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74" r:id="rId7"/>
    <p:sldId id="270" r:id="rId8"/>
    <p:sldId id="275" r:id="rId9"/>
    <p:sldId id="278" r:id="rId10"/>
    <p:sldId id="276" r:id="rId11"/>
    <p:sldId id="279" r:id="rId12"/>
    <p:sldId id="277" r:id="rId13"/>
    <p:sldId id="280" r:id="rId14"/>
    <p:sldId id="281" r:id="rId15"/>
    <p:sldId id="282" r:id="rId16"/>
    <p:sldId id="289" r:id="rId17"/>
    <p:sldId id="283" r:id="rId18"/>
    <p:sldId id="284" r:id="rId19"/>
    <p:sldId id="290" r:id="rId20"/>
    <p:sldId id="285" r:id="rId21"/>
    <p:sldId id="286" r:id="rId22"/>
    <p:sldId id="288" r:id="rId23"/>
    <p:sldId id="293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9D97-DFC2-4E8F-B470-099ECE611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9772-3467-4768-AE14-3AE18046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B5DB-C271-492A-A06E-7845EEB9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4144-3192-473F-8DB4-6F379CD3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2D55-971C-4A07-8F7D-2EE6D35B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8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316-E418-460D-8FD7-B6C83146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2B40-86CD-4916-905B-CEA4988D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3D61-321F-4025-9150-ECDA8EA7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F2CA-09E3-4AEB-8031-3D3CE794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E61D-3999-404F-9797-7F1A5DA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90937-09BB-4B3C-A22E-352E82B4D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2666-8E3A-49A6-9C00-362EF4F6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AAF5-79AA-4D40-8E3F-00B5AE6B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F356-CEF1-4C74-B8B1-6A6EB04F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C005-FD7D-4358-B135-9CD5D333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7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3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28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5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7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65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1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238F-6673-438A-BBF6-977F309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4AF-4B78-42E2-81F7-60C88458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D41B-EDD9-4EB5-9B26-93DCFE9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7A35-EB58-463B-98FC-177DDFD3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02E0-56E8-4A05-AA46-5D5D0D47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97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5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5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C9C9-0C4F-45A2-AAEC-CF813874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D25B-1D4D-440E-B1C7-3A70B1C5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D20-4E5D-4631-B869-E963AB3B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EFBD-614B-4A61-B2E6-A3AAE621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E2B6-CAC3-4B33-ADB7-6A6B5F9F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4DF-4582-4EC8-955E-93CEA6CC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11EE-F0C6-48A0-A28F-1B029739F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5F098-BDF5-4C16-B9A9-8B45379D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CF6C0-E4EC-4A5B-9439-BA3BDE1E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8DDA-C989-4958-BF74-433D7D75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AC1CE-1A29-44B8-BBF3-E602A655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E1E4-F51C-45B3-9FAA-26B9539D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6B14-DF41-45CD-97DF-5470818E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F47-6F8D-4762-8259-CAD91F70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1B2BF-A575-408C-96CB-BDA5B069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3B0FF-D2DD-432B-9D32-0A2301F4E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1F5E-655E-48FB-9182-CAA31C58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469F-5DE6-4984-9F7E-63272264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AD96E-93EC-422E-BBF9-42282E7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02A-735A-4B1F-AAC2-8B33C5D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A224F-ED25-4B0F-BC22-587155BE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645A-A6B6-4946-A677-825447C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8B6E8-60BD-4B66-86E2-6941E132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2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3BAC-6901-4974-917D-ADF0A0FD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ED616-38C6-40E4-A74E-A5043C1A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A739E-C4CA-4751-9C77-2055EC53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3E27-E002-43C2-9435-6FBE2BE8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D499-904E-40DB-B75A-17655B15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AFB60-6D90-49F6-B206-163EBCCFD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80C5-664C-4BEE-BD8E-AFF938FC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6CFC-9023-49F8-AF4B-AB607248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AC7AE-8803-46FB-B51B-B3C60127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D6DB-8960-47D7-8795-89F5E3B4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667CD-AD53-43CA-B452-63253266F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FCDC9-16CC-4B66-82DB-DAA353AF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497FC-4270-481C-8B2D-A5048CC8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EBC3-340B-44B8-BF4C-6CEFCAA9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BF9B-0FDE-4756-86B0-094F4D5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1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7703F-C1F6-4DAE-93E8-39507890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3D63D-DC3D-439A-8530-9DBEBFC1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7EAF-BF18-460A-AD9C-B47F4FB3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0D7C-0932-48B1-9F20-9EA38E57984B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D821-B9C2-42B8-9D47-BD89B70E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8F39-05CF-4B78-97A9-76A085425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4177-F52D-4CF8-91DB-96B08ECFE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0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8CFCEB-685E-4283-BD4F-974029A5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39" y="732881"/>
            <a:ext cx="7201987" cy="4747805"/>
          </a:xfrm>
        </p:spPr>
        <p:txBody>
          <a:bodyPr anchor="ctr">
            <a:norm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231F20"/>
                </a:solidFill>
                <a:latin typeface="Modern Love" panose="04090805081005020601" pitchFamily="82" charset="0"/>
              </a:rPr>
              <a:t>Bacteriorhodopsin</a:t>
            </a:r>
            <a:br>
              <a:rPr lang="en-IN" b="1" i="0" u="none" strike="noStrike" baseline="0" dirty="0">
                <a:solidFill>
                  <a:srgbClr val="231F20"/>
                </a:solidFill>
                <a:latin typeface="Modern Love" panose="04090805081005020601" pitchFamily="82" charset="0"/>
              </a:rPr>
            </a:br>
            <a:r>
              <a:rPr lang="en-IN" b="1" i="0" u="none" strike="noStrike" baseline="0" dirty="0">
                <a:solidFill>
                  <a:srgbClr val="231F20"/>
                </a:solidFill>
                <a:latin typeface="Modern Love" panose="04090805081005020601" pitchFamily="82" charset="0"/>
              </a:rPr>
              <a:t>(Part III)</a:t>
            </a:r>
            <a:endParaRPr lang="en-IN" dirty="0">
              <a:solidFill>
                <a:schemeClr val="tx2"/>
              </a:solidFill>
              <a:latin typeface="Modern Love" panose="04090805081005020601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C721-0945-4C5C-AAF5-8302B5E7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4441" y="1679116"/>
            <a:ext cx="5022897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231F20"/>
                </a:solidFill>
                <a:latin typeface="Modern Love" panose="04090805081005020601" pitchFamily="82" charset="0"/>
              </a:rPr>
              <a:t>I</a:t>
            </a:r>
            <a:r>
              <a:rPr lang="en-US" sz="4000" b="1" i="0" u="none" strike="noStrike" baseline="0" dirty="0">
                <a:solidFill>
                  <a:srgbClr val="231F20"/>
                </a:solidFill>
                <a:latin typeface="Modern Love" panose="04090805081005020601" pitchFamily="82" charset="0"/>
              </a:rPr>
              <a:t>ts Potential in Technical Applications</a:t>
            </a:r>
            <a:endParaRPr lang="en-IN" sz="4000" dirty="0">
              <a:solidFill>
                <a:schemeClr val="tx2"/>
              </a:solidFill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5" y="1929384"/>
            <a:ext cx="11173096" cy="425196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ScalaSansLF-Regular"/>
              </a:rPr>
              <a:t> </a:t>
            </a:r>
            <a:r>
              <a:rPr lang="en-US" dirty="0">
                <a:solidFill>
                  <a:srgbClr val="231F20"/>
                </a:solidFill>
                <a:latin typeface="ScalaLF-Regular"/>
              </a:rPr>
              <a:t>E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ase of implementation of the interface between the bacteriorhodopsin films and any type of optical system.</a:t>
            </a:r>
          </a:p>
          <a:p>
            <a:pPr algn="l"/>
            <a:r>
              <a:rPr lang="en-US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The bacteriorhodopsin film is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completely sealed, the only interface being the light which transports energy and information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simultaneously.</a:t>
            </a:r>
          </a:p>
          <a:p>
            <a:pPr marL="0" indent="0" algn="l">
              <a:buNone/>
            </a:pPr>
            <a:r>
              <a:rPr lang="en-IN" b="1" u="sng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Applications :</a:t>
            </a:r>
          </a:p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</a:t>
            </a:r>
            <a:r>
              <a:rPr lang="en-IN" sz="2800" b="1" i="0" strike="noStrike" baseline="0" dirty="0">
                <a:solidFill>
                  <a:srgbClr val="00B050"/>
                </a:solidFill>
                <a:latin typeface="ScalaSansLF-Bold"/>
              </a:rPr>
              <a:t>Photochromic colour classifier: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the use of bacteriorhodopsins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with different absorption maxima would allow a biomimetic system for color perception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to be set up.</a:t>
            </a:r>
          </a:p>
          <a:p>
            <a:pPr marL="0" indent="0" algn="l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4852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5" y="1929384"/>
            <a:ext cx="11173096" cy="425196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Photochromic inks: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These inks differ from the polymer films for optical recording by their rheological properties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.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Depending on the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method of application (e. g., screen printing, offset printing), the viscosity and surface tension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must be considered.</a:t>
            </a:r>
          </a:p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Electrochromic inks :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ScalaLF-Regular"/>
              </a:rPr>
              <a:t>The main color shift in bacteriorhodopsin is due not to a primary photochemical reaction but to the protonation change of specific groups. As protons are charged particles, their removal from the binding position by electric fields is possible.</a:t>
            </a:r>
          </a:p>
          <a:p>
            <a:pPr marL="0" indent="0" algn="l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4622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6" y="1929384"/>
            <a:ext cx="5339806" cy="425196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Photochromic inks:</a:t>
            </a:r>
          </a:p>
          <a:p>
            <a:pPr algn="just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 Examples of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photochromic inks made from bacteriorhodopsin are shown in Fig C, with the initial colored (purple) and bleached, yellowish inks in the foreground and background, respectively. </a:t>
            </a:r>
          </a:p>
          <a:p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BB10-E5B0-4E55-B19E-FD788F85B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64" b="24595"/>
          <a:stretch/>
        </p:blipFill>
        <p:spPr>
          <a:xfrm>
            <a:off x="6096000" y="1764284"/>
            <a:ext cx="562864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5" y="1929384"/>
            <a:ext cx="11173096" cy="42519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 Photochromic photographic film: </a:t>
            </a:r>
            <a:r>
              <a:rPr lang="en-US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P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ermanent bleaching of bacteriorhodopsin may be achieved with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hydroxylamine. </a:t>
            </a:r>
          </a:p>
          <a:p>
            <a:pPr algn="just"/>
            <a:r>
              <a:rPr lang="en-IN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The chemical reaction of hydroxylamine with the retinal binding site occurs in an intermediate state only.</a:t>
            </a:r>
          </a:p>
          <a:p>
            <a:pPr algn="just"/>
            <a:r>
              <a:rPr lang="en-US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N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o reaction of BR in the B-state is observed. With </a:t>
            </a:r>
            <a:r>
              <a:rPr lang="en-US" dirty="0">
                <a:solidFill>
                  <a:srgbClr val="231F20"/>
                </a:solidFill>
                <a:latin typeface="ScalaLF-Regular"/>
              </a:rPr>
              <a:t>this,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it is possible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to fabricate nonreversible optical films from bacteriorhodopsin.</a:t>
            </a:r>
            <a:r>
              <a:rPr lang="en-US" dirty="0">
                <a:solidFill>
                  <a:srgbClr val="231F20"/>
                </a:solidFill>
                <a:latin typeface="ScalaLF-Regular"/>
              </a:rPr>
              <a:t> </a:t>
            </a:r>
          </a:p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Long-term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photorewriteable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storage of information :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In blue membrane,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a photochemical conversion from all-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ScalaLF-Italic"/>
              </a:rPr>
              <a:t>trans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to 9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ScalaLF-Italic"/>
              </a:rPr>
              <a:t>-cis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retinal, which appears pink in bacteriorhodopsin, may be induced by high light intensities. 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LF-Regular"/>
            </a:endParaRPr>
          </a:p>
          <a:p>
            <a:pPr marL="0" indent="0" algn="just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282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5" y="1929384"/>
            <a:ext cx="11173096" cy="42519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Neural networks : </a:t>
            </a:r>
            <a:r>
              <a:rPr lang="en-US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B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acteriorhodopsin is also a suitable material for neural networks because its absorption state may be shifted with blue and yellow light in different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directions. </a:t>
            </a:r>
          </a:p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3-D information storage :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Bacteriorhodopsin shows an astonishingly high two-photon absorption cross-section of the initial B state.</a:t>
            </a:r>
          </a:p>
          <a:p>
            <a:pPr algn="l"/>
            <a:r>
              <a:rPr lang="en-US" dirty="0">
                <a:solidFill>
                  <a:srgbClr val="231F20"/>
                </a:solidFill>
                <a:latin typeface="ScalaLF-Regular"/>
              </a:rPr>
              <a:t>C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an be used in a two-photon absorption set-up to address the absorption state of bacteriorhodopsin in three dimensions. </a:t>
            </a:r>
          </a:p>
          <a:p>
            <a:pPr algn="l"/>
            <a:r>
              <a:rPr lang="en-US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 A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dvantage of such a memory device is its tolerance towards electromagnetic radiation.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621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5" y="1929384"/>
            <a:ext cx="4852125" cy="425196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3-D information storage :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 An ID card sample with a bacteriorhodopsin-based optical storage in the purple-colored strip is shown in Fig D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  <a:p>
            <a:pPr algn="l"/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B7886-B396-4163-A855-1D6A1EDCA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94"/>
          <a:stretch/>
        </p:blipFill>
        <p:spPr>
          <a:xfrm>
            <a:off x="5699760" y="2062480"/>
            <a:ext cx="5654039" cy="44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2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0578737" cy="4251960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Nonlinear optical filtering:  </a:t>
            </a:r>
            <a:r>
              <a:rPr lang="en-IN" dirty="0">
                <a:latin typeface="ScalaSansLF-Regular"/>
              </a:rPr>
              <a:t>the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nonlinear optical response of bacteriorhodopsin towards the incident light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intensity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  <a:p>
            <a:pPr algn="just"/>
            <a:r>
              <a:rPr lang="en-IN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image processing purposes (e. g., edge enhancement, noise reduction)</a:t>
            </a:r>
          </a:p>
          <a:p>
            <a:pPr algn="just"/>
            <a:r>
              <a:rPr lang="en-IN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The response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curve of the bacteriorhodopsin can be tuned over several orders of magnitude by changing the lifetime of the M-state.</a:t>
            </a:r>
          </a:p>
          <a:p>
            <a:pPr algn="just"/>
            <a:r>
              <a:rPr lang="en-US" dirty="0">
                <a:solidFill>
                  <a:srgbClr val="231F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 Can be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accomplished by:  changing the pH, or by using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SansLF-Regular"/>
              </a:rPr>
              <a:t>modified bacteriorhodopsins.</a:t>
            </a:r>
          </a:p>
          <a:p>
            <a:pPr marL="0" indent="0" algn="just">
              <a:buNone/>
            </a:pP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alaSans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38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Interfacing the Photochromic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0578737" cy="4251960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SansLF-Regular"/>
              </a:rPr>
              <a:t>Holographic pattern recognition and interferometry: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applications include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ScalaLF-Regular"/>
              </a:rPr>
              <a:t>a holographic real-time correlator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(Fig A) </a:t>
            </a:r>
          </a:p>
          <a:p>
            <a:pPr algn="just"/>
            <a:r>
              <a:rPr lang="en-US" sz="2800" b="1" i="0" u="none" strike="noStrike" baseline="0" dirty="0">
                <a:solidFill>
                  <a:srgbClr val="231F20"/>
                </a:solidFill>
                <a:latin typeface="ScalaLF-Regular"/>
              </a:rPr>
              <a:t> a holographic camera for nondestructive testing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(Fig B). </a:t>
            </a:r>
          </a:p>
        </p:txBody>
      </p:sp>
    </p:spTree>
    <p:extLst>
      <p:ext uri="{BB962C8B-B14F-4D97-AF65-F5344CB8AC3E}">
        <p14:creationId xmlns:p14="http://schemas.microsoft.com/office/powerpoint/2010/main" val="233419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09631-B7DD-407A-8D00-979065F2F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94"/>
          <a:stretch/>
        </p:blipFill>
        <p:spPr>
          <a:xfrm>
            <a:off x="406400" y="314960"/>
            <a:ext cx="546608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A2697-AAB1-4B51-9F2D-273E4BB7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40" b="52303"/>
          <a:stretch/>
        </p:blipFill>
        <p:spPr>
          <a:xfrm>
            <a:off x="6096000" y="314960"/>
            <a:ext cx="56896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3E7B6-67ED-469C-8160-383ED33E971E}"/>
              </a:ext>
            </a:extLst>
          </p:cNvPr>
          <p:cNvSpPr txBox="1"/>
          <p:nvPr/>
        </p:nvSpPr>
        <p:spPr>
          <a:xfrm>
            <a:off x="406400" y="5053876"/>
            <a:ext cx="11704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Photochromic applications of bacteriorhodopsin. (A) Holographic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correlator; (B) holographic camera for </a:t>
            </a:r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interferometric testing;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5167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Holographic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3261" b="23261"/>
          <a:stretch>
            <a:fillRect/>
          </a:stretch>
        </p:blipFill>
        <p:spPr>
          <a:xfrm>
            <a:off x="838200" y="1818869"/>
            <a:ext cx="10515600" cy="4362475"/>
          </a:xfrm>
        </p:spPr>
      </p:pic>
    </p:spTree>
    <p:extLst>
      <p:ext uri="{BB962C8B-B14F-4D97-AF65-F5344CB8AC3E}">
        <p14:creationId xmlns:p14="http://schemas.microsoft.com/office/powerpoint/2010/main" val="8561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916-16EC-47B1-89CD-AAD55FB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Photochromic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D0C3-0A11-49FD-B6D1-547CB28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ScalaLF-Regular"/>
              </a:rPr>
              <a:t>Isomerization from all-</a:t>
            </a:r>
            <a:r>
              <a:rPr lang="en-US" i="1" dirty="0">
                <a:latin typeface="ScalaLF-Regular"/>
              </a:rPr>
              <a:t>trans</a:t>
            </a:r>
            <a:r>
              <a:rPr lang="en-US" dirty="0">
                <a:latin typeface="ScalaLF-Regular"/>
              </a:rPr>
              <a:t> to 13-</a:t>
            </a:r>
            <a:r>
              <a:rPr lang="en-US" i="1" dirty="0">
                <a:latin typeface="ScalaLF-Regular"/>
              </a:rPr>
              <a:t>cis</a:t>
            </a:r>
            <a:r>
              <a:rPr lang="en-US" dirty="0">
                <a:latin typeface="ScalaLF-Regular"/>
              </a:rPr>
              <a:t> is the first occurrence after the photochemical excitation of bacteriorhodopsin.</a:t>
            </a:r>
          </a:p>
          <a:p>
            <a:pPr algn="just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This causes significant transient shifts in the absorption spectrum.</a:t>
            </a:r>
          </a:p>
          <a:p>
            <a:pPr algn="just"/>
            <a:r>
              <a:rPr lang="en-US" dirty="0">
                <a:latin typeface="ScalaLF-Regular"/>
              </a:rPr>
              <a:t> Change in isomerization and deprotonation of the </a:t>
            </a:r>
            <a:r>
              <a:rPr lang="en-US" dirty="0" err="1">
                <a:latin typeface="ScalaLF-Regular"/>
              </a:rPr>
              <a:t>chromophoric</a:t>
            </a:r>
            <a:r>
              <a:rPr lang="en-US" dirty="0">
                <a:latin typeface="ScalaLF-Regular"/>
              </a:rPr>
              <a:t> group is observed.</a:t>
            </a:r>
          </a:p>
          <a:p>
            <a:pPr algn="just"/>
            <a:r>
              <a:rPr lang="en-US" dirty="0">
                <a:latin typeface="ScalaLF-Regular"/>
              </a:rPr>
              <a:t>In the L to M transition, deprotonation occurs from the Schiff base nitrogen group to Asp85 causing a drastic blue shift of the absorption to 410 nm.</a:t>
            </a:r>
          </a:p>
          <a:p>
            <a:pPr marL="0" indent="0" algn="just">
              <a:buNone/>
            </a:pPr>
            <a:endParaRPr lang="en-IN" dirty="0">
              <a:latin typeface="Scala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9332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B8D-F439-4FF7-B1CB-2F7FA039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F843-F9BD-423F-A21D-A92599ED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Bacteriorhodopsin is today the </a:t>
            </a:r>
            <a:r>
              <a:rPr lang="en-US" sz="2800" b="0" i="0" u="none" strike="noStrike" baseline="0" dirty="0">
                <a:solidFill>
                  <a:srgbClr val="231F20"/>
                </a:solidFill>
                <a:highlight>
                  <a:srgbClr val="C0C0C0"/>
                </a:highlight>
                <a:latin typeface="ScalaLF-Regular"/>
              </a:rPr>
              <a:t>biological photochromic material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for which technical applications in optical information processing are much more developed than for any other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biomaterial.</a:t>
            </a:r>
          </a:p>
          <a:p>
            <a:pPr algn="just"/>
            <a:r>
              <a:rPr lang="en-IN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Biomaterials as blueprints for technical materials with nanoscale functions form the basis of the concept of </a:t>
            </a:r>
            <a:r>
              <a:rPr lang="en-US" sz="2800" b="0" i="0" u="none" strike="noStrike" baseline="0" dirty="0">
                <a:solidFill>
                  <a:srgbClr val="231F20"/>
                </a:solidFill>
                <a:highlight>
                  <a:srgbClr val="C0C0C0"/>
                </a:highlight>
                <a:latin typeface="ScalaLF-Regular"/>
              </a:rPr>
              <a:t>nano bionics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 and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bacteriorhodopsin</a:t>
            </a:r>
            <a:r>
              <a:rPr lang="en-IN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was the first such example.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23D5-A9BC-43BC-ADC4-849AF965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calaLF-Regular"/>
              </a:rPr>
              <a:t> 		</a:t>
            </a:r>
          </a:p>
          <a:p>
            <a:pPr marL="0" indent="0">
              <a:buNone/>
            </a:pPr>
            <a:endParaRPr lang="en-IN" dirty="0">
              <a:latin typeface="ScalaLF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6CB1C-73BF-4DBB-936E-06B77CB1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308201"/>
            <a:ext cx="6746965" cy="6364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B4A6E-AF4D-4CB3-8CD7-23D71481A092}"/>
              </a:ext>
            </a:extLst>
          </p:cNvPr>
          <p:cNvSpPr txBox="1"/>
          <p:nvPr/>
        </p:nvSpPr>
        <p:spPr>
          <a:xfrm>
            <a:off x="7019108" y="531224"/>
            <a:ext cx="47570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i="0" u="sng" strike="noStrike" baseline="0" dirty="0">
                <a:solidFill>
                  <a:srgbClr val="231F20"/>
                </a:solidFill>
                <a:latin typeface="ScalaSansLF-Regular"/>
              </a:rPr>
              <a:t>Photocycle of bacteriorhodopsin. </a:t>
            </a:r>
          </a:p>
          <a:p>
            <a:pPr algn="just"/>
            <a:endParaRPr lang="en-IN" sz="1600" b="1" i="0" u="sng" strike="noStrike" baseline="0" dirty="0">
              <a:solidFill>
                <a:srgbClr val="231F20"/>
              </a:solidFill>
              <a:latin typeface="ScalaSansLF-Regular"/>
            </a:endParaRPr>
          </a:p>
          <a:p>
            <a:pPr marL="342900" indent="-342900" algn="just">
              <a:buAutoNum type="alphaUcParenBoth"/>
            </a:pP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Upon absorption of a photon, the initial B-state of bacteriorhodopsin </a:t>
            </a:r>
            <a:r>
              <a:rPr lang="en-IN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is converted photochemically </a:t>
            </a: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to the J-state from where a series of thermal steps leads back to the initial state. The proton transport is intimately coupled to the photocycle, which is observed as a sequence of intermediates which are represented by the common single-letter code with their absorption maxima given as subscripts. In the dark, bacteriorhodopsin relaxes thermally to the D-state which has 13- </a:t>
            </a:r>
            <a:r>
              <a:rPr lang="en-US" sz="1600" b="1" i="1" u="none" strike="noStrike" baseline="0" dirty="0">
                <a:solidFill>
                  <a:srgbClr val="231F20"/>
                </a:solidFill>
                <a:latin typeface="ScalaSansLF-Italic"/>
              </a:rPr>
              <a:t>cis </a:t>
            </a: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configuration. The resulting mixture of B- and D-states is called dark adapted</a:t>
            </a:r>
            <a:r>
              <a:rPr lang="en-US" sz="1600" b="1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IN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bacteriorhodopsin. From the </a:t>
            </a: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O-state, a photochemical conversion of all-</a:t>
            </a:r>
            <a:r>
              <a:rPr lang="en-US" sz="1600" b="1" i="1" u="none" strike="noStrike" baseline="0" dirty="0">
                <a:solidFill>
                  <a:srgbClr val="231F20"/>
                </a:solidFill>
                <a:latin typeface="ScalaSansLF-Italic"/>
              </a:rPr>
              <a:t>trans </a:t>
            </a: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to 9-</a:t>
            </a:r>
            <a:r>
              <a:rPr lang="en-US" sz="1600" b="1" i="1" u="none" strike="noStrike" baseline="0" dirty="0">
                <a:solidFill>
                  <a:srgbClr val="231F20"/>
                </a:solidFill>
                <a:latin typeface="ScalaSansLF-Italic"/>
              </a:rPr>
              <a:t>cis </a:t>
            </a: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retinal is possible which is not thermally </a:t>
            </a:r>
            <a:r>
              <a:rPr lang="en-US" sz="1600" b="1" i="0" u="none" strike="noStrike" baseline="0" dirty="0" err="1">
                <a:solidFill>
                  <a:srgbClr val="231F20"/>
                </a:solidFill>
                <a:latin typeface="ScalaSansLF-Regular"/>
              </a:rPr>
              <a:t>reisomerized</a:t>
            </a: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 to the initial state. </a:t>
            </a:r>
          </a:p>
          <a:p>
            <a:pPr marL="342900" indent="-342900" algn="just">
              <a:buAutoNum type="alphaUcParenBoth"/>
            </a:pPr>
            <a:r>
              <a:rPr lang="en-US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The proton transport and related retinal configurations as well as accessibility of the nitrogen in the Schiff-base linkage between retinal and Lys216 are indicated. This sequence represents several of the molecular changes involved in the proton </a:t>
            </a:r>
            <a:r>
              <a:rPr lang="en-IN" sz="1600" b="1" i="0" u="none" strike="noStrike" baseline="0" dirty="0">
                <a:solidFill>
                  <a:srgbClr val="231F20"/>
                </a:solidFill>
                <a:latin typeface="ScalaSansLF-Regular"/>
              </a:rPr>
              <a:t>transport.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00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916-16EC-47B1-89CD-AAD55FB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Photochromic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D0C3-0A11-49FD-B6D1-547CB28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The photochromism of bacteriorhodopsin is dominated by the intermediate which has the longest life-time.</a:t>
            </a:r>
          </a:p>
          <a:p>
            <a:pPr algn="just"/>
            <a:r>
              <a:rPr lang="en-US" dirty="0">
                <a:latin typeface="ScalaLF-Regular"/>
              </a:rPr>
              <a:t> This forms a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alaLF-Regular"/>
              </a:rPr>
              <a:t>bottleneck</a:t>
            </a:r>
            <a:r>
              <a:rPr lang="en-US" dirty="0">
                <a:latin typeface="ScalaLF-Regular"/>
              </a:rPr>
              <a:t>” in the photocycle.</a:t>
            </a:r>
          </a:p>
          <a:p>
            <a:pPr algn="just"/>
            <a:r>
              <a:rPr lang="en-US" dirty="0">
                <a:latin typeface="ScalaLF-Regular"/>
              </a:rPr>
              <a:t> The anisotropy of the retinylidene groups causes excitation of a random distribution of PM patches with polarized light (Figure A).</a:t>
            </a:r>
          </a:p>
          <a:p>
            <a:pPr algn="just"/>
            <a:r>
              <a:rPr lang="en-US" dirty="0">
                <a:latin typeface="ScalaLF-Regular"/>
              </a:rPr>
              <a:t> Further, causing the chromophores to become oriented in parallel to the actinic light polarization and a preferentially converted anisotropy is obtained (Figure B).</a:t>
            </a:r>
          </a:p>
          <a:p>
            <a:pPr marL="0" indent="0" algn="just">
              <a:buNone/>
            </a:pPr>
            <a:endParaRPr lang="en-IN" dirty="0">
              <a:latin typeface="Scala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480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42BC1-4753-4233-9A56-94CEB1E59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0060" b="56620"/>
          <a:stretch/>
        </p:blipFill>
        <p:spPr>
          <a:xfrm>
            <a:off x="313182" y="146304"/>
            <a:ext cx="5564776" cy="402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60219-345E-4463-8CC0-C2EE1F810D7E}"/>
              </a:ext>
            </a:extLst>
          </p:cNvPr>
          <p:cNvSpPr txBox="1"/>
          <p:nvPr/>
        </p:nvSpPr>
        <p:spPr>
          <a:xfrm>
            <a:off x="130302" y="4376851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(A) The retinylidene residues are strongly anisotropic.</a:t>
            </a:r>
            <a:endParaRPr lang="en-IN" sz="28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286A91-6E80-44E0-B34D-37A5C6B3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23" b="56075"/>
          <a:stretch/>
        </p:blipFill>
        <p:spPr>
          <a:xfrm>
            <a:off x="6094476" y="146304"/>
            <a:ext cx="5564776" cy="402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0118A-1D13-4A91-8B7B-2262CD438EB6}"/>
              </a:ext>
            </a:extLst>
          </p:cNvPr>
          <p:cNvSpPr txBox="1"/>
          <p:nvPr/>
        </p:nvSpPr>
        <p:spPr>
          <a:xfrm>
            <a:off x="5877958" y="4207573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231F20"/>
                </a:solidFill>
                <a:latin typeface="ScalaSansLF-Regular"/>
              </a:rPr>
              <a:t>(B) </a:t>
            </a:r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Upon illumination with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polarized light, the retinylidene residues which are in parallel to the electric field vector of the actinic light are preferentially excited and isomerized.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7735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916-16EC-47B1-89CD-AAD55FB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Photochromic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D0C3-0A11-49FD-B6D1-547CB28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ScalaLF-Regular"/>
              </a:rPr>
              <a:t> </a:t>
            </a:r>
            <a:r>
              <a:rPr lang="en-US" dirty="0">
                <a:latin typeface="ScalaLF-Regular"/>
              </a:rPr>
              <a:t>In solutions containing PM this is masked by diffusion.</a:t>
            </a:r>
          </a:p>
          <a:p>
            <a:pPr algn="just"/>
            <a:r>
              <a:rPr lang="en-US" dirty="0">
                <a:latin typeface="ScalaLF-Regular"/>
              </a:rPr>
              <a:t> In bacteriorhodopsin-films where the PM patches are fixed, the photoinduced anisotropy can be easily observed and utilized.</a:t>
            </a:r>
          </a:p>
          <a:p>
            <a:pPr algn="just"/>
            <a:r>
              <a:rPr lang="en-US" dirty="0">
                <a:latin typeface="ScalaLF-Regular"/>
              </a:rPr>
              <a:t> Three types of photochromic changes in bacteriorhodopsin : </a:t>
            </a:r>
          </a:p>
          <a:p>
            <a:pPr marL="514350" indent="-514350" algn="just">
              <a:buAutoNum type="arabicParenR"/>
            </a:pPr>
            <a:r>
              <a:rPr lang="en-US" dirty="0">
                <a:latin typeface="ScalaLF-Regular"/>
              </a:rPr>
              <a:t>The photochromic shift between the B and M states - Optical processing tasks (Figure C).</a:t>
            </a:r>
          </a:p>
          <a:p>
            <a:pPr marL="514350" indent="-514350" algn="just">
              <a:buAutoNum type="arabicParenR"/>
            </a:pPr>
            <a:r>
              <a:rPr lang="en-US" dirty="0">
                <a:latin typeface="ScalaLF-Regular"/>
              </a:rPr>
              <a:t>9-cis-containing states of blue membrane or suitably modified BR-variants - </a:t>
            </a:r>
            <a:r>
              <a:rPr lang="en-US" dirty="0" err="1">
                <a:latin typeface="ScalaLF-Regular"/>
              </a:rPr>
              <a:t>Photoerasable</a:t>
            </a:r>
            <a:r>
              <a:rPr lang="en-US" dirty="0">
                <a:latin typeface="ScalaLF-Regular"/>
              </a:rPr>
              <a:t> data storage (Figure D).</a:t>
            </a:r>
            <a:endParaRPr lang="en-IN" dirty="0">
              <a:latin typeface="Scala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618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0595A8-E819-4894-ACFE-7F00D531A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55" r="65206"/>
          <a:stretch/>
        </p:blipFill>
        <p:spPr>
          <a:xfrm>
            <a:off x="343987" y="348551"/>
            <a:ext cx="5752013" cy="3718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FD7AC3-065D-4869-AF93-13D00441B4E3}"/>
              </a:ext>
            </a:extLst>
          </p:cNvPr>
          <p:cNvSpPr txBox="1"/>
          <p:nvPr/>
        </p:nvSpPr>
        <p:spPr>
          <a:xfrm>
            <a:off x="343987" y="433675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(C) Transient photochromic change of bacteriorhodopsin between the initial purple state and the </a:t>
            </a:r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yellowish M-state (middle).</a:t>
            </a:r>
            <a:endParaRPr lang="en-IN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5F5FCB-2C78-47ED-A78A-70049876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9" t="41291" r="28401"/>
          <a:stretch/>
        </p:blipFill>
        <p:spPr>
          <a:xfrm>
            <a:off x="6374674" y="348551"/>
            <a:ext cx="5473339" cy="3718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2077CE-22A7-492B-8DD6-74518D5CA614}"/>
              </a:ext>
            </a:extLst>
          </p:cNvPr>
          <p:cNvSpPr txBox="1"/>
          <p:nvPr/>
        </p:nvSpPr>
        <p:spPr>
          <a:xfrm>
            <a:off x="6439987" y="4336756"/>
            <a:ext cx="5408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(D) The photochemical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formation of 9-</a:t>
            </a:r>
            <a:r>
              <a:rPr lang="en-US" sz="2800" b="1" i="1" u="none" strike="noStrike" baseline="0" dirty="0">
                <a:solidFill>
                  <a:srgbClr val="231F20"/>
                </a:solidFill>
                <a:latin typeface="ScalaSansLF-Regular"/>
              </a:rPr>
              <a:t>cis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retinal may be utilized for </a:t>
            </a:r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photochromic long-term storage.</a:t>
            </a:r>
            <a:endParaRPr lang="en-IN" sz="2800" b="1" dirty="0">
              <a:latin typeface="ScalaSansL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379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916-16EC-47B1-89CD-AAD55FB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Photochromic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D0C3-0A11-49FD-B6D1-547CB28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ScalaLF-Regular"/>
              </a:rPr>
              <a:t>3) </a:t>
            </a:r>
            <a:r>
              <a:rPr lang="en-US" dirty="0">
                <a:latin typeface="ScalaLF-Regular"/>
              </a:rPr>
              <a:t>Permanent photochromic changes obtained through two-photon absorption in bacteriorhodopsin - Long-term data storage (Figure E)</a:t>
            </a:r>
          </a:p>
          <a:p>
            <a:pPr marL="0" indent="0">
              <a:buNone/>
            </a:pPr>
            <a:r>
              <a:rPr lang="en-US" dirty="0">
                <a:latin typeface="ScalaLF-Regular"/>
              </a:rPr>
              <a:t> </a:t>
            </a:r>
            <a:endParaRPr lang="en-IN" dirty="0">
              <a:latin typeface="ScalaLF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4DA36-6E35-4388-BB33-2FEF22C45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77" t="41701" r="-1" b="1965"/>
          <a:stretch/>
        </p:blipFill>
        <p:spPr>
          <a:xfrm>
            <a:off x="838200" y="2997572"/>
            <a:ext cx="5320936" cy="326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11A2F-DC63-4AFE-9998-8D1018104615}"/>
              </a:ext>
            </a:extLst>
          </p:cNvPr>
          <p:cNvSpPr txBox="1"/>
          <p:nvPr/>
        </p:nvSpPr>
        <p:spPr>
          <a:xfrm>
            <a:off x="6298473" y="5119692"/>
            <a:ext cx="54145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Permanent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ScalaSansLF-Regular"/>
              </a:rPr>
              <a:t>storage of information in bacteriorhodopsin.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085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A6ED-35B4-49BD-86A2-1119E87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Preparation of Bacteriorhodopsin Films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20E-CE6A-400A-ACF5-BDC05A39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Optical films are prepared from bacteriorhodopsin by polymer embedding.</a:t>
            </a:r>
          </a:p>
          <a:p>
            <a:pPr algn="just"/>
            <a:r>
              <a:rPr lang="en-US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Optically clear and water-soluble polymers are suitable (e. g., </a:t>
            </a:r>
            <a:r>
              <a:rPr lang="en-IN" sz="2800" b="0" i="0" u="none" strike="noStrike" baseline="0" dirty="0" err="1">
                <a:solidFill>
                  <a:srgbClr val="231F20"/>
                </a:solidFill>
                <a:latin typeface="ScalaLF-Regular"/>
              </a:rPr>
              <a:t>polyvinylalcohol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, </a:t>
            </a:r>
            <a:r>
              <a:rPr lang="en-IN" sz="2800" b="0" i="0" u="none" strike="noStrike" baseline="0" dirty="0" err="1">
                <a:solidFill>
                  <a:srgbClr val="231F20"/>
                </a:solidFill>
                <a:latin typeface="ScalaLF-Regular"/>
              </a:rPr>
              <a:t>gelatin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)</a:t>
            </a:r>
          </a:p>
          <a:p>
            <a:pPr algn="just"/>
            <a:r>
              <a:rPr lang="en-IN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The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film formation is usually carried out by mixing the polymers with PMs and additives in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ScalaLF-Regular"/>
              </a:rPr>
              <a:t>aqueous solution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casted on a glass support.</a:t>
            </a:r>
            <a:endParaRPr lang="en-IN" sz="2800" b="0" i="0" u="none" strike="noStrike" baseline="0" dirty="0">
              <a:solidFill>
                <a:srgbClr val="231F20"/>
              </a:solidFill>
              <a:latin typeface="ScalaLF-Regular"/>
            </a:endParaRPr>
          </a:p>
          <a:p>
            <a:pPr algn="just"/>
            <a:r>
              <a:rPr lang="en-US" dirty="0">
                <a:solidFill>
                  <a:srgbClr val="231F20"/>
                </a:solidFill>
                <a:latin typeface="ScalaLF-Regular"/>
              </a:rPr>
              <a:t>Usually d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ried in air to remove water.</a:t>
            </a:r>
          </a:p>
          <a:p>
            <a:pPr algn="just"/>
            <a:r>
              <a:rPr lang="en-US" dirty="0">
                <a:solidFill>
                  <a:srgbClr val="231F20"/>
                </a:solidFill>
                <a:latin typeface="ScalaLF-Regular"/>
              </a:rPr>
              <a:t>T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he films may also be sealed with a second glass plate.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91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9D1E0-93CF-4A42-96A9-F472A7870D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11C721-D3D6-4AB4-B089-ECCD936BBF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35BD9-7B70-4C12-A5B9-950FE2687211}"/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1177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Modern Love</vt:lpstr>
      <vt:lpstr>ScalaLF-Italic</vt:lpstr>
      <vt:lpstr>ScalaLF-Regular</vt:lpstr>
      <vt:lpstr>ScalaSansLF-Bold</vt:lpstr>
      <vt:lpstr>ScalaSansLF-Italic</vt:lpstr>
      <vt:lpstr>ScalaSansLF-Regular</vt:lpstr>
      <vt:lpstr>The Hand</vt:lpstr>
      <vt:lpstr>Office Theme</vt:lpstr>
      <vt:lpstr>SketchyVTI</vt:lpstr>
      <vt:lpstr>Bacteriorhodopsin (Part III)</vt:lpstr>
      <vt:lpstr>Photochromic Applications</vt:lpstr>
      <vt:lpstr>PowerPoint Presentation</vt:lpstr>
      <vt:lpstr>Photochromic Applications</vt:lpstr>
      <vt:lpstr>PowerPoint Presentation</vt:lpstr>
      <vt:lpstr>Photochromic Applications</vt:lpstr>
      <vt:lpstr>PowerPoint Presentation</vt:lpstr>
      <vt:lpstr>Photochromic Applications</vt:lpstr>
      <vt:lpstr>Preparation of Bacteriorhodopsin Films</vt:lpstr>
      <vt:lpstr>Interfacing the Photochromic Changes</vt:lpstr>
      <vt:lpstr>Interfacing the Photochromic Changes</vt:lpstr>
      <vt:lpstr>Interfacing the Photochromic Changes</vt:lpstr>
      <vt:lpstr>Interfacing the Photochromic Changes</vt:lpstr>
      <vt:lpstr>Interfacing the Photochromic Changes</vt:lpstr>
      <vt:lpstr>Interfacing the Photochromic Changes</vt:lpstr>
      <vt:lpstr>Interfacing the Photochromic Changes</vt:lpstr>
      <vt:lpstr>Interfacing the Photochromic Changes</vt:lpstr>
      <vt:lpstr>PowerPoint Presentation</vt:lpstr>
      <vt:lpstr>Holographic pattern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Bacteriorhodopsin (Part III)</dc:title>
  <dc:creator>Debashree Kar</dc:creator>
  <cp:lastModifiedBy>Prashant Mishra</cp:lastModifiedBy>
  <cp:revision>13</cp:revision>
  <dcterms:created xsi:type="dcterms:W3CDTF">2021-02-21T21:21:21Z</dcterms:created>
  <dcterms:modified xsi:type="dcterms:W3CDTF">2023-02-10T03:44:14Z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