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4"/>
  </p:sldMasterIdLst>
  <p:sldIdLst>
    <p:sldId id="256" r:id="rId5"/>
    <p:sldId id="257" r:id="rId6"/>
    <p:sldId id="301" r:id="rId7"/>
    <p:sldId id="302" r:id="rId8"/>
    <p:sldId id="261" r:id="rId9"/>
    <p:sldId id="262" r:id="rId10"/>
    <p:sldId id="263" r:id="rId11"/>
    <p:sldId id="299" r:id="rId12"/>
    <p:sldId id="264" r:id="rId13"/>
    <p:sldId id="265" r:id="rId14"/>
    <p:sldId id="267" r:id="rId15"/>
    <p:sldId id="30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95" d="100"/>
          <a:sy n="95" d="100"/>
        </p:scale>
        <p:origin x="72" y="1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D55F9-11A3-4523-8F38-6BA37933791A}" type="datetime1">
              <a:rPr lang="en-US" smtClean="0"/>
              <a:t>2/14/2023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653615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4E757A-3EC2-4683-9080-1A460C37C843}" type="datetime1">
              <a:rPr lang="en-US" smtClean="0"/>
              <a:t>2/14/2023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869390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8096C-64ED-4153-A483-5C02E44AD5C3}" type="datetime1">
              <a:rPr lang="en-US" smtClean="0"/>
              <a:t>2/14/2023</a:t>
            </a:fld>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00752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9D56B-6EBE-4E5F-99D9-2A3DBDF37D0A}" type="datetime1">
              <a:rPr lang="en-US" smtClean="0"/>
              <a:t>2/14/2023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73617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3F3CA-C7E3-432D-9282-18F13836509A}" type="datetime1">
              <a:rPr lang="en-US" smtClean="0"/>
              <a:t>2/14/2023</a:t>
            </a:fld>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1558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BE9C62-1337-40B8-BA50-E9F4861DB4BC}" type="datetime1">
              <a:rPr lang="en-US" smtClean="0"/>
              <a:t>2/14/2023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458790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3BAB95-8DA7-460B-B00A-7037C8394FB0}" type="datetime1">
              <a:rPr lang="en-US" smtClean="0"/>
              <a:pPr/>
              <a:t>2/14/2023</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solidFill>
                <a:srgbClr val="FFFFFF"/>
              </a:solidFill>
            </a:endParaRPr>
          </a:p>
        </p:txBody>
      </p:sp>
      <p:sp>
        <p:nvSpPr>
          <p:cNvPr id="9" name="Slide Number Placeholder 8"/>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2104521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E237E6-0076-4915-A5A8-B7C11FA4F374}" type="datetime1">
              <a:rPr lang="en-US" smtClean="0"/>
              <a:t>2/14/2023</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13994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05F58F-C0B5-422A-8E5A-6B99E5D80F0A}" type="datetime1">
              <a:rPr lang="en-US" smtClean="0"/>
              <a:t>2/14/2023</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02200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65E655-9687-48DF-A33F-F8824CCCB5D1}" type="datetime1">
              <a:rPr lang="en-US" smtClean="0"/>
              <a:t>2/14/2023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24358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7FD56A-AAB8-4544-A495-D0645413C9E3}" type="datetime1">
              <a:rPr lang="en-US" smtClean="0"/>
              <a:t>2/14/2023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90009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BAB95-8DA7-460B-B00A-7037C8394FB0}" type="datetime1">
              <a:rPr lang="en-US" smtClean="0"/>
              <a:pPr/>
              <a:t>2/14/2023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solidFill>
                <a:srgbClr val="FFFFFF"/>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866572691"/>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C46C5-141D-4694-BE15-83DE382DE5E2}"/>
              </a:ext>
            </a:extLst>
          </p:cNvPr>
          <p:cNvSpPr>
            <a:spLocks noGrp="1"/>
          </p:cNvSpPr>
          <p:nvPr>
            <p:ph type="ctrTitle"/>
          </p:nvPr>
        </p:nvSpPr>
        <p:spPr>
          <a:xfrm>
            <a:off x="453142" y="2954226"/>
            <a:ext cx="5555624" cy="2232199"/>
          </a:xfrm>
        </p:spPr>
        <p:txBody>
          <a:bodyPr anchor="t">
            <a:normAutofit/>
          </a:bodyPr>
          <a:lstStyle/>
          <a:p>
            <a:pPr algn="l"/>
            <a:r>
              <a:rPr lang="en-IN" sz="6000" dirty="0"/>
              <a:t>Molecular Imprinting</a:t>
            </a:r>
          </a:p>
        </p:txBody>
      </p:sp>
      <p:sp>
        <p:nvSpPr>
          <p:cNvPr id="3" name="Subtitle 2">
            <a:extLst>
              <a:ext uri="{FF2B5EF4-FFF2-40B4-BE49-F238E27FC236}">
                <a16:creationId xmlns:a16="http://schemas.microsoft.com/office/drawing/2014/main" id="{5C29A5A7-ED09-4531-BC14-D3F4B90519BB}"/>
              </a:ext>
            </a:extLst>
          </p:cNvPr>
          <p:cNvSpPr>
            <a:spLocks noGrp="1"/>
          </p:cNvSpPr>
          <p:nvPr>
            <p:ph type="subTitle" idx="1"/>
          </p:nvPr>
        </p:nvSpPr>
        <p:spPr>
          <a:xfrm>
            <a:off x="453142" y="725465"/>
            <a:ext cx="5555624" cy="2063925"/>
          </a:xfrm>
        </p:spPr>
        <p:txBody>
          <a:bodyPr anchor="b">
            <a:normAutofit/>
          </a:bodyPr>
          <a:lstStyle/>
          <a:p>
            <a:pPr algn="l"/>
            <a:r>
              <a:rPr lang="en-IN" sz="2800" dirty="0" err="1"/>
              <a:t>Bionanotechnology</a:t>
            </a:r>
            <a:r>
              <a:rPr lang="en-IN" sz="2800" dirty="0"/>
              <a:t> </a:t>
            </a:r>
          </a:p>
          <a:p>
            <a:pPr algn="l"/>
            <a:r>
              <a:rPr lang="en-IN" sz="2800" dirty="0"/>
              <a:t>BBL 747</a:t>
            </a:r>
          </a:p>
        </p:txBody>
      </p:sp>
      <p:pic>
        <p:nvPicPr>
          <p:cNvPr id="49" name="Picture 3" descr="Models if molecules in science classroom">
            <a:extLst>
              <a:ext uri="{FF2B5EF4-FFF2-40B4-BE49-F238E27FC236}">
                <a16:creationId xmlns:a16="http://schemas.microsoft.com/office/drawing/2014/main" id="{CE6E0922-B7F6-451A-9831-DE352DCC5FF9}"/>
              </a:ext>
            </a:extLst>
          </p:cNvPr>
          <p:cNvPicPr>
            <a:picLocks noChangeAspect="1"/>
          </p:cNvPicPr>
          <p:nvPr/>
        </p:nvPicPr>
        <p:blipFill rotWithShape="1">
          <a:blip r:embed="rId2"/>
          <a:srcRect l="24612" r="18004"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3614114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FE830A9-CD7B-4EB2-916E-12F1A8D43E25}"/>
              </a:ext>
            </a:extLst>
          </p:cNvPr>
          <p:cNvSpPr>
            <a:spLocks noGrp="1"/>
          </p:cNvSpPr>
          <p:nvPr>
            <p:ph type="title"/>
          </p:nvPr>
        </p:nvSpPr>
        <p:spPr>
          <a:xfrm>
            <a:off x="150992" y="188958"/>
            <a:ext cx="11838416" cy="1027283"/>
          </a:xfrm>
        </p:spPr>
        <p:txBody>
          <a:bodyPr/>
          <a:lstStyle/>
          <a:p>
            <a:r>
              <a:rPr lang="en-IN" dirty="0"/>
              <a:t>Target templates</a:t>
            </a:r>
          </a:p>
        </p:txBody>
      </p:sp>
      <p:sp>
        <p:nvSpPr>
          <p:cNvPr id="5" name="Content Placeholder 2">
            <a:extLst>
              <a:ext uri="{FF2B5EF4-FFF2-40B4-BE49-F238E27FC236}">
                <a16:creationId xmlns:a16="http://schemas.microsoft.com/office/drawing/2014/main" id="{69C5DB6F-A0AA-4C0C-8D0E-613783A25B29}"/>
              </a:ext>
            </a:extLst>
          </p:cNvPr>
          <p:cNvSpPr>
            <a:spLocks noGrp="1"/>
          </p:cNvSpPr>
          <p:nvPr>
            <p:ph idx="1"/>
          </p:nvPr>
        </p:nvSpPr>
        <p:spPr>
          <a:xfrm>
            <a:off x="150992" y="1118587"/>
            <a:ext cx="11863912" cy="5550456"/>
          </a:xfrm>
        </p:spPr>
        <p:txBody>
          <a:bodyPr>
            <a:normAutofit/>
          </a:bodyPr>
          <a:lstStyle/>
          <a:p>
            <a:pPr>
              <a:lnSpc>
                <a:spcPct val="120000"/>
              </a:lnSpc>
            </a:pPr>
            <a:r>
              <a:rPr lang="en-IN" sz="1800" dirty="0"/>
              <a:t>The ultimate goal of molecular imprinting is to generate MIPs with affinity and specificity comparable to those of the biological receptors so that they can eventually replace such biological entities in real applications.</a:t>
            </a:r>
          </a:p>
          <a:p>
            <a:pPr>
              <a:lnSpc>
                <a:spcPct val="120000"/>
              </a:lnSpc>
            </a:pPr>
            <a:r>
              <a:rPr lang="en-IN" sz="1800" dirty="0"/>
              <a:t>Generally, an ideal template molecule should satisfy three requirements:</a:t>
            </a:r>
          </a:p>
          <a:p>
            <a:pPr lvl="1">
              <a:lnSpc>
                <a:spcPct val="120000"/>
              </a:lnSpc>
            </a:pPr>
            <a:r>
              <a:rPr lang="en-IN" sz="1800" dirty="0"/>
              <a:t>it should </a:t>
            </a:r>
            <a:r>
              <a:rPr lang="en-IN" sz="1800" b="1" dirty="0"/>
              <a:t>contain functional groups that do not prevent polymerization</a:t>
            </a:r>
            <a:r>
              <a:rPr lang="en-IN" sz="1800" dirty="0"/>
              <a:t>; </a:t>
            </a:r>
          </a:p>
          <a:p>
            <a:pPr lvl="1">
              <a:lnSpc>
                <a:spcPct val="120000"/>
              </a:lnSpc>
            </a:pPr>
            <a:r>
              <a:rPr lang="en-IN" sz="1800" dirty="0"/>
              <a:t>it should exhibit </a:t>
            </a:r>
            <a:r>
              <a:rPr lang="en-IN" sz="1800" b="1" dirty="0"/>
              <a:t>excellent chemical stability </a:t>
            </a:r>
            <a:r>
              <a:rPr lang="en-IN" sz="1800" dirty="0"/>
              <a:t>during the polymerization reaction</a:t>
            </a:r>
          </a:p>
          <a:p>
            <a:pPr lvl="1">
              <a:lnSpc>
                <a:spcPct val="120000"/>
              </a:lnSpc>
            </a:pPr>
            <a:r>
              <a:rPr lang="en-IN" sz="1800" dirty="0"/>
              <a:t>it should contain </a:t>
            </a:r>
            <a:r>
              <a:rPr lang="en-IN" sz="1800" b="1" dirty="0"/>
              <a:t>functional groups that can form complexes with functional monomers</a:t>
            </a:r>
            <a:r>
              <a:rPr lang="en-IN" sz="1800" dirty="0"/>
              <a:t>.</a:t>
            </a:r>
          </a:p>
        </p:txBody>
      </p:sp>
      <p:cxnSp>
        <p:nvCxnSpPr>
          <p:cNvPr id="6" name="Straight Connector 5">
            <a:extLst>
              <a:ext uri="{FF2B5EF4-FFF2-40B4-BE49-F238E27FC236}">
                <a16:creationId xmlns:a16="http://schemas.microsoft.com/office/drawing/2014/main" id="{2FDE4DBB-FA7F-470B-A9FE-6255C431D56C}"/>
              </a:ext>
            </a:extLst>
          </p:cNvPr>
          <p:cNvCxnSpPr/>
          <p:nvPr/>
        </p:nvCxnSpPr>
        <p:spPr>
          <a:xfrm flipV="1">
            <a:off x="150384" y="1038687"/>
            <a:ext cx="11479364" cy="62144"/>
          </a:xfrm>
          <a:prstGeom prst="line">
            <a:avLst/>
          </a:prstGeom>
          <a:ln w="38100"/>
        </p:spPr>
        <p:style>
          <a:lnRef idx="3">
            <a:schemeClr val="accent5"/>
          </a:lnRef>
          <a:fillRef idx="0">
            <a:schemeClr val="accent5"/>
          </a:fillRef>
          <a:effectRef idx="2">
            <a:schemeClr val="accent5"/>
          </a:effectRef>
          <a:fontRef idx="minor">
            <a:schemeClr val="tx1"/>
          </a:fontRef>
        </p:style>
      </p:cxnSp>
      <p:pic>
        <p:nvPicPr>
          <p:cNvPr id="7" name="Picture 6">
            <a:extLst>
              <a:ext uri="{FF2B5EF4-FFF2-40B4-BE49-F238E27FC236}">
                <a16:creationId xmlns:a16="http://schemas.microsoft.com/office/drawing/2014/main" id="{7964218C-1490-4240-90F1-781780615515}"/>
              </a:ext>
            </a:extLst>
          </p:cNvPr>
          <p:cNvPicPr>
            <a:picLocks noChangeAspect="1"/>
          </p:cNvPicPr>
          <p:nvPr/>
        </p:nvPicPr>
        <p:blipFill>
          <a:blip r:embed="rId2"/>
          <a:stretch>
            <a:fillRect/>
          </a:stretch>
        </p:blipFill>
        <p:spPr>
          <a:xfrm>
            <a:off x="343202" y="3652711"/>
            <a:ext cx="11505595" cy="3016331"/>
          </a:xfrm>
          <a:prstGeom prst="rect">
            <a:avLst/>
          </a:prstGeom>
          <a:ln w="28575">
            <a:solidFill>
              <a:schemeClr val="tx1"/>
            </a:solidFill>
          </a:ln>
        </p:spPr>
      </p:pic>
    </p:spTree>
    <p:extLst>
      <p:ext uri="{BB962C8B-B14F-4D97-AF65-F5344CB8AC3E}">
        <p14:creationId xmlns:p14="http://schemas.microsoft.com/office/powerpoint/2010/main" val="630677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CC34F0-0463-4D30-B405-C6171614217E}"/>
              </a:ext>
            </a:extLst>
          </p:cNvPr>
          <p:cNvSpPr>
            <a:spLocks noGrp="1"/>
          </p:cNvSpPr>
          <p:nvPr>
            <p:ph type="title"/>
          </p:nvPr>
        </p:nvSpPr>
        <p:spPr>
          <a:xfrm>
            <a:off x="150992" y="188958"/>
            <a:ext cx="11838416" cy="982894"/>
          </a:xfrm>
        </p:spPr>
        <p:txBody>
          <a:bodyPr/>
          <a:lstStyle/>
          <a:p>
            <a:r>
              <a:rPr lang="en-IN" dirty="0"/>
              <a:t>Functional monomers</a:t>
            </a:r>
          </a:p>
        </p:txBody>
      </p:sp>
      <p:sp>
        <p:nvSpPr>
          <p:cNvPr id="5" name="Content Placeholder 2">
            <a:extLst>
              <a:ext uri="{FF2B5EF4-FFF2-40B4-BE49-F238E27FC236}">
                <a16:creationId xmlns:a16="http://schemas.microsoft.com/office/drawing/2014/main" id="{71E804FF-3D89-4807-96B8-EFEB0FB06C31}"/>
              </a:ext>
            </a:extLst>
          </p:cNvPr>
          <p:cNvSpPr>
            <a:spLocks noGrp="1"/>
          </p:cNvSpPr>
          <p:nvPr>
            <p:ph idx="1"/>
          </p:nvPr>
        </p:nvSpPr>
        <p:spPr>
          <a:xfrm>
            <a:off x="150384" y="1171853"/>
            <a:ext cx="11838416" cy="5497190"/>
          </a:xfrm>
        </p:spPr>
        <p:txBody>
          <a:bodyPr>
            <a:normAutofit fontScale="92500" lnSpcReduction="10000"/>
          </a:bodyPr>
          <a:lstStyle/>
          <a:p>
            <a:pPr>
              <a:lnSpc>
                <a:spcPct val="110000"/>
              </a:lnSpc>
            </a:pPr>
            <a:r>
              <a:rPr lang="en-IN" dirty="0"/>
              <a:t>The role of the functional monomer is </a:t>
            </a:r>
            <a:r>
              <a:rPr lang="en-IN" b="1" dirty="0"/>
              <a:t>to form a pre-polymerization complex with the template by providing functional groups</a:t>
            </a:r>
            <a:r>
              <a:rPr lang="en-IN" dirty="0"/>
              <a:t>. </a:t>
            </a:r>
          </a:p>
          <a:p>
            <a:pPr>
              <a:lnSpc>
                <a:spcPct val="110000"/>
              </a:lnSpc>
            </a:pPr>
            <a:r>
              <a:rPr lang="en-IN" dirty="0"/>
              <a:t>So it is important to select a suitable functional monomer that can strongly interact with the template and form specific donor–receptor or antibody–antigen complexes prior to polymerization. </a:t>
            </a:r>
          </a:p>
          <a:p>
            <a:pPr>
              <a:lnSpc>
                <a:spcPct val="110000"/>
              </a:lnSpc>
            </a:pPr>
            <a:r>
              <a:rPr lang="en-IN" dirty="0"/>
              <a:t>Generally, a </a:t>
            </a:r>
            <a:r>
              <a:rPr lang="en-IN" b="1" dirty="0"/>
              <a:t>functional monomer is comprised of two types of units- one is the recognition unit and the other is the polymerizable unit </a:t>
            </a:r>
          </a:p>
          <a:p>
            <a:pPr>
              <a:lnSpc>
                <a:spcPct val="110000"/>
              </a:lnSpc>
            </a:pPr>
            <a:r>
              <a:rPr lang="en-IN" dirty="0"/>
              <a:t>MAA has been used as a ‘‘universal’’ functional monomer due to its hydrogen bond donor and acceptor characteristics. </a:t>
            </a:r>
          </a:p>
          <a:p>
            <a:pPr>
              <a:lnSpc>
                <a:spcPct val="110000"/>
              </a:lnSpc>
            </a:pPr>
            <a:r>
              <a:rPr lang="en-IN" dirty="0"/>
              <a:t>Dimerization of MAA modestly enhanced the imprinting effect</a:t>
            </a:r>
          </a:p>
          <a:p>
            <a:pPr>
              <a:lnSpc>
                <a:spcPct val="110000"/>
              </a:lnSpc>
            </a:pPr>
            <a:r>
              <a:rPr lang="en-IN" dirty="0"/>
              <a:t>high molar fractions of MAA would result in the large pore size of polymeric materials and further enhance the binding capacity of the polymers.</a:t>
            </a:r>
          </a:p>
        </p:txBody>
      </p:sp>
      <p:cxnSp>
        <p:nvCxnSpPr>
          <p:cNvPr id="6" name="Straight Connector 5">
            <a:extLst>
              <a:ext uri="{FF2B5EF4-FFF2-40B4-BE49-F238E27FC236}">
                <a16:creationId xmlns:a16="http://schemas.microsoft.com/office/drawing/2014/main" id="{60A97E58-45C8-4668-917B-A15117B2B06B}"/>
              </a:ext>
            </a:extLst>
          </p:cNvPr>
          <p:cNvCxnSpPr/>
          <p:nvPr/>
        </p:nvCxnSpPr>
        <p:spPr>
          <a:xfrm flipV="1">
            <a:off x="150384" y="1038687"/>
            <a:ext cx="11479364" cy="62144"/>
          </a:xfrm>
          <a:prstGeom prst="line">
            <a:avLst/>
          </a:prstGeom>
          <a:ln w="3810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640697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609491-373C-4A71-85E9-7F683698177B}"/>
              </a:ext>
            </a:extLst>
          </p:cNvPr>
          <p:cNvSpPr txBox="1"/>
          <p:nvPr/>
        </p:nvSpPr>
        <p:spPr>
          <a:xfrm>
            <a:off x="159798" y="5916856"/>
            <a:ext cx="11727402" cy="830997"/>
          </a:xfrm>
          <a:prstGeom prst="rect">
            <a:avLst/>
          </a:prstGeom>
          <a:noFill/>
        </p:spPr>
        <p:txBody>
          <a:bodyPr wrap="square">
            <a:spAutoFit/>
          </a:bodyPr>
          <a:lstStyle/>
          <a:p>
            <a:pPr algn="l"/>
            <a:r>
              <a:rPr lang="en-IN" sz="2400" b="0" i="0" u="none" strike="noStrike" baseline="0" dirty="0">
                <a:latin typeface="AdvOTd3a5f740"/>
              </a:rPr>
              <a:t>Fig. </a:t>
            </a:r>
            <a:r>
              <a:rPr lang="en-IN" sz="2400" b="0" i="0" u="none" strike="noStrike" baseline="0" dirty="0">
                <a:latin typeface="AdvOT9b12cd41"/>
              </a:rPr>
              <a:t>Illustration comparing imprinted (a and b) and nonimprinted polymers (c and d) formed from functional monomers that have or lack the ability to dimerize.</a:t>
            </a:r>
            <a:endParaRPr lang="en-IN" sz="6000" dirty="0"/>
          </a:p>
        </p:txBody>
      </p:sp>
      <p:pic>
        <p:nvPicPr>
          <p:cNvPr id="7" name="Picture 6">
            <a:extLst>
              <a:ext uri="{FF2B5EF4-FFF2-40B4-BE49-F238E27FC236}">
                <a16:creationId xmlns:a16="http://schemas.microsoft.com/office/drawing/2014/main" id="{73316485-E00C-45B4-A67E-79FA670EF669}"/>
              </a:ext>
            </a:extLst>
          </p:cNvPr>
          <p:cNvPicPr>
            <a:picLocks noChangeAspect="1"/>
          </p:cNvPicPr>
          <p:nvPr/>
        </p:nvPicPr>
        <p:blipFill>
          <a:blip r:embed="rId2"/>
          <a:stretch>
            <a:fillRect/>
          </a:stretch>
        </p:blipFill>
        <p:spPr>
          <a:xfrm>
            <a:off x="1434747" y="292799"/>
            <a:ext cx="9177504" cy="5484909"/>
          </a:xfrm>
          <a:prstGeom prst="rect">
            <a:avLst/>
          </a:prstGeom>
          <a:ln w="28575">
            <a:solidFill>
              <a:schemeClr val="tx1"/>
            </a:solidFill>
          </a:ln>
        </p:spPr>
      </p:pic>
    </p:spTree>
    <p:extLst>
      <p:ext uri="{BB962C8B-B14F-4D97-AF65-F5344CB8AC3E}">
        <p14:creationId xmlns:p14="http://schemas.microsoft.com/office/powerpoint/2010/main" val="3783804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F1D04-382E-439C-9BD8-32AEE669296D}"/>
              </a:ext>
            </a:extLst>
          </p:cNvPr>
          <p:cNvSpPr>
            <a:spLocks noGrp="1"/>
          </p:cNvSpPr>
          <p:nvPr>
            <p:ph type="title"/>
          </p:nvPr>
        </p:nvSpPr>
        <p:spPr>
          <a:xfrm>
            <a:off x="150992" y="188958"/>
            <a:ext cx="11838416" cy="1175386"/>
          </a:xfrm>
        </p:spPr>
        <p:txBody>
          <a:bodyPr/>
          <a:lstStyle/>
          <a:p>
            <a:r>
              <a:rPr lang="en-IN" dirty="0"/>
              <a:t>Introduction</a:t>
            </a:r>
          </a:p>
        </p:txBody>
      </p:sp>
      <p:sp>
        <p:nvSpPr>
          <p:cNvPr id="3" name="Content Placeholder 2">
            <a:extLst>
              <a:ext uri="{FF2B5EF4-FFF2-40B4-BE49-F238E27FC236}">
                <a16:creationId xmlns:a16="http://schemas.microsoft.com/office/drawing/2014/main" id="{4BCDF6E3-3444-4C00-9352-526835122139}"/>
              </a:ext>
            </a:extLst>
          </p:cNvPr>
          <p:cNvSpPr>
            <a:spLocks noGrp="1"/>
          </p:cNvSpPr>
          <p:nvPr>
            <p:ph idx="1"/>
          </p:nvPr>
        </p:nvSpPr>
        <p:spPr>
          <a:xfrm>
            <a:off x="150384" y="1233997"/>
            <a:ext cx="11838416" cy="5435046"/>
          </a:xfrm>
        </p:spPr>
        <p:txBody>
          <a:bodyPr>
            <a:normAutofit fontScale="62500" lnSpcReduction="20000"/>
          </a:bodyPr>
          <a:lstStyle/>
          <a:p>
            <a:pPr>
              <a:lnSpc>
                <a:spcPct val="120000"/>
              </a:lnSpc>
            </a:pPr>
            <a:r>
              <a:rPr lang="en-IN" sz="3200" dirty="0"/>
              <a:t>Molecular imprinting is defined as ‘‘</a:t>
            </a:r>
            <a:r>
              <a:rPr lang="en-IN" sz="3200" b="1" dirty="0"/>
              <a:t>the construction of ligand selective recognition sites in synthetic polymers</a:t>
            </a:r>
            <a:r>
              <a:rPr lang="en-IN" sz="3200" dirty="0"/>
              <a:t> </a:t>
            </a:r>
          </a:p>
          <a:p>
            <a:pPr>
              <a:lnSpc>
                <a:spcPct val="120000"/>
              </a:lnSpc>
            </a:pPr>
            <a:r>
              <a:rPr lang="en-IN" sz="3200" dirty="0"/>
              <a:t>where a template   (atom, ion, molecule, complex or a molecular, ionic or macromolecular assembly, including micro-organisms) is employed in order to facilitate recognition site formation during the covalent assembly of the bulk phase by a polymerization or polycondensation process, </a:t>
            </a:r>
          </a:p>
          <a:p>
            <a:pPr>
              <a:lnSpc>
                <a:spcPct val="120000"/>
              </a:lnSpc>
            </a:pPr>
            <a:r>
              <a:rPr lang="en-IN" sz="3200" dirty="0"/>
              <a:t>with subsequent removal of some or all of the template being necessary for recognition to occur in the spaces vacated by the templating species.’’</a:t>
            </a:r>
          </a:p>
          <a:p>
            <a:pPr>
              <a:lnSpc>
                <a:spcPct val="150000"/>
              </a:lnSpc>
            </a:pPr>
            <a:r>
              <a:rPr lang="en-IN" sz="3200" dirty="0"/>
              <a:t>The </a:t>
            </a:r>
            <a:r>
              <a:rPr lang="en-IN" sz="3200" b="1" dirty="0"/>
              <a:t>first MI-based synthetic receptors reported by Wulff in 1972</a:t>
            </a:r>
          </a:p>
          <a:p>
            <a:pPr>
              <a:lnSpc>
                <a:spcPct val="150000"/>
              </a:lnSpc>
            </a:pPr>
            <a:r>
              <a:rPr lang="en-IN" sz="3200" dirty="0"/>
              <a:t>Compared to other recognition systems, MIPs, which possess three major unique features </a:t>
            </a:r>
            <a:r>
              <a:rPr lang="en-IN" sz="3200" b="1" dirty="0"/>
              <a:t>of structure predictability, recognition specificity and application universality</a:t>
            </a:r>
            <a:r>
              <a:rPr lang="en-IN" sz="3200" dirty="0"/>
              <a:t>.</a:t>
            </a:r>
          </a:p>
          <a:p>
            <a:pPr>
              <a:lnSpc>
                <a:spcPct val="150000"/>
              </a:lnSpc>
            </a:pPr>
            <a:r>
              <a:rPr lang="en-IN" sz="3200" dirty="0"/>
              <a:t>Application in many fields, such as purification and separation, chemo/biosensing, artificial antibodies, drug delivery, and catalysis and degradation, owing to their high physical stability, straightforward preparation, remarkable robustness and low cost</a:t>
            </a:r>
          </a:p>
          <a:p>
            <a:pPr>
              <a:lnSpc>
                <a:spcPct val="150000"/>
              </a:lnSpc>
            </a:pPr>
            <a:endParaRPr lang="en-IN" sz="3200" dirty="0"/>
          </a:p>
        </p:txBody>
      </p:sp>
      <p:cxnSp>
        <p:nvCxnSpPr>
          <p:cNvPr id="5" name="Straight Connector 4">
            <a:extLst>
              <a:ext uri="{FF2B5EF4-FFF2-40B4-BE49-F238E27FC236}">
                <a16:creationId xmlns:a16="http://schemas.microsoft.com/office/drawing/2014/main" id="{813A938C-08B3-461A-91DE-E26788318548}"/>
              </a:ext>
            </a:extLst>
          </p:cNvPr>
          <p:cNvCxnSpPr/>
          <p:nvPr/>
        </p:nvCxnSpPr>
        <p:spPr>
          <a:xfrm flipV="1">
            <a:off x="150384" y="1038687"/>
            <a:ext cx="11479364" cy="62144"/>
          </a:xfrm>
          <a:prstGeom prst="line">
            <a:avLst/>
          </a:prstGeom>
          <a:ln w="3810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408694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8DB7C-1D24-4EC1-BFEC-80628665C019}"/>
              </a:ext>
            </a:extLst>
          </p:cNvPr>
          <p:cNvSpPr>
            <a:spLocks noGrp="1"/>
          </p:cNvSpPr>
          <p:nvPr>
            <p:ph type="title"/>
          </p:nvPr>
        </p:nvSpPr>
        <p:spPr>
          <a:xfrm>
            <a:off x="795374" y="910764"/>
            <a:ext cx="3887072" cy="1346908"/>
          </a:xfrm>
        </p:spPr>
        <p:txBody>
          <a:bodyPr/>
          <a:lstStyle/>
          <a:p>
            <a:endParaRPr lang="en-US" dirty="0"/>
          </a:p>
        </p:txBody>
      </p:sp>
      <p:sp>
        <p:nvSpPr>
          <p:cNvPr id="3" name="Content Placeholder 2">
            <a:extLst>
              <a:ext uri="{FF2B5EF4-FFF2-40B4-BE49-F238E27FC236}">
                <a16:creationId xmlns:a16="http://schemas.microsoft.com/office/drawing/2014/main" id="{3A772F6D-75BB-4321-9787-B266BCC94137}"/>
              </a:ext>
            </a:extLst>
          </p:cNvPr>
          <p:cNvSpPr>
            <a:spLocks noGrp="1"/>
          </p:cNvSpPr>
          <p:nvPr>
            <p:ph idx="1"/>
          </p:nvPr>
        </p:nvSpPr>
        <p:spPr>
          <a:xfrm>
            <a:off x="852948" y="4580572"/>
            <a:ext cx="10515600" cy="4351338"/>
          </a:xfrm>
        </p:spPr>
        <p:txBody>
          <a:bodyPr>
            <a:normAutofit/>
          </a:bodyPr>
          <a:lstStyle/>
          <a:p>
            <a:pPr>
              <a:buFont typeface="Wingdings" panose="05000000000000000000" pitchFamily="2" charset="2"/>
              <a:buChar char="v"/>
            </a:pPr>
            <a:r>
              <a:rPr lang="en-US" sz="2000" b="1" dirty="0">
                <a:solidFill>
                  <a:srgbClr val="002060"/>
                </a:solidFill>
              </a:rPr>
              <a:t>Rapid binding kinetics</a:t>
            </a:r>
          </a:p>
          <a:p>
            <a:pPr>
              <a:buFont typeface="Wingdings" panose="05000000000000000000" pitchFamily="2" charset="2"/>
              <a:buChar char="v"/>
            </a:pPr>
            <a:r>
              <a:rPr lang="en-US" sz="2000" b="1" dirty="0">
                <a:solidFill>
                  <a:srgbClr val="002060"/>
                </a:solidFill>
              </a:rPr>
              <a:t>Traces of template being easily removed</a:t>
            </a:r>
          </a:p>
          <a:p>
            <a:pPr>
              <a:buFont typeface="Wingdings" panose="05000000000000000000" pitchFamily="2" charset="2"/>
              <a:buChar char="v"/>
            </a:pPr>
            <a:r>
              <a:rPr lang="en-US" sz="2000" b="1" dirty="0">
                <a:solidFill>
                  <a:srgbClr val="002060"/>
                </a:solidFill>
              </a:rPr>
              <a:t>More flexible incorporation of multifunctionality</a:t>
            </a:r>
          </a:p>
          <a:p>
            <a:pPr>
              <a:buFont typeface="Wingdings" panose="05000000000000000000" pitchFamily="2" charset="2"/>
              <a:buChar char="v"/>
            </a:pPr>
            <a:r>
              <a:rPr lang="en-US" sz="2000" b="1" dirty="0">
                <a:solidFill>
                  <a:srgbClr val="002060"/>
                </a:solidFill>
              </a:rPr>
              <a:t>High surface-to-volume ratio, High level of specific binding sites </a:t>
            </a:r>
          </a:p>
          <a:p>
            <a:pPr>
              <a:buFont typeface="Wingdings" panose="05000000000000000000" pitchFamily="2" charset="2"/>
              <a:buChar char="v"/>
            </a:pPr>
            <a:r>
              <a:rPr lang="en-US" sz="2000" b="1" dirty="0">
                <a:solidFill>
                  <a:srgbClr val="002060"/>
                </a:solidFill>
              </a:rPr>
              <a:t>Better control of manufacturing process</a:t>
            </a:r>
          </a:p>
        </p:txBody>
      </p:sp>
      <p:pic>
        <p:nvPicPr>
          <p:cNvPr id="4" name="Picture 3">
            <a:extLst>
              <a:ext uri="{FF2B5EF4-FFF2-40B4-BE49-F238E27FC236}">
                <a16:creationId xmlns:a16="http://schemas.microsoft.com/office/drawing/2014/main" id="{4D21F401-2FA3-46C2-9DD9-E96B4713FB1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8996" t="46329" r="30980" b="27946"/>
          <a:stretch/>
        </p:blipFill>
        <p:spPr>
          <a:xfrm>
            <a:off x="9616416" y="3980828"/>
            <a:ext cx="2075835" cy="1638367"/>
          </a:xfrm>
          <a:prstGeom prst="rect">
            <a:avLst/>
          </a:prstGeom>
        </p:spPr>
      </p:pic>
      <p:sp>
        <p:nvSpPr>
          <p:cNvPr id="5" name="TextBox 4">
            <a:extLst>
              <a:ext uri="{FF2B5EF4-FFF2-40B4-BE49-F238E27FC236}">
                <a16:creationId xmlns:a16="http://schemas.microsoft.com/office/drawing/2014/main" id="{3F6AC360-CCF9-4122-9251-62EA6DC6AC4B}"/>
              </a:ext>
            </a:extLst>
          </p:cNvPr>
          <p:cNvSpPr txBox="1"/>
          <p:nvPr/>
        </p:nvSpPr>
        <p:spPr>
          <a:xfrm>
            <a:off x="9640786" y="5638386"/>
            <a:ext cx="2202846" cy="830997"/>
          </a:xfrm>
          <a:prstGeom prst="rect">
            <a:avLst/>
          </a:prstGeom>
          <a:noFill/>
        </p:spPr>
        <p:txBody>
          <a:bodyPr wrap="none" rtlCol="0">
            <a:spAutoFit/>
          </a:bodyPr>
          <a:lstStyle/>
          <a:p>
            <a:pPr algn="ctr"/>
            <a:r>
              <a:rPr lang="en-US" sz="2400" b="1" dirty="0">
                <a:solidFill>
                  <a:srgbClr val="FF0000"/>
                </a:solidFill>
              </a:rPr>
              <a:t>“Lock-key”</a:t>
            </a:r>
          </a:p>
          <a:p>
            <a:pPr algn="ctr"/>
            <a:r>
              <a:rPr lang="en-US" sz="2400" b="1" dirty="0">
                <a:solidFill>
                  <a:srgbClr val="FF0000"/>
                </a:solidFill>
              </a:rPr>
              <a:t>Molecular lock  </a:t>
            </a:r>
          </a:p>
        </p:txBody>
      </p:sp>
      <p:sp>
        <p:nvSpPr>
          <p:cNvPr id="6" name="TextBox 5">
            <a:extLst>
              <a:ext uri="{FF2B5EF4-FFF2-40B4-BE49-F238E27FC236}">
                <a16:creationId xmlns:a16="http://schemas.microsoft.com/office/drawing/2014/main" id="{CCEDA1D5-5F37-4046-AD96-11B21BDA7CDE}"/>
              </a:ext>
            </a:extLst>
          </p:cNvPr>
          <p:cNvSpPr txBox="1"/>
          <p:nvPr/>
        </p:nvSpPr>
        <p:spPr>
          <a:xfrm>
            <a:off x="943900" y="6489292"/>
            <a:ext cx="5690469" cy="338554"/>
          </a:xfrm>
          <a:prstGeom prst="rect">
            <a:avLst/>
          </a:prstGeom>
          <a:solidFill>
            <a:schemeClr val="bg1"/>
          </a:solidFill>
        </p:spPr>
        <p:txBody>
          <a:bodyPr wrap="none" rtlCol="0">
            <a:spAutoFit/>
          </a:bodyPr>
          <a:lstStyle/>
          <a:p>
            <a:r>
              <a:rPr lang="en-US" sz="1600" i="1" dirty="0">
                <a:solidFill>
                  <a:srgbClr val="C00000"/>
                </a:solidFill>
              </a:rPr>
              <a:t>Adv. Mater. </a:t>
            </a:r>
            <a:r>
              <a:rPr lang="en-US" sz="1600" b="1" dirty="0">
                <a:solidFill>
                  <a:srgbClr val="C00000"/>
                </a:solidFill>
              </a:rPr>
              <a:t>2019</a:t>
            </a:r>
            <a:r>
              <a:rPr lang="en-US" sz="1600" dirty="0">
                <a:solidFill>
                  <a:srgbClr val="C00000"/>
                </a:solidFill>
              </a:rPr>
              <a:t>, 1806328; </a:t>
            </a:r>
            <a:r>
              <a:rPr lang="en-US" sz="1600" i="1" dirty="0">
                <a:solidFill>
                  <a:srgbClr val="C00000"/>
                </a:solidFill>
              </a:rPr>
              <a:t>Chem. Soc. Rev., </a:t>
            </a:r>
            <a:r>
              <a:rPr lang="en-US" sz="1600" dirty="0">
                <a:solidFill>
                  <a:srgbClr val="C00000"/>
                </a:solidFill>
              </a:rPr>
              <a:t>2016, 45, 2137--2211</a:t>
            </a:r>
          </a:p>
        </p:txBody>
      </p:sp>
      <p:sp>
        <p:nvSpPr>
          <p:cNvPr id="8" name="Rectangle 7">
            <a:extLst>
              <a:ext uri="{FF2B5EF4-FFF2-40B4-BE49-F238E27FC236}">
                <a16:creationId xmlns:a16="http://schemas.microsoft.com/office/drawing/2014/main" id="{4473F732-588A-49AE-A9D0-D20F7B1EEF45}"/>
              </a:ext>
            </a:extLst>
          </p:cNvPr>
          <p:cNvSpPr/>
          <p:nvPr/>
        </p:nvSpPr>
        <p:spPr>
          <a:xfrm>
            <a:off x="8230723" y="6611684"/>
            <a:ext cx="3961277" cy="276999"/>
          </a:xfrm>
          <a:prstGeom prst="rect">
            <a:avLst/>
          </a:prstGeom>
        </p:spPr>
        <p:txBody>
          <a:bodyPr wrap="none">
            <a:spAutoFit/>
          </a:bodyPr>
          <a:lstStyle/>
          <a:p>
            <a:r>
              <a:rPr lang="en-US" sz="1200" dirty="0">
                <a:latin typeface="+mj-lt"/>
                <a:cs typeface="Times New Roman" panose="02020603050405020304" pitchFamily="18" charset="0"/>
              </a:rPr>
              <a:t>http://nice.asu.edu/nano/molecular-imprinted-polymers-mip</a:t>
            </a:r>
          </a:p>
        </p:txBody>
      </p:sp>
      <p:pic>
        <p:nvPicPr>
          <p:cNvPr id="9" name="Picture 8">
            <a:extLst>
              <a:ext uri="{FF2B5EF4-FFF2-40B4-BE49-F238E27FC236}">
                <a16:creationId xmlns:a16="http://schemas.microsoft.com/office/drawing/2014/main" id="{D1974636-807A-4996-AA83-626E8734060C}"/>
              </a:ext>
            </a:extLst>
          </p:cNvPr>
          <p:cNvPicPr>
            <a:picLocks noChangeAspect="1"/>
          </p:cNvPicPr>
          <p:nvPr/>
        </p:nvPicPr>
        <p:blipFill>
          <a:blip r:embed="rId3"/>
          <a:stretch>
            <a:fillRect/>
          </a:stretch>
        </p:blipFill>
        <p:spPr>
          <a:xfrm>
            <a:off x="906902" y="2906114"/>
            <a:ext cx="7996550" cy="2215065"/>
          </a:xfrm>
          <a:prstGeom prst="rect">
            <a:avLst/>
          </a:prstGeom>
        </p:spPr>
      </p:pic>
      <p:sp>
        <p:nvSpPr>
          <p:cNvPr id="7" name="TextBox 6">
            <a:extLst>
              <a:ext uri="{FF2B5EF4-FFF2-40B4-BE49-F238E27FC236}">
                <a16:creationId xmlns:a16="http://schemas.microsoft.com/office/drawing/2014/main" id="{CDF3824A-38A8-491D-A320-2B70787760C8}"/>
              </a:ext>
            </a:extLst>
          </p:cNvPr>
          <p:cNvSpPr txBox="1"/>
          <p:nvPr/>
        </p:nvSpPr>
        <p:spPr>
          <a:xfrm>
            <a:off x="825371" y="939901"/>
            <a:ext cx="3908390" cy="1323439"/>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rgbClr val="FF0000"/>
                </a:solidFill>
              </a:rPr>
              <a:t>Classical approach:  incorporate template and monomers all together </a:t>
            </a:r>
          </a:p>
          <a:p>
            <a:pPr marL="342900" indent="-342900">
              <a:buFont typeface="Wingdings" panose="05000000000000000000" pitchFamily="2" charset="2"/>
              <a:buChar char="q"/>
            </a:pPr>
            <a:r>
              <a:rPr lang="en-US" sz="2000" b="1" dirty="0">
                <a:solidFill>
                  <a:srgbClr val="FF0000"/>
                </a:solidFill>
              </a:rPr>
              <a:t>Difficulty in removing template </a:t>
            </a:r>
          </a:p>
        </p:txBody>
      </p:sp>
      <p:pic>
        <p:nvPicPr>
          <p:cNvPr id="10" name="Picture 9">
            <a:extLst>
              <a:ext uri="{FF2B5EF4-FFF2-40B4-BE49-F238E27FC236}">
                <a16:creationId xmlns:a16="http://schemas.microsoft.com/office/drawing/2014/main" id="{DD916974-A810-4960-A2B5-4345B41FFDB4}"/>
              </a:ext>
            </a:extLst>
          </p:cNvPr>
          <p:cNvPicPr>
            <a:picLocks noChangeAspect="1"/>
          </p:cNvPicPr>
          <p:nvPr/>
        </p:nvPicPr>
        <p:blipFill>
          <a:blip r:embed="rId4"/>
          <a:stretch>
            <a:fillRect/>
          </a:stretch>
        </p:blipFill>
        <p:spPr>
          <a:xfrm>
            <a:off x="4896699" y="1310588"/>
            <a:ext cx="5846805" cy="1508958"/>
          </a:xfrm>
          <a:prstGeom prst="rect">
            <a:avLst/>
          </a:prstGeom>
        </p:spPr>
      </p:pic>
      <p:sp>
        <p:nvSpPr>
          <p:cNvPr id="11" name="Title 1"/>
          <p:cNvSpPr txBox="1">
            <a:spLocks/>
          </p:cNvSpPr>
          <p:nvPr/>
        </p:nvSpPr>
        <p:spPr>
          <a:xfrm>
            <a:off x="769717" y="0"/>
            <a:ext cx="10648226" cy="769660"/>
          </a:xfrm>
          <a:prstGeom prst="rect">
            <a:avLst/>
          </a:prstGeom>
          <a:solidFill>
            <a:srgbClr val="660066"/>
          </a:solidFill>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FFFF"/>
                </a:solidFill>
              </a:rPr>
              <a:t>Surface Molecular Imprinting to Develop </a:t>
            </a:r>
            <a:r>
              <a:rPr lang="en-US" dirty="0" err="1">
                <a:solidFill>
                  <a:srgbClr val="FFFFFF"/>
                </a:solidFill>
              </a:rPr>
              <a:t>Biorecognition</a:t>
            </a:r>
            <a:r>
              <a:rPr lang="en-US" dirty="0">
                <a:solidFill>
                  <a:srgbClr val="FFFFFF"/>
                </a:solidFill>
              </a:rPr>
              <a:t> Elements</a:t>
            </a:r>
          </a:p>
        </p:txBody>
      </p:sp>
    </p:spTree>
    <p:extLst>
      <p:ext uri="{BB962C8B-B14F-4D97-AF65-F5344CB8AC3E}">
        <p14:creationId xmlns:p14="http://schemas.microsoft.com/office/powerpoint/2010/main" val="33854039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546" y="5594376"/>
            <a:ext cx="10455797" cy="968587"/>
          </a:xfrm>
        </p:spPr>
        <p:txBody>
          <a:bodyPr>
            <a:noAutofit/>
          </a:bodyPr>
          <a:lstStyle/>
          <a:p>
            <a:r>
              <a:rPr lang="en-IN" sz="2400" dirty="0"/>
              <a:t>Schematic representation for the synthesis of molecularly imprinted magnetic nanoparticles for S-Naproxen and the selective binding with the template </a:t>
            </a:r>
            <a:r>
              <a:rPr lang="en-IN" sz="2400" dirty="0">
                <a:solidFill>
                  <a:srgbClr val="FF0000"/>
                </a:solidFill>
              </a:rPr>
              <a:t>(Goyal et al ACS Applied Nanomaterials 2019) </a:t>
            </a:r>
            <a:r>
              <a:rPr lang="en-IN" sz="1050" b="0" i="0" dirty="0">
                <a:solidFill>
                  <a:srgbClr val="4D5156"/>
                </a:solidFill>
                <a:effectLst/>
                <a:latin typeface="arial" panose="020B0604020202020204" pitchFamily="34" charset="0"/>
              </a:rPr>
              <a:t> </a:t>
            </a:r>
            <a:r>
              <a:rPr lang="en-IN" sz="1600" b="0" i="0" dirty="0">
                <a:solidFill>
                  <a:srgbClr val="4D5156"/>
                </a:solidFill>
                <a:effectLst/>
                <a:latin typeface="arial" panose="020B0604020202020204" pitchFamily="34" charset="0"/>
              </a:rPr>
              <a:t>(3-Mercaptopropyl)</a:t>
            </a:r>
            <a:r>
              <a:rPr lang="en-IN" sz="1600" b="0" i="0" dirty="0" err="1">
                <a:solidFill>
                  <a:srgbClr val="4D5156"/>
                </a:solidFill>
                <a:effectLst/>
                <a:latin typeface="arial" panose="020B0604020202020204" pitchFamily="34" charset="0"/>
              </a:rPr>
              <a:t>trimethoxysilane</a:t>
            </a:r>
            <a:r>
              <a:rPr lang="en-IN" sz="1600" b="0" i="0" dirty="0">
                <a:solidFill>
                  <a:srgbClr val="4D5156"/>
                </a:solidFill>
                <a:effectLst/>
                <a:latin typeface="arial" panose="020B0604020202020204" pitchFamily="34" charset="0"/>
              </a:rPr>
              <a:t> (</a:t>
            </a:r>
            <a:r>
              <a:rPr lang="en-IN" sz="1600" b="1" i="0" dirty="0">
                <a:solidFill>
                  <a:srgbClr val="5F6368"/>
                </a:solidFill>
                <a:effectLst/>
                <a:latin typeface="arial" panose="020B0604020202020204" pitchFamily="34" charset="0"/>
              </a:rPr>
              <a:t>MPS</a:t>
            </a:r>
            <a:r>
              <a:rPr lang="en-IN" sz="1600" b="0" i="0" dirty="0">
                <a:solidFill>
                  <a:srgbClr val="4D5156"/>
                </a:solidFill>
                <a:effectLst/>
                <a:latin typeface="arial" panose="020B0604020202020204" pitchFamily="34" charset="0"/>
              </a:rPr>
              <a:t>)</a:t>
            </a:r>
            <a:endParaRPr lang="en-US" sz="1600" dirty="0">
              <a:solidFill>
                <a:srgbClr val="FF0000"/>
              </a:solidFill>
            </a:endParaRPr>
          </a:p>
        </p:txBody>
      </p:sp>
      <p:sp>
        <p:nvSpPr>
          <p:cNvPr id="4" name="Slide Number Placeholder 3"/>
          <p:cNvSpPr>
            <a:spLocks noGrp="1"/>
          </p:cNvSpPr>
          <p:nvPr>
            <p:ph type="sldNum" sz="quarter" idx="12"/>
          </p:nvPr>
        </p:nvSpPr>
        <p:spPr/>
        <p:txBody>
          <a:bodyPr/>
          <a:lstStyle/>
          <a:p>
            <a:fld id="{BE31A7DF-F986-47FF-9C5A-166DD8AF4AF0}" type="slidenum">
              <a:rPr lang="en-IN" smtClean="0"/>
              <a:t>4</a:t>
            </a:fld>
            <a:endParaRPr lang="en-IN" dirty="0"/>
          </a:p>
        </p:txBody>
      </p:sp>
      <p:pic>
        <p:nvPicPr>
          <p:cNvPr id="11" name="Content Placeholder 8"/>
          <p:cNvPicPr>
            <a:picLocks noGrp="1"/>
          </p:cNvPicPr>
          <p:nvPr>
            <p:ph idx="1"/>
          </p:nvPr>
        </p:nvPicPr>
        <p:blipFill>
          <a:blip r:embed="rId2" cstate="print">
            <a:extLst>
              <a:ext uri="{28A0092B-C50C-407E-A947-70E740481C1C}">
                <a14:useLocalDpi xmlns:a14="http://schemas.microsoft.com/office/drawing/2010/main" val="0"/>
              </a:ext>
            </a:extLst>
          </a:blip>
          <a:srcRect l="-20715" r="-20715"/>
          <a:stretch>
            <a:fillRect/>
          </a:stretch>
        </p:blipFill>
        <p:spPr bwMode="auto">
          <a:xfrm>
            <a:off x="748399" y="80155"/>
            <a:ext cx="10995424" cy="5407626"/>
          </a:xfrm>
          <a:prstGeom prst="rect">
            <a:avLst/>
          </a:prstGeom>
          <a:noFill/>
          <a:ln w="19050">
            <a:solidFill>
              <a:schemeClr val="tx1"/>
            </a:solidFill>
          </a:ln>
        </p:spPr>
      </p:pic>
    </p:spTree>
    <p:extLst>
      <p:ext uri="{BB962C8B-B14F-4D97-AF65-F5344CB8AC3E}">
        <p14:creationId xmlns:p14="http://schemas.microsoft.com/office/powerpoint/2010/main" val="14222365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157C14A-D7A7-4D6C-BBB4-A63E3101D96A}"/>
              </a:ext>
            </a:extLst>
          </p:cNvPr>
          <p:cNvSpPr>
            <a:spLocks noGrp="1"/>
          </p:cNvSpPr>
          <p:nvPr>
            <p:ph type="title"/>
          </p:nvPr>
        </p:nvSpPr>
        <p:spPr>
          <a:xfrm>
            <a:off x="150992" y="188958"/>
            <a:ext cx="11838416" cy="1020864"/>
          </a:xfrm>
        </p:spPr>
        <p:txBody>
          <a:bodyPr/>
          <a:lstStyle/>
          <a:p>
            <a:r>
              <a:rPr lang="en-IN" dirty="0"/>
              <a:t>Fundamentals of MIPs</a:t>
            </a:r>
          </a:p>
        </p:txBody>
      </p:sp>
      <p:sp>
        <p:nvSpPr>
          <p:cNvPr id="5" name="Content Placeholder 2">
            <a:extLst>
              <a:ext uri="{FF2B5EF4-FFF2-40B4-BE49-F238E27FC236}">
                <a16:creationId xmlns:a16="http://schemas.microsoft.com/office/drawing/2014/main" id="{52E3B46A-939E-42AB-ADDB-34ED95EB14B6}"/>
              </a:ext>
            </a:extLst>
          </p:cNvPr>
          <p:cNvSpPr>
            <a:spLocks noGrp="1"/>
          </p:cNvSpPr>
          <p:nvPr>
            <p:ph idx="1"/>
          </p:nvPr>
        </p:nvSpPr>
        <p:spPr>
          <a:xfrm>
            <a:off x="112182" y="1161541"/>
            <a:ext cx="11967635" cy="5507501"/>
          </a:xfrm>
        </p:spPr>
        <p:txBody>
          <a:bodyPr>
            <a:normAutofit fontScale="77500" lnSpcReduction="20000"/>
          </a:bodyPr>
          <a:lstStyle/>
          <a:p>
            <a:pPr marL="0" indent="0">
              <a:lnSpc>
                <a:spcPct val="110000"/>
              </a:lnSpc>
              <a:buNone/>
            </a:pPr>
            <a:r>
              <a:rPr lang="en-IN" dirty="0"/>
              <a:t>     The process of molecular imprinting involves:</a:t>
            </a:r>
          </a:p>
          <a:p>
            <a:pPr>
              <a:lnSpc>
                <a:spcPct val="110000"/>
              </a:lnSpc>
            </a:pPr>
            <a:r>
              <a:rPr lang="en-IN" dirty="0"/>
              <a:t> </a:t>
            </a:r>
            <a:r>
              <a:rPr lang="en-IN" b="1" dirty="0"/>
              <a:t>the polymerization of a functional monomer and </a:t>
            </a:r>
          </a:p>
          <a:p>
            <a:pPr>
              <a:lnSpc>
                <a:spcPct val="110000"/>
              </a:lnSpc>
            </a:pPr>
            <a:r>
              <a:rPr lang="en-IN" b="1" dirty="0"/>
              <a:t> a cross-linker around a molecular template</a:t>
            </a:r>
            <a:r>
              <a:rPr lang="en-IN" dirty="0"/>
              <a:t>.</a:t>
            </a:r>
          </a:p>
          <a:p>
            <a:pPr>
              <a:lnSpc>
                <a:spcPct val="110000"/>
              </a:lnSpc>
            </a:pPr>
            <a:r>
              <a:rPr lang="en-IN" dirty="0"/>
              <a:t>Firstly, template–monomer complexes are achieved between a template molecule and a complementary functional monomer, the exact constellation of which distinguishes the different types of molecular imprinting technologies from each other</a:t>
            </a:r>
          </a:p>
          <a:p>
            <a:pPr>
              <a:lnSpc>
                <a:spcPct val="110000"/>
              </a:lnSpc>
            </a:pPr>
            <a:r>
              <a:rPr lang="en-IN" dirty="0"/>
              <a:t>A crosslinking polymerization reaction is then performed around the complex. </a:t>
            </a:r>
          </a:p>
          <a:p>
            <a:pPr>
              <a:lnSpc>
                <a:spcPct val="110000"/>
              </a:lnSpc>
            </a:pPr>
            <a:r>
              <a:rPr lang="en-IN" dirty="0"/>
              <a:t>After the template molecule is extracted, the imprinted sites contain </a:t>
            </a:r>
            <a:r>
              <a:rPr lang="en-IN" b="1" dirty="0"/>
              <a:t>a three-dimensional network presenting pores </a:t>
            </a:r>
            <a:r>
              <a:rPr lang="en-IN" dirty="0"/>
              <a:t>with the geometry and position of the functional groups complementary to those of the templates </a:t>
            </a:r>
          </a:p>
          <a:p>
            <a:pPr>
              <a:lnSpc>
                <a:spcPct val="110000"/>
              </a:lnSpc>
            </a:pPr>
            <a:r>
              <a:rPr lang="en-IN" dirty="0"/>
              <a:t>Two main </a:t>
            </a:r>
            <a:r>
              <a:rPr lang="en-IN" b="1" dirty="0"/>
              <a:t>methods to produce MIPs, i.e., based on covalent and noncovalent interactions between the template and the functional monomer</a:t>
            </a:r>
            <a:r>
              <a:rPr lang="en-IN" dirty="0"/>
              <a:t>.</a:t>
            </a:r>
          </a:p>
          <a:p>
            <a:pPr>
              <a:lnSpc>
                <a:spcPct val="110000"/>
              </a:lnSpc>
            </a:pPr>
            <a:r>
              <a:rPr lang="en-IN" dirty="0"/>
              <a:t>Covalent imprinting, being stoichiometric, ensures that functional monomer residues exist only in the imprinted cavities. </a:t>
            </a:r>
          </a:p>
        </p:txBody>
      </p:sp>
      <p:cxnSp>
        <p:nvCxnSpPr>
          <p:cNvPr id="8" name="Straight Connector 7">
            <a:extLst>
              <a:ext uri="{FF2B5EF4-FFF2-40B4-BE49-F238E27FC236}">
                <a16:creationId xmlns:a16="http://schemas.microsoft.com/office/drawing/2014/main" id="{E67AD13B-2DE1-4580-B30A-D32292653733}"/>
              </a:ext>
            </a:extLst>
          </p:cNvPr>
          <p:cNvCxnSpPr/>
          <p:nvPr/>
        </p:nvCxnSpPr>
        <p:spPr>
          <a:xfrm flipV="1">
            <a:off x="202592" y="1099397"/>
            <a:ext cx="11479364" cy="62144"/>
          </a:xfrm>
          <a:prstGeom prst="line">
            <a:avLst/>
          </a:prstGeom>
          <a:ln w="3810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983018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E48E16-8CB8-4872-B6C5-0633144ABB43}"/>
              </a:ext>
            </a:extLst>
          </p:cNvPr>
          <p:cNvSpPr>
            <a:spLocks noGrp="1"/>
          </p:cNvSpPr>
          <p:nvPr>
            <p:ph type="title"/>
          </p:nvPr>
        </p:nvSpPr>
        <p:spPr>
          <a:xfrm>
            <a:off x="79899" y="188958"/>
            <a:ext cx="11909509" cy="1027283"/>
          </a:xfrm>
        </p:spPr>
        <p:txBody>
          <a:bodyPr/>
          <a:lstStyle/>
          <a:p>
            <a:r>
              <a:rPr lang="en-IN" dirty="0"/>
              <a:t>Fundamentals of MIPs</a:t>
            </a:r>
          </a:p>
        </p:txBody>
      </p:sp>
      <p:sp>
        <p:nvSpPr>
          <p:cNvPr id="5" name="Content Placeholder 2">
            <a:extLst>
              <a:ext uri="{FF2B5EF4-FFF2-40B4-BE49-F238E27FC236}">
                <a16:creationId xmlns:a16="http://schemas.microsoft.com/office/drawing/2014/main" id="{4E9A6A6A-0EBE-40D8-9FEC-57D8CB8152C6}"/>
              </a:ext>
            </a:extLst>
          </p:cNvPr>
          <p:cNvSpPr>
            <a:spLocks noGrp="1"/>
          </p:cNvSpPr>
          <p:nvPr>
            <p:ph idx="1"/>
          </p:nvPr>
        </p:nvSpPr>
        <p:spPr>
          <a:xfrm>
            <a:off x="79899" y="1364345"/>
            <a:ext cx="11908901" cy="5304698"/>
          </a:xfrm>
        </p:spPr>
        <p:txBody>
          <a:bodyPr>
            <a:normAutofit lnSpcReduction="10000"/>
          </a:bodyPr>
          <a:lstStyle/>
          <a:p>
            <a:pPr>
              <a:lnSpc>
                <a:spcPct val="100000"/>
              </a:lnSpc>
            </a:pPr>
            <a:r>
              <a:rPr lang="en-IN" sz="3200" b="1" dirty="0"/>
              <a:t>Covalent imprinting often uses readily reversible condensation reactions involving </a:t>
            </a:r>
            <a:r>
              <a:rPr lang="en-IN" sz="3200" b="1" dirty="0" err="1"/>
              <a:t>boronate</a:t>
            </a:r>
            <a:r>
              <a:rPr lang="en-IN" sz="3200" b="1" dirty="0"/>
              <a:t> esters, ketals/acetals, and Schiff’s base</a:t>
            </a:r>
            <a:r>
              <a:rPr lang="en-IN" sz="3200" dirty="0"/>
              <a:t>. </a:t>
            </a:r>
          </a:p>
          <a:p>
            <a:pPr>
              <a:lnSpc>
                <a:spcPct val="100000"/>
              </a:lnSpc>
            </a:pPr>
            <a:r>
              <a:rPr lang="en-IN" sz="3200" dirty="0"/>
              <a:t>However, </a:t>
            </a:r>
            <a:r>
              <a:rPr lang="en-IN" sz="3200" b="1" dirty="0"/>
              <a:t>covalent imprinting is regarded as a less flexible method </a:t>
            </a:r>
            <a:r>
              <a:rPr lang="en-IN" sz="3200" dirty="0"/>
              <a:t>since the reversible condensation reactions are limited.</a:t>
            </a:r>
          </a:p>
          <a:p>
            <a:pPr>
              <a:lnSpc>
                <a:spcPct val="100000"/>
              </a:lnSpc>
            </a:pPr>
            <a:r>
              <a:rPr lang="en-IN" sz="3200" dirty="0"/>
              <a:t> To reach thermodynamic equilibrium is very difficult since the strong covalent interactions result in slow binding and dissociation.</a:t>
            </a:r>
          </a:p>
          <a:p>
            <a:pPr>
              <a:lnSpc>
                <a:spcPct val="100000"/>
              </a:lnSpc>
            </a:pPr>
            <a:r>
              <a:rPr lang="en-IN" sz="3200" b="1" dirty="0"/>
              <a:t>Noncovalent imprinting can proceed by ionic interactions, hydrogen bonding, van der Waals forces and </a:t>
            </a:r>
            <a:r>
              <a:rPr lang="en-IN" sz="3200" b="1" dirty="0">
                <a:latin typeface="Symbol" charset="2"/>
                <a:cs typeface="Symbol" charset="2"/>
              </a:rPr>
              <a:t>p</a:t>
            </a:r>
            <a:r>
              <a:rPr lang="en-IN" sz="3200" b="1" dirty="0"/>
              <a:t>–</a:t>
            </a:r>
            <a:r>
              <a:rPr lang="en-IN" sz="3200" b="1" dirty="0">
                <a:latin typeface="Symbol" charset="2"/>
                <a:cs typeface="Symbol" charset="2"/>
              </a:rPr>
              <a:t>p</a:t>
            </a:r>
            <a:r>
              <a:rPr lang="en-IN" sz="3200" b="1" dirty="0"/>
              <a:t> interactions. </a:t>
            </a:r>
          </a:p>
          <a:p>
            <a:pPr>
              <a:lnSpc>
                <a:spcPct val="100000"/>
              </a:lnSpc>
            </a:pPr>
            <a:r>
              <a:rPr lang="en-IN" sz="3200" dirty="0"/>
              <a:t>Most common, the dominant interaction is hydrogen bonding</a:t>
            </a:r>
          </a:p>
        </p:txBody>
      </p:sp>
      <p:cxnSp>
        <p:nvCxnSpPr>
          <p:cNvPr id="7" name="Straight Connector 6">
            <a:extLst>
              <a:ext uri="{FF2B5EF4-FFF2-40B4-BE49-F238E27FC236}">
                <a16:creationId xmlns:a16="http://schemas.microsoft.com/office/drawing/2014/main" id="{EAFAC550-4466-4F03-8F53-B4AAF08F48B2}"/>
              </a:ext>
            </a:extLst>
          </p:cNvPr>
          <p:cNvCxnSpPr/>
          <p:nvPr/>
        </p:nvCxnSpPr>
        <p:spPr>
          <a:xfrm flipV="1">
            <a:off x="150384" y="1038687"/>
            <a:ext cx="11479364" cy="62144"/>
          </a:xfrm>
          <a:prstGeom prst="line">
            <a:avLst/>
          </a:prstGeom>
          <a:ln w="3810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960582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BBE0B0C-7E5D-4B0E-9803-E3F02020661C}"/>
              </a:ext>
            </a:extLst>
          </p:cNvPr>
          <p:cNvSpPr>
            <a:spLocks noGrp="1"/>
          </p:cNvSpPr>
          <p:nvPr>
            <p:ph type="title"/>
          </p:nvPr>
        </p:nvSpPr>
        <p:spPr>
          <a:xfrm>
            <a:off x="150384" y="89682"/>
            <a:ext cx="11838416" cy="1175386"/>
          </a:xfrm>
        </p:spPr>
        <p:txBody>
          <a:bodyPr/>
          <a:lstStyle/>
          <a:p>
            <a:r>
              <a:rPr lang="en-IN" dirty="0"/>
              <a:t>Fundamentals of MIPs</a:t>
            </a:r>
          </a:p>
        </p:txBody>
      </p:sp>
      <p:sp>
        <p:nvSpPr>
          <p:cNvPr id="5" name="Content Placeholder 2">
            <a:extLst>
              <a:ext uri="{FF2B5EF4-FFF2-40B4-BE49-F238E27FC236}">
                <a16:creationId xmlns:a16="http://schemas.microsoft.com/office/drawing/2014/main" id="{ED68F191-E0C3-448E-A0A1-D81B06A8611F}"/>
              </a:ext>
            </a:extLst>
          </p:cNvPr>
          <p:cNvSpPr>
            <a:spLocks noGrp="1"/>
          </p:cNvSpPr>
          <p:nvPr>
            <p:ph idx="1"/>
          </p:nvPr>
        </p:nvSpPr>
        <p:spPr>
          <a:xfrm>
            <a:off x="150384" y="1429305"/>
            <a:ext cx="11838416" cy="5239737"/>
          </a:xfrm>
        </p:spPr>
        <p:txBody>
          <a:bodyPr>
            <a:normAutofit lnSpcReduction="10000"/>
          </a:bodyPr>
          <a:lstStyle/>
          <a:p>
            <a:pPr>
              <a:lnSpc>
                <a:spcPct val="100000"/>
              </a:lnSpc>
            </a:pPr>
            <a:r>
              <a:rPr lang="en-IN" dirty="0"/>
              <a:t>Recently, noncovalent imprinting has become the most popular and general synthesis strategy due to the </a:t>
            </a:r>
            <a:r>
              <a:rPr lang="en-IN" b="1" dirty="0"/>
              <a:t>simplicity of operation and rapidity of binding and removal.</a:t>
            </a:r>
          </a:p>
          <a:p>
            <a:pPr>
              <a:lnSpc>
                <a:spcPct val="100000"/>
              </a:lnSpc>
            </a:pPr>
            <a:r>
              <a:rPr lang="en-IN" dirty="0"/>
              <a:t>However, </a:t>
            </a:r>
            <a:r>
              <a:rPr lang="en-IN" b="1" dirty="0"/>
              <a:t>noncovalent imprinting is sensitive to even slight disruption of the interactions holding the complex together </a:t>
            </a:r>
            <a:r>
              <a:rPr lang="en-IN" dirty="0"/>
              <a:t>(for example, the presence of water), and it is therefore not very robust.</a:t>
            </a:r>
          </a:p>
          <a:p>
            <a:pPr>
              <a:lnSpc>
                <a:spcPct val="100000"/>
              </a:lnSpc>
            </a:pPr>
            <a:r>
              <a:rPr lang="en-IN" dirty="0"/>
              <a:t>In order to combine the durability of covalent imprinting and the rapid target uptake of noncovalent imprinting, a new method called </a:t>
            </a:r>
            <a:r>
              <a:rPr lang="en-IN" b="1" dirty="0"/>
              <a:t>semi-covalent imprinting</a:t>
            </a:r>
            <a:r>
              <a:rPr lang="en-IN" dirty="0"/>
              <a:t> has emerged. </a:t>
            </a:r>
          </a:p>
          <a:p>
            <a:pPr>
              <a:lnSpc>
                <a:spcPct val="100000"/>
              </a:lnSpc>
            </a:pPr>
            <a:r>
              <a:rPr lang="en-IN" dirty="0"/>
              <a:t>This method offers an intermediate alternative in which </a:t>
            </a:r>
            <a:r>
              <a:rPr lang="en-IN" b="1" dirty="0"/>
              <a:t>the template is bound covalently to the functional monomer</a:t>
            </a:r>
            <a:r>
              <a:rPr lang="en-IN" dirty="0"/>
              <a:t>, </a:t>
            </a:r>
            <a:r>
              <a:rPr lang="en-IN" b="1" dirty="0"/>
              <a:t>but template rebinding is based on noncovalent interactions.</a:t>
            </a:r>
          </a:p>
        </p:txBody>
      </p:sp>
      <p:cxnSp>
        <p:nvCxnSpPr>
          <p:cNvPr id="6" name="Straight Connector 5">
            <a:extLst>
              <a:ext uri="{FF2B5EF4-FFF2-40B4-BE49-F238E27FC236}">
                <a16:creationId xmlns:a16="http://schemas.microsoft.com/office/drawing/2014/main" id="{02F6B7C4-DFE1-4A66-BD17-F422693375DB}"/>
              </a:ext>
            </a:extLst>
          </p:cNvPr>
          <p:cNvCxnSpPr/>
          <p:nvPr/>
        </p:nvCxnSpPr>
        <p:spPr>
          <a:xfrm flipV="1">
            <a:off x="150384" y="1038687"/>
            <a:ext cx="11479364" cy="62144"/>
          </a:xfrm>
          <a:prstGeom prst="line">
            <a:avLst/>
          </a:prstGeom>
          <a:ln w="3810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72502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3E32E0-4D65-4B63-86F9-4295BD08E54E}"/>
              </a:ext>
            </a:extLst>
          </p:cNvPr>
          <p:cNvPicPr>
            <a:picLocks noChangeAspect="1"/>
          </p:cNvPicPr>
          <p:nvPr/>
        </p:nvPicPr>
        <p:blipFill>
          <a:blip r:embed="rId2"/>
          <a:stretch>
            <a:fillRect/>
          </a:stretch>
        </p:blipFill>
        <p:spPr>
          <a:xfrm>
            <a:off x="841854" y="148419"/>
            <a:ext cx="9994006" cy="4063285"/>
          </a:xfrm>
          <a:prstGeom prst="rect">
            <a:avLst/>
          </a:prstGeom>
          <a:ln w="28575">
            <a:solidFill>
              <a:schemeClr val="tx1"/>
            </a:solidFill>
          </a:ln>
        </p:spPr>
      </p:pic>
      <p:sp>
        <p:nvSpPr>
          <p:cNvPr id="7" name="TextBox 6">
            <a:extLst>
              <a:ext uri="{FF2B5EF4-FFF2-40B4-BE49-F238E27FC236}">
                <a16:creationId xmlns:a16="http://schemas.microsoft.com/office/drawing/2014/main" id="{070DD951-007D-43E2-ADD6-64C1D156B1A9}"/>
              </a:ext>
            </a:extLst>
          </p:cNvPr>
          <p:cNvSpPr txBox="1"/>
          <p:nvPr/>
        </p:nvSpPr>
        <p:spPr>
          <a:xfrm>
            <a:off x="103572" y="4180344"/>
            <a:ext cx="12911092" cy="2708434"/>
          </a:xfrm>
          <a:prstGeom prst="rect">
            <a:avLst/>
          </a:prstGeom>
          <a:noFill/>
        </p:spPr>
        <p:txBody>
          <a:bodyPr wrap="square">
            <a:spAutoFit/>
          </a:bodyPr>
          <a:lstStyle/>
          <a:p>
            <a:pPr algn="l"/>
            <a:r>
              <a:rPr lang="en-IN" sz="1400" b="0" i="0" u="none" strike="noStrike" baseline="0" dirty="0">
                <a:latin typeface="AdvOTd3a5f740"/>
              </a:rPr>
              <a:t>Fig.  </a:t>
            </a:r>
            <a:r>
              <a:rPr lang="en-IN" sz="1600" b="1" i="0" u="none" strike="noStrike" baseline="0" dirty="0">
                <a:latin typeface="AdvOT9b12cd41"/>
              </a:rPr>
              <a:t>Five main types of molecular imprinting</a:t>
            </a:r>
            <a:r>
              <a:rPr lang="en-IN" sz="1400" b="0" i="0" u="none" strike="noStrike" baseline="0" dirty="0">
                <a:latin typeface="AdvOT9b12cd41"/>
              </a:rPr>
              <a:t>: (i) noncovalent, (ii) electrostatic/ionic, (iii) covalent, (iv) semi-covalent, and (v) metal centre coordination.</a:t>
            </a:r>
          </a:p>
          <a:p>
            <a:pPr algn="l"/>
            <a:r>
              <a:rPr lang="en-IN" sz="1400" b="0" i="0" u="none" strike="noStrike" baseline="0" dirty="0">
                <a:latin typeface="AdvOT9b12cd41"/>
              </a:rPr>
              <a:t>An imprint molecule is combined with an appropriately chosen functional monomer, through noncovalent, covalent, or ligand (L) to metal (M)</a:t>
            </a:r>
          </a:p>
          <a:p>
            <a:pPr algn="l"/>
            <a:r>
              <a:rPr lang="en-IN" sz="1400" b="0" i="0" u="none" strike="noStrike" baseline="0" dirty="0">
                <a:latin typeface="AdvOT9b12cd41"/>
              </a:rPr>
              <a:t>interactions with complementary functional groups on the imprint. A complex of the imprint and functional monomer (IC) is formed, in which the</a:t>
            </a:r>
          </a:p>
          <a:p>
            <a:pPr algn="l"/>
            <a:r>
              <a:rPr lang="en-IN" sz="1400" b="0" i="0" u="none" strike="noStrike" baseline="0" dirty="0">
                <a:latin typeface="AdvOT9b12cd41"/>
              </a:rPr>
              <a:t>functional monomer is bound to the imprint molecule (I) by hydrogen bonding or van der Waals interactions, (II) by electrostatic or ionic interactions</a:t>
            </a:r>
          </a:p>
          <a:p>
            <a:pPr algn="l"/>
            <a:r>
              <a:rPr lang="en-IN" sz="1400" b="0" i="0" u="none" strike="noStrike" baseline="0" dirty="0">
                <a:latin typeface="AdvOT9b12cd41"/>
              </a:rPr>
              <a:t>(the charges on the imprint and functional monomer may be reversed), (III) through a covalent bond, (IV) through a covalent bond with a spacer (orange),</a:t>
            </a:r>
          </a:p>
          <a:p>
            <a:pPr algn="l"/>
            <a:r>
              <a:rPr lang="en-IN" sz="1400" b="0" i="0" u="none" strike="noStrike" baseline="0" dirty="0">
                <a:latin typeface="AdvOT9b12cd41"/>
              </a:rPr>
              <a:t>or (V) by ligand–metal or metal–ligand coordination. The functional monomer contains a functional group, Y, which undergoes a cross-linking reaction</a:t>
            </a:r>
          </a:p>
          <a:p>
            <a:pPr algn="l"/>
            <a:r>
              <a:rPr lang="en-IN" sz="1400" b="0" i="0" u="none" strike="noStrike" baseline="0" dirty="0">
                <a:latin typeface="AdvOT9b12cd41"/>
              </a:rPr>
              <a:t>with an appropriate cross-linker. After polymerization of the complex with a cross-linker to form the solid polymer matrix (grey), the imprint functional</a:t>
            </a:r>
          </a:p>
          <a:p>
            <a:pPr algn="l"/>
            <a:r>
              <a:rPr lang="en-IN" sz="1400" b="0" i="0" u="none" strike="noStrike" baseline="0" dirty="0">
                <a:latin typeface="AdvOT9b12cd41"/>
              </a:rPr>
              <a:t>monomer interactions are intact. The imprint is removed through washing, cleavage of chemical bonds, or ligand exchange, and leaves behind an imprint</a:t>
            </a:r>
          </a:p>
          <a:p>
            <a:pPr algn="l"/>
            <a:r>
              <a:rPr lang="en-IN" sz="1400" b="0" i="0" u="none" strike="noStrike" baseline="0" dirty="0">
                <a:latin typeface="AdvOT9b12cd41"/>
              </a:rPr>
              <a:t>cavity with functional groups on the walls. Subsequent uptake of a target molecule is achieved by noncovalent interactions (in types </a:t>
            </a:r>
            <a:r>
              <a:rPr lang="en-IN" sz="1400" b="0" i="0" u="none" strike="noStrike" baseline="0" dirty="0" err="1">
                <a:latin typeface="AdvOT9b12cd41"/>
              </a:rPr>
              <a:t>i</a:t>
            </a:r>
            <a:r>
              <a:rPr lang="en-IN" sz="1400" b="0" i="0" u="none" strike="noStrike" baseline="0" dirty="0">
                <a:latin typeface="AdvOT9b12cd41"/>
              </a:rPr>
              <a:t>, ii and iv), the</a:t>
            </a:r>
          </a:p>
          <a:p>
            <a:pPr algn="l"/>
            <a:r>
              <a:rPr lang="en-IN" sz="1400" b="0" i="0" u="none" strike="noStrike" baseline="0" dirty="0">
                <a:latin typeface="AdvOT9b12cd41"/>
              </a:rPr>
              <a:t>formation of a covalent bond (in type iii), or by ligand exchange (in type v) with target molecules that fit into the cavity and possess the correct structure.</a:t>
            </a:r>
          </a:p>
          <a:p>
            <a:pPr algn="l"/>
            <a:r>
              <a:rPr lang="en-IN" sz="1400" b="0" i="0" u="none" strike="noStrike" baseline="0" dirty="0">
                <a:latin typeface="AdvOT9b12cd41"/>
              </a:rPr>
              <a:t>The matrix may also participate in target recognition and binding through non-specific surface interactions that result from surface features created</a:t>
            </a:r>
          </a:p>
          <a:p>
            <a:pPr algn="l"/>
            <a:r>
              <a:rPr lang="en-IN" sz="1400" b="0" i="0" u="none" strike="noStrike" baseline="0" dirty="0">
                <a:latin typeface="AdvOT9b12cd41"/>
              </a:rPr>
              <a:t>around the imprint molecule during cross-linking</a:t>
            </a:r>
            <a:endParaRPr lang="en-IN" sz="4000" dirty="0"/>
          </a:p>
        </p:txBody>
      </p:sp>
    </p:spTree>
    <p:extLst>
      <p:ext uri="{BB962C8B-B14F-4D97-AF65-F5344CB8AC3E}">
        <p14:creationId xmlns:p14="http://schemas.microsoft.com/office/powerpoint/2010/main" val="2431203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44DF0D-DC9C-499E-8E07-1DC9615A9357}"/>
              </a:ext>
            </a:extLst>
          </p:cNvPr>
          <p:cNvSpPr>
            <a:spLocks noGrp="1"/>
          </p:cNvSpPr>
          <p:nvPr>
            <p:ph type="title"/>
          </p:nvPr>
        </p:nvSpPr>
        <p:spPr>
          <a:xfrm>
            <a:off x="150992" y="188958"/>
            <a:ext cx="11838416" cy="911873"/>
          </a:xfrm>
        </p:spPr>
        <p:txBody>
          <a:bodyPr/>
          <a:lstStyle/>
          <a:p>
            <a:r>
              <a:rPr lang="en-IN" dirty="0"/>
              <a:t>Essential elements of molecular imprinting</a:t>
            </a:r>
          </a:p>
        </p:txBody>
      </p:sp>
      <p:sp>
        <p:nvSpPr>
          <p:cNvPr id="5" name="Content Placeholder 2">
            <a:extLst>
              <a:ext uri="{FF2B5EF4-FFF2-40B4-BE49-F238E27FC236}">
                <a16:creationId xmlns:a16="http://schemas.microsoft.com/office/drawing/2014/main" id="{FCAEB0EA-1F22-4F94-9C20-8F3AAD235C86}"/>
              </a:ext>
            </a:extLst>
          </p:cNvPr>
          <p:cNvSpPr>
            <a:spLocks noGrp="1"/>
          </p:cNvSpPr>
          <p:nvPr>
            <p:ph idx="1"/>
          </p:nvPr>
        </p:nvSpPr>
        <p:spPr>
          <a:xfrm>
            <a:off x="150384" y="1393794"/>
            <a:ext cx="11838416" cy="5275248"/>
          </a:xfrm>
        </p:spPr>
        <p:txBody>
          <a:bodyPr/>
          <a:lstStyle/>
          <a:p>
            <a:pPr>
              <a:lnSpc>
                <a:spcPct val="100000"/>
              </a:lnSpc>
            </a:pPr>
            <a:r>
              <a:rPr lang="en-IN" dirty="0"/>
              <a:t>A typical MIP synthesis protocol contains </a:t>
            </a:r>
            <a:r>
              <a:rPr lang="en-IN" b="1" dirty="0"/>
              <a:t>a template, a functional monomer, a cross-linker, a polymerization initiator and a solvent (</a:t>
            </a:r>
            <a:r>
              <a:rPr lang="en-IN" b="1" dirty="0" err="1"/>
              <a:t>porogen</a:t>
            </a:r>
            <a:r>
              <a:rPr lang="en-IN" b="1" dirty="0"/>
              <a:t>).</a:t>
            </a:r>
          </a:p>
          <a:p>
            <a:pPr>
              <a:lnSpc>
                <a:spcPct val="100000"/>
              </a:lnSpc>
            </a:pPr>
            <a:r>
              <a:rPr lang="en-IN" dirty="0"/>
              <a:t>In order to prepare MIPs with superior properties, numerous attempts have been made, since polymerization reaction is affected by many factors, such as </a:t>
            </a:r>
            <a:r>
              <a:rPr lang="en-IN" b="1" dirty="0"/>
              <a:t>the type and amount of monomer, cross-linker, initiator and solvent and the temperature and time of polymerization reaction</a:t>
            </a:r>
            <a:r>
              <a:rPr lang="en-IN" dirty="0"/>
              <a:t>. </a:t>
            </a:r>
          </a:p>
          <a:p>
            <a:pPr>
              <a:lnSpc>
                <a:spcPct val="100000"/>
              </a:lnSpc>
            </a:pPr>
            <a:r>
              <a:rPr lang="en-IN" dirty="0"/>
              <a:t>As we know, the ‘‘three-elements of molecular imprinting’’ include template molecules, functional monomers and cross-linkers, which should especially be investigated.</a:t>
            </a:r>
          </a:p>
        </p:txBody>
      </p:sp>
      <p:cxnSp>
        <p:nvCxnSpPr>
          <p:cNvPr id="6" name="Straight Connector 5">
            <a:extLst>
              <a:ext uri="{FF2B5EF4-FFF2-40B4-BE49-F238E27FC236}">
                <a16:creationId xmlns:a16="http://schemas.microsoft.com/office/drawing/2014/main" id="{8E70E277-4683-491F-8CF0-33021D30EF44}"/>
              </a:ext>
            </a:extLst>
          </p:cNvPr>
          <p:cNvCxnSpPr/>
          <p:nvPr/>
        </p:nvCxnSpPr>
        <p:spPr>
          <a:xfrm flipV="1">
            <a:off x="150384" y="1038687"/>
            <a:ext cx="11479364" cy="62144"/>
          </a:xfrm>
          <a:prstGeom prst="line">
            <a:avLst/>
          </a:prstGeom>
          <a:ln w="3810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9188801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EE681FECDCB634A88B380210644E33D" ma:contentTypeVersion="2" ma:contentTypeDescription="Create a new document." ma:contentTypeScope="" ma:versionID="37873b6306962399c11eecd0d6223513">
  <xsd:schema xmlns:xsd="http://www.w3.org/2001/XMLSchema" xmlns:xs="http://www.w3.org/2001/XMLSchema" xmlns:p="http://schemas.microsoft.com/office/2006/metadata/properties" xmlns:ns2="bcaef780-bd02-4c5b-98b7-9161c76ba27b" targetNamespace="http://schemas.microsoft.com/office/2006/metadata/properties" ma:root="true" ma:fieldsID="23e97d46f374a3d1adcbd513b51aedb4" ns2:_="">
    <xsd:import namespace="bcaef780-bd02-4c5b-98b7-9161c76ba27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aef780-bd02-4c5b-98b7-9161c76ba2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C73334C-F23C-48AC-9781-BCA68686F0BA}">
  <ds:schemaRefs>
    <ds:schemaRef ds:uri="http://schemas.microsoft.com/sharepoint/v3/contenttype/forms"/>
  </ds:schemaRefs>
</ds:datastoreItem>
</file>

<file path=customXml/itemProps2.xml><?xml version="1.0" encoding="utf-8"?>
<ds:datastoreItem xmlns:ds="http://schemas.openxmlformats.org/officeDocument/2006/customXml" ds:itemID="{FB0D8197-1251-4D30-B2E2-AF564DAE33C5}"/>
</file>

<file path=customXml/itemProps3.xml><?xml version="1.0" encoding="utf-8"?>
<ds:datastoreItem xmlns:ds="http://schemas.openxmlformats.org/officeDocument/2006/customXml" ds:itemID="{B8EA8B80-7A07-4287-A984-9BFEB3E44F5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1840</TotalTime>
  <Words>1315</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AdvOT9b12cd41</vt:lpstr>
      <vt:lpstr>AdvOTd3a5f740</vt:lpstr>
      <vt:lpstr>Arial</vt:lpstr>
      <vt:lpstr>Arial</vt:lpstr>
      <vt:lpstr>Calibri</vt:lpstr>
      <vt:lpstr>Calibri Light</vt:lpstr>
      <vt:lpstr>Symbol</vt:lpstr>
      <vt:lpstr>Wingdings</vt:lpstr>
      <vt:lpstr>Office Theme</vt:lpstr>
      <vt:lpstr>Molecular Imprinting</vt:lpstr>
      <vt:lpstr>Introduction</vt:lpstr>
      <vt:lpstr>PowerPoint Presentation</vt:lpstr>
      <vt:lpstr>Schematic representation for the synthesis of molecularly imprinted magnetic nanoparticles for S-Naproxen and the selective binding with the template (Goyal et al ACS Applied Nanomaterials 2019)  (3-Mercaptopropyl)trimethoxysilane (MPS)</vt:lpstr>
      <vt:lpstr>Fundamentals of MIPs</vt:lpstr>
      <vt:lpstr>Fundamentals of MIPs</vt:lpstr>
      <vt:lpstr>Fundamentals of MIPs</vt:lpstr>
      <vt:lpstr>PowerPoint Presentation</vt:lpstr>
      <vt:lpstr>Essential elements of molecular imprinting</vt:lpstr>
      <vt:lpstr>Target templates</vt:lpstr>
      <vt:lpstr>Functional monomers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Bionan</dc:title>
  <dc:creator>Kritika Narula</dc:creator>
  <cp:lastModifiedBy>Prashant Mishra</cp:lastModifiedBy>
  <cp:revision>68</cp:revision>
  <dcterms:created xsi:type="dcterms:W3CDTF">2021-02-28T11:45:22Z</dcterms:created>
  <dcterms:modified xsi:type="dcterms:W3CDTF">2023-02-14T03:06:32Z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0x0101005EE681FECDCB634A88B380210644E33D</vt:lpwstr>
  </property>
</Properties>
</file>