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72" r:id="rId2"/>
    <p:sldId id="274" r:id="rId3"/>
    <p:sldId id="275" r:id="rId4"/>
    <p:sldId id="276" r:id="rId5"/>
    <p:sldId id="278" r:id="rId6"/>
    <p:sldId id="281" r:id="rId7"/>
    <p:sldId id="284" r:id="rId8"/>
    <p:sldId id="285" r:id="rId9"/>
    <p:sldId id="3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0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1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1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9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11/02/22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11/02/22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1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11/02/22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9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11/02/22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521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11/02/22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4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11/02/22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0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11/02/22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9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11/02/22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7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86E74DB-D806-47EB-9E44-723E675E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92" y="188958"/>
            <a:ext cx="11838416" cy="117538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Molecular imprinting (Contd)</a:t>
            </a:r>
            <a:r>
              <a:rPr lang="en-IN" dirty="0" smtClean="0"/>
              <a:t>Cross</a:t>
            </a:r>
            <a:r>
              <a:rPr lang="en-IN" dirty="0"/>
              <a:t>-linkers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5FF84E7-BDA6-437D-BFAC-F47FCAF08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84" y="1364345"/>
            <a:ext cx="11838416" cy="53046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In the process of polymerization, </a:t>
            </a:r>
            <a:r>
              <a:rPr lang="en-IN" b="1" dirty="0"/>
              <a:t>a cross-linker is used to fix functional monomers around template molecules</a:t>
            </a:r>
            <a:r>
              <a:rPr lang="en-IN" dirty="0"/>
              <a:t>, thereby forming a highly cross-linked rigid polymer even after the removal of templates. </a:t>
            </a:r>
          </a:p>
          <a:p>
            <a:pPr>
              <a:lnSpc>
                <a:spcPct val="100000"/>
              </a:lnSpc>
            </a:pPr>
            <a:r>
              <a:rPr lang="en-IN" dirty="0"/>
              <a:t>The type and the amount of cross-linker have profound influences on the selectivity and binding capacity of MIPs.</a:t>
            </a:r>
          </a:p>
          <a:p>
            <a:pPr>
              <a:lnSpc>
                <a:spcPct val="100000"/>
              </a:lnSpc>
            </a:pPr>
            <a:r>
              <a:rPr lang="en-IN" dirty="0"/>
              <a:t>Usually, a too low amount of cross-linker will result in unstable mechanical properties due to the low cross-linking degree, and an extremely high amount of cross-linker will reduce the number of recognition sites per unit mass of MIPs.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ABDA3A6-CF7F-4208-91CC-BF7E400634A5}"/>
              </a:ext>
            </a:extLst>
          </p:cNvPr>
          <p:cNvCxnSpPr/>
          <p:nvPr/>
        </p:nvCxnSpPr>
        <p:spPr>
          <a:xfrm flipV="1">
            <a:off x="150384" y="1038687"/>
            <a:ext cx="11479364" cy="6214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12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F875284-1B89-421A-95B1-44737467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92" y="188958"/>
            <a:ext cx="11838416" cy="1175386"/>
          </a:xfrm>
        </p:spPr>
        <p:txBody>
          <a:bodyPr/>
          <a:lstStyle/>
          <a:p>
            <a:r>
              <a:rPr lang="en-IN" dirty="0" err="1"/>
              <a:t>Porogens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656EB5B-7D4F-4188-B16A-7C9DFC415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92" y="1364344"/>
            <a:ext cx="11837808" cy="53046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 err="1"/>
              <a:t>Porogens</a:t>
            </a:r>
            <a:r>
              <a:rPr lang="en-IN" dirty="0"/>
              <a:t> (</a:t>
            </a:r>
            <a:r>
              <a:rPr lang="en-IN" dirty="0" err="1"/>
              <a:t>porogenic</a:t>
            </a:r>
            <a:r>
              <a:rPr lang="en-IN" dirty="0"/>
              <a:t> solvents) generally </a:t>
            </a:r>
            <a:r>
              <a:rPr lang="en-IN" b="1" dirty="0"/>
              <a:t>act as dispersion media and pore forming agents </a:t>
            </a:r>
            <a:r>
              <a:rPr lang="en-IN" dirty="0"/>
              <a:t>in the polymerization process. </a:t>
            </a:r>
          </a:p>
          <a:p>
            <a:pPr>
              <a:lnSpc>
                <a:spcPct val="110000"/>
              </a:lnSpc>
            </a:pPr>
            <a:r>
              <a:rPr lang="en-IN" dirty="0"/>
              <a:t>Usually, solvents used for MIP synthesis are 2-methoxyethanol, methanol, tetrahydrofuran (THF), acetonitrile, dichloroethane, chloroform, N,N-dimethylformamide(DMF) and toluene.</a:t>
            </a:r>
          </a:p>
          <a:p>
            <a:pPr>
              <a:lnSpc>
                <a:spcPct val="110000"/>
              </a:lnSpc>
            </a:pPr>
            <a:r>
              <a:rPr lang="en-IN" dirty="0"/>
              <a:t>The </a:t>
            </a:r>
            <a:r>
              <a:rPr lang="en-IN" b="1" dirty="0"/>
              <a:t>polarity of </a:t>
            </a:r>
            <a:r>
              <a:rPr lang="en-IN" b="1" dirty="0" err="1"/>
              <a:t>porogens</a:t>
            </a:r>
            <a:r>
              <a:rPr lang="en-IN" b="1" dirty="0"/>
              <a:t> can affect the interaction between the template molecule and the functional monomer</a:t>
            </a:r>
            <a:r>
              <a:rPr lang="en-IN" dirty="0"/>
              <a:t>, and therefore the adsorption properties of MIPs, especially in non-covalent interaction systems. </a:t>
            </a:r>
          </a:p>
          <a:p>
            <a:pPr>
              <a:lnSpc>
                <a:spcPct val="110000"/>
              </a:lnSpc>
            </a:pPr>
            <a:r>
              <a:rPr lang="en-IN" dirty="0"/>
              <a:t>Non-polar and less polar organic solvents, such as toluene, acetonitrile and chloroform, are often used for non-covalent imprinting to obtain good imprinting efficiency, since the adsorption properties and morphology of polymers are dependent on the types of solvents used.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A0E0D3B-F435-43AC-A8B8-A3BB878247CD}"/>
              </a:ext>
            </a:extLst>
          </p:cNvPr>
          <p:cNvCxnSpPr/>
          <p:nvPr/>
        </p:nvCxnSpPr>
        <p:spPr>
          <a:xfrm flipV="1">
            <a:off x="150384" y="1038687"/>
            <a:ext cx="11479364" cy="6214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0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EC2A267-FC53-485B-A54A-291A97FA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92" y="188958"/>
            <a:ext cx="11838416" cy="1175386"/>
          </a:xfrm>
        </p:spPr>
        <p:txBody>
          <a:bodyPr/>
          <a:lstStyle/>
          <a:p>
            <a:r>
              <a:rPr lang="en-IN" dirty="0" err="1"/>
              <a:t>Porogens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09EEAB5-0BE7-4441-BA06-4A2506EE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84" y="1278195"/>
            <a:ext cx="11838416" cy="53908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2400" dirty="0"/>
              <a:t>To evaluate the selection processes of monomers and solvents for molecular imprinting and to have an insight into MIP selectivity, the use of theoretical calculations is very important. </a:t>
            </a:r>
          </a:p>
          <a:p>
            <a:pPr>
              <a:lnSpc>
                <a:spcPct val="120000"/>
              </a:lnSpc>
            </a:pPr>
            <a:r>
              <a:rPr lang="en-IN" sz="2400" dirty="0" smtClean="0"/>
              <a:t>The </a:t>
            </a:r>
            <a:r>
              <a:rPr lang="en-IN" sz="2400" dirty="0"/>
              <a:t>effects of solvents on monomer–template binding energy using four solvents: acetone, acetonitrile, chloroform, and methanol. </a:t>
            </a:r>
          </a:p>
          <a:p>
            <a:pPr>
              <a:lnSpc>
                <a:spcPct val="120000"/>
              </a:lnSpc>
            </a:pPr>
            <a:r>
              <a:rPr lang="en-IN" sz="2400" b="1" dirty="0"/>
              <a:t>Density functional theory (DFT) </a:t>
            </a:r>
            <a:r>
              <a:rPr lang="en-IN" sz="2400" dirty="0"/>
              <a:t>had been used for all structural, vibrational frequency and solvent calculations. </a:t>
            </a:r>
          </a:p>
          <a:p>
            <a:pPr>
              <a:lnSpc>
                <a:spcPct val="120000"/>
              </a:lnSpc>
            </a:pPr>
            <a:r>
              <a:rPr lang="en-IN" sz="2400" dirty="0"/>
              <a:t>More recently, </a:t>
            </a:r>
            <a:r>
              <a:rPr lang="en-IN" sz="2400" b="1" dirty="0"/>
              <a:t>room temperature ionic liquids (RTILs) </a:t>
            </a:r>
            <a:r>
              <a:rPr lang="en-IN" sz="2400" dirty="0"/>
              <a:t>have been reported as an interesting class of solvents with unique characteristics. </a:t>
            </a:r>
          </a:p>
          <a:p>
            <a:pPr>
              <a:lnSpc>
                <a:spcPct val="120000"/>
              </a:lnSpc>
            </a:pPr>
            <a:r>
              <a:rPr lang="en-IN" sz="2400" dirty="0"/>
              <a:t>The </a:t>
            </a:r>
            <a:r>
              <a:rPr lang="en-IN" sz="2400" b="1" dirty="0"/>
              <a:t>negligible vapor pressure of RTILs </a:t>
            </a:r>
            <a:r>
              <a:rPr lang="en-IN" sz="2400" dirty="0"/>
              <a:t>can help </a:t>
            </a:r>
            <a:r>
              <a:rPr lang="en-IN" sz="2400" b="1" dirty="0"/>
              <a:t>reduce the problem of MIP bed shrinkage</a:t>
            </a:r>
            <a:r>
              <a:rPr lang="en-IN" sz="2400" dirty="0"/>
              <a:t> and they can also act as pore templates in the polymerization reaction. </a:t>
            </a:r>
          </a:p>
          <a:p>
            <a:pPr>
              <a:lnSpc>
                <a:spcPct val="120000"/>
              </a:lnSpc>
            </a:pPr>
            <a:r>
              <a:rPr lang="en-IN" sz="2400" dirty="0"/>
              <a:t>RTILs can accelerate the synthesis process, improving the selectivity and adsorption of trans-asconitic acid imprinted organic polymers</a:t>
            </a:r>
            <a:r>
              <a:rPr lang="en-IN" sz="2400" dirty="0" smtClean="0"/>
              <a:t>. </a:t>
            </a:r>
            <a:endParaRPr lang="en-IN" sz="2400" dirty="0"/>
          </a:p>
          <a:p>
            <a:pPr>
              <a:lnSpc>
                <a:spcPct val="120000"/>
              </a:lnSpc>
            </a:pPr>
            <a:r>
              <a:rPr lang="en-IN" sz="2400" dirty="0"/>
              <a:t>RTILs including [BMIM][BF4], [BMIM][PF6], [HMIM][PF6] and [OMIM][PF6] attained satisfactory selectivities and rebinding capacities for propranolol MIPs</a:t>
            </a:r>
            <a:r>
              <a:rPr lang="en-IN" sz="2400" dirty="0" smtClean="0"/>
              <a:t>.]</a:t>
            </a:r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45ACEB4-9DA1-49E9-9778-1F97E5D245A0}"/>
              </a:ext>
            </a:extLst>
          </p:cNvPr>
          <p:cNvCxnSpPr/>
          <p:nvPr/>
        </p:nvCxnSpPr>
        <p:spPr>
          <a:xfrm flipV="1">
            <a:off x="150384" y="1038687"/>
            <a:ext cx="11479364" cy="6214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0089" y="6046297"/>
            <a:ext cx="6220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1-Butyl-3-methyl-imidazolium-tetrafluoroborate (BMIM BF4</a:t>
            </a:r>
          </a:p>
        </p:txBody>
      </p:sp>
    </p:spTree>
    <p:extLst>
      <p:ext uri="{BB962C8B-B14F-4D97-AF65-F5344CB8AC3E}">
        <p14:creationId xmlns:p14="http://schemas.microsoft.com/office/powerpoint/2010/main" val="240091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1B5EEC2F-B22C-45E4-AB90-03C34C36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92" y="188958"/>
            <a:ext cx="11838416" cy="1027283"/>
          </a:xfrm>
        </p:spPr>
        <p:txBody>
          <a:bodyPr/>
          <a:lstStyle/>
          <a:p>
            <a:r>
              <a:rPr lang="en-IN" dirty="0"/>
              <a:t>Initiators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1DEEA5-5D4B-4419-9C5E-9478A7A4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92" y="1118587"/>
            <a:ext cx="11863912" cy="55504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MIPs are commonly prepared by </a:t>
            </a:r>
            <a:r>
              <a:rPr lang="en-IN" b="1" dirty="0"/>
              <a:t>free radical polymerization (FRP), photopolymerization, and </a:t>
            </a:r>
            <a:r>
              <a:rPr lang="en-IN" b="1" dirty="0" err="1"/>
              <a:t>electropolymerization</a:t>
            </a:r>
            <a:r>
              <a:rPr lang="en-IN" dirty="0"/>
              <a:t>. </a:t>
            </a:r>
          </a:p>
          <a:p>
            <a:pPr>
              <a:lnSpc>
                <a:spcPct val="100000"/>
              </a:lnSpc>
            </a:pPr>
            <a:r>
              <a:rPr lang="en-IN" dirty="0"/>
              <a:t>FRP can be initiated either thermally or photochemically for a wide range of functional groups and template structures. </a:t>
            </a:r>
          </a:p>
          <a:p>
            <a:pPr>
              <a:lnSpc>
                <a:spcPct val="100000"/>
              </a:lnSpc>
            </a:pPr>
            <a:r>
              <a:rPr lang="en-IN" dirty="0"/>
              <a:t>Aside from the </a:t>
            </a:r>
            <a:r>
              <a:rPr lang="en-IN" dirty="0" err="1"/>
              <a:t>peroxy</a:t>
            </a:r>
            <a:r>
              <a:rPr lang="en-IN" dirty="0"/>
              <a:t> compounds, azo compounds are extensively used as initiators</a:t>
            </a:r>
          </a:p>
          <a:p>
            <a:pPr>
              <a:lnSpc>
                <a:spcPct val="100000"/>
              </a:lnSpc>
            </a:pPr>
            <a:r>
              <a:rPr lang="en-IN" dirty="0"/>
              <a:t>Among them, </a:t>
            </a:r>
            <a:r>
              <a:rPr lang="en-IN" dirty="0" err="1"/>
              <a:t>azobisisobutyronitrile</a:t>
            </a:r>
            <a:r>
              <a:rPr lang="en-IN" dirty="0"/>
              <a:t> (AIBN) is most conveniently used at the decomposition temperatures of 50–70°C. </a:t>
            </a:r>
          </a:p>
          <a:p>
            <a:pPr>
              <a:lnSpc>
                <a:spcPct val="100000"/>
              </a:lnSpc>
            </a:pPr>
            <a:r>
              <a:rPr lang="en-IN" dirty="0"/>
              <a:t>To ensure the polymerization reaction, removal of the dissolved oxygen from polymerization solutions immediately prior to proliferation is very important.</a:t>
            </a:r>
          </a:p>
          <a:p>
            <a:pPr>
              <a:lnSpc>
                <a:spcPct val="100000"/>
              </a:lnSpc>
            </a:pPr>
            <a:r>
              <a:rPr lang="en-IN" dirty="0"/>
              <a:t>Oxygen can be cleared by bubbling an inert gas like nitrogen or argon.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AA7BBE6-FF39-4711-BA61-4A4A20E9CB30}"/>
              </a:ext>
            </a:extLst>
          </p:cNvPr>
          <p:cNvCxnSpPr/>
          <p:nvPr/>
        </p:nvCxnSpPr>
        <p:spPr>
          <a:xfrm flipV="1">
            <a:off x="150384" y="1038687"/>
            <a:ext cx="11479364" cy="6214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0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E5CD117-A815-44E6-854B-4D68C792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92" y="188958"/>
            <a:ext cx="11838416" cy="1027283"/>
          </a:xfrm>
        </p:spPr>
        <p:txBody>
          <a:bodyPr/>
          <a:lstStyle/>
          <a:p>
            <a:r>
              <a:rPr lang="en-IN" dirty="0"/>
              <a:t>Preparation procedures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51ECD2A-9DC5-4A29-92DD-DF07AC88A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3" y="2854926"/>
            <a:ext cx="11628993" cy="36809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9B118E98-BAA2-4A4F-BCB7-4A24227F4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92" y="1118587"/>
            <a:ext cx="11863912" cy="55504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dirty="0"/>
              <a:t>The selection of an appropriate preparation procedure is critical for the production of MIPs with desirable properties. 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Generally, the mechanisms of MIP preparation include </a:t>
            </a:r>
            <a:r>
              <a:rPr lang="en-IN" sz="2000" b="1" dirty="0"/>
              <a:t>free-radical polymerization and sol–gel processes. 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Free-radical polymerization is more popular and general. 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36D18E5D-63C2-4A7C-8194-A03E2859C8A4}"/>
              </a:ext>
            </a:extLst>
          </p:cNvPr>
          <p:cNvCxnSpPr/>
          <p:nvPr/>
        </p:nvCxnSpPr>
        <p:spPr>
          <a:xfrm flipV="1">
            <a:off x="150384" y="1038687"/>
            <a:ext cx="11479364" cy="6214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0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7B2D591-43BE-4B51-A292-968B369F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92" y="188958"/>
            <a:ext cx="11838416" cy="1027283"/>
          </a:xfrm>
        </p:spPr>
        <p:txBody>
          <a:bodyPr/>
          <a:lstStyle/>
          <a:p>
            <a:r>
              <a:rPr lang="en-IN" dirty="0"/>
              <a:t>Characterization methods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0FDBB6F-C0E4-475B-A479-1A443A60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6" y="1917576"/>
            <a:ext cx="12041008" cy="28451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29BAA3F-946B-4263-848B-BEDBD180844A}"/>
              </a:ext>
            </a:extLst>
          </p:cNvPr>
          <p:cNvCxnSpPr/>
          <p:nvPr/>
        </p:nvCxnSpPr>
        <p:spPr>
          <a:xfrm flipV="1">
            <a:off x="150384" y="1038687"/>
            <a:ext cx="11479364" cy="6214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12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104B506-7911-4FA0-8FEF-CB5465BB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92" y="188958"/>
            <a:ext cx="11838416" cy="1027283"/>
          </a:xfrm>
        </p:spPr>
        <p:txBody>
          <a:bodyPr/>
          <a:lstStyle/>
          <a:p>
            <a:r>
              <a:rPr lang="en-IN" dirty="0"/>
              <a:t>Smart MIT for MIPs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99086D72-B8C6-424F-A389-0AA09246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84" y="1300578"/>
            <a:ext cx="11863912" cy="55504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MIPs still have many problems, </a:t>
            </a:r>
            <a:r>
              <a:rPr lang="en-IN" b="1" dirty="0"/>
              <a:t>such as template leakage, low binding capacity, irregular material shape, and incompatibility in aqueous media</a:t>
            </a:r>
            <a:r>
              <a:rPr lang="en-IN" dirty="0"/>
              <a:t>, which have greatly obstructed the applications of MIPs. </a:t>
            </a:r>
          </a:p>
          <a:p>
            <a:pPr>
              <a:lnSpc>
                <a:spcPct val="100000"/>
              </a:lnSpc>
            </a:pPr>
            <a:r>
              <a:rPr lang="en-IN" dirty="0"/>
              <a:t>As a result, various smart preparative technologies and strategies of MIT have emerged to cope with the problems.</a:t>
            </a:r>
          </a:p>
          <a:p>
            <a:pPr>
              <a:lnSpc>
                <a:spcPct val="100000"/>
              </a:lnSpc>
            </a:pPr>
            <a:r>
              <a:rPr lang="en-IN" dirty="0"/>
              <a:t>Smart MIT is classified into three main types, i.e., ingenious technologies (</a:t>
            </a:r>
            <a:r>
              <a:rPr lang="en-IN" b="1" dirty="0"/>
              <a:t>surface imprinting technology, nanoimprinting technology</a:t>
            </a:r>
            <a:r>
              <a:rPr lang="en-IN" dirty="0"/>
              <a:t>, etc.), special imprinting strategies (the </a:t>
            </a:r>
            <a:r>
              <a:rPr lang="en-IN" b="1" dirty="0" err="1"/>
              <a:t>multitemplate</a:t>
            </a:r>
            <a:r>
              <a:rPr lang="en-IN" b="1" dirty="0"/>
              <a:t>/ functional monomer imprinting strategy, the dummy/segment imprinting strategy</a:t>
            </a:r>
            <a:r>
              <a:rPr lang="en-IN" dirty="0"/>
              <a:t>, etc.) </a:t>
            </a:r>
            <a:r>
              <a:rPr lang="en-IN" b="1" dirty="0"/>
              <a:t>and stimuli-responsive imprinting technologies</a:t>
            </a:r>
            <a:r>
              <a:rPr lang="en-IN" dirty="0"/>
              <a:t> (magnetic/thermo-responsive technology, dual/multi responsive technology, etc.), have been developed.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A439120-E7EB-4A7C-B66A-F80E3DF7BCFA}"/>
              </a:ext>
            </a:extLst>
          </p:cNvPr>
          <p:cNvCxnSpPr/>
          <p:nvPr/>
        </p:nvCxnSpPr>
        <p:spPr>
          <a:xfrm flipV="1">
            <a:off x="150384" y="1038687"/>
            <a:ext cx="11479364" cy="6214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0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80C68F7-59AD-43BC-BF1E-0BBD50C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92" y="188958"/>
            <a:ext cx="11838416" cy="1027283"/>
          </a:xfrm>
        </p:spPr>
        <p:txBody>
          <a:bodyPr/>
          <a:lstStyle/>
          <a:p>
            <a:r>
              <a:rPr lang="en-IN" dirty="0"/>
              <a:t>Surface imprinting technology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894571A-58A1-4E50-863C-E40B4181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92" y="1118587"/>
            <a:ext cx="11863912" cy="55504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IN" dirty="0" err="1"/>
              <a:t>Mosbach</a:t>
            </a:r>
            <a:r>
              <a:rPr lang="en-IN" dirty="0"/>
              <a:t>, first reported the surface imprinting technology to prepare imprinted materials by </a:t>
            </a:r>
            <a:r>
              <a:rPr lang="en-IN" b="1" dirty="0"/>
              <a:t>controlling templates to locate at the surface or in the proximity of materials’ surface</a:t>
            </a:r>
            <a:r>
              <a:rPr lang="en-IN" dirty="0"/>
              <a:t> to create more effective recognition sites. </a:t>
            </a:r>
          </a:p>
          <a:p>
            <a:pPr>
              <a:lnSpc>
                <a:spcPct val="110000"/>
              </a:lnSpc>
            </a:pPr>
            <a:r>
              <a:rPr lang="en-IN" dirty="0" smtClean="0"/>
              <a:t> </a:t>
            </a: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complete removal of template </a:t>
            </a:r>
            <a:r>
              <a:rPr lang="en-IN" dirty="0" smtClean="0"/>
              <a:t>molecules and </a:t>
            </a:r>
            <a:r>
              <a:rPr lang="en-IN" dirty="0"/>
              <a:t>good accessibility to target molecules, </a:t>
            </a:r>
            <a:endParaRPr lang="en-IN" dirty="0" smtClean="0"/>
          </a:p>
          <a:p>
            <a:pPr>
              <a:lnSpc>
                <a:spcPct val="110000"/>
              </a:lnSpc>
            </a:pPr>
            <a:r>
              <a:rPr lang="en-IN" dirty="0"/>
              <a:t>E</a:t>
            </a:r>
            <a:r>
              <a:rPr lang="en-IN" b="1" dirty="0" smtClean="0"/>
              <a:t>specially </a:t>
            </a:r>
            <a:r>
              <a:rPr lang="en-IN" b="1" dirty="0"/>
              <a:t>suited for imprinting macromolecules, such as proteins, cells and viruses,</a:t>
            </a:r>
            <a:r>
              <a:rPr lang="en-IN" dirty="0"/>
              <a:t> since their large sizes usually hinder the templates from both leaving and rebinding the imprinted sites in traditional MIPs. </a:t>
            </a:r>
          </a:p>
          <a:p>
            <a:pPr>
              <a:lnSpc>
                <a:spcPct val="110000"/>
              </a:lnSpc>
            </a:pPr>
            <a:r>
              <a:rPr lang="en-IN" dirty="0"/>
              <a:t>For example</a:t>
            </a:r>
            <a:r>
              <a:rPr lang="en-IN" dirty="0" smtClean="0"/>
              <a:t>, </a:t>
            </a:r>
            <a:r>
              <a:rPr lang="en-IN" dirty="0"/>
              <a:t>bovine serum albumin (BSA) as the template protein </a:t>
            </a:r>
            <a:r>
              <a:rPr lang="en-IN" dirty="0" smtClean="0"/>
              <a:t>was immobilized </a:t>
            </a:r>
            <a:r>
              <a:rPr lang="en-IN" dirty="0"/>
              <a:t>on the surface of silica nanoparticles to synthesize the surface modified MIPs.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The results showed excellent selectivity and recognition ability for the protein template, as many specific recognition sites for the protein template were generated on the surface of MIPs</a:t>
            </a:r>
            <a:r>
              <a:rPr lang="en-IN" dirty="0"/>
              <a:t>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BB2D251-693A-4304-93FA-D6B409BBE22B}"/>
              </a:ext>
            </a:extLst>
          </p:cNvPr>
          <p:cNvCxnSpPr/>
          <p:nvPr/>
        </p:nvCxnSpPr>
        <p:spPr>
          <a:xfrm flipV="1">
            <a:off x="150384" y="1038687"/>
            <a:ext cx="11479364" cy="62144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8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A8DB7C-1D24-4EC1-BFEC-80628665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74" y="910764"/>
            <a:ext cx="3887072" cy="13469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772F6D-75BB-4321-9787-B266BCC9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48" y="45805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</a:rPr>
              <a:t>Rapid binding kinetics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</a:rPr>
              <a:t>Traces of template being easily removed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</a:rPr>
              <a:t>More flexible incorporation of multifunctionality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</a:rPr>
              <a:t>High surface-to-volume </a:t>
            </a:r>
            <a:r>
              <a:rPr lang="en-US" sz="2000" b="1" dirty="0" smtClean="0">
                <a:solidFill>
                  <a:srgbClr val="002060"/>
                </a:solidFill>
              </a:rPr>
              <a:t>ratio, High </a:t>
            </a:r>
            <a:r>
              <a:rPr lang="en-US" sz="2000" b="1" dirty="0">
                <a:solidFill>
                  <a:srgbClr val="002060"/>
                </a:solidFill>
              </a:rPr>
              <a:t>level of specific binding sites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</a:rPr>
              <a:t>Better control of manufacturing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D21F401-2FA3-46C2-9DD9-E96B4713F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6" t="46329" r="30980" b="27946"/>
          <a:stretch/>
        </p:blipFill>
        <p:spPr>
          <a:xfrm>
            <a:off x="9616416" y="3980828"/>
            <a:ext cx="2075835" cy="1638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F6AC360-CCF9-4122-9251-62EA6DC6AC4B}"/>
              </a:ext>
            </a:extLst>
          </p:cNvPr>
          <p:cNvSpPr txBox="1"/>
          <p:nvPr/>
        </p:nvSpPr>
        <p:spPr>
          <a:xfrm>
            <a:off x="9640786" y="5638386"/>
            <a:ext cx="2202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“Lock-key”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Molecular lock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EDA1D5-5F37-4046-AD96-11B21BDA7CDE}"/>
              </a:ext>
            </a:extLst>
          </p:cNvPr>
          <p:cNvSpPr txBox="1"/>
          <p:nvPr/>
        </p:nvSpPr>
        <p:spPr>
          <a:xfrm>
            <a:off x="943900" y="6489292"/>
            <a:ext cx="56904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Adv. Mater. </a:t>
            </a:r>
            <a:r>
              <a:rPr lang="en-US" sz="1600" b="1" dirty="0">
                <a:solidFill>
                  <a:srgbClr val="C00000"/>
                </a:solidFill>
              </a:rPr>
              <a:t>2019</a:t>
            </a:r>
            <a:r>
              <a:rPr lang="en-US" sz="1600" dirty="0">
                <a:solidFill>
                  <a:srgbClr val="C00000"/>
                </a:solidFill>
              </a:rPr>
              <a:t>, 1806328; </a:t>
            </a:r>
            <a:r>
              <a:rPr lang="en-US" sz="1600" i="1" dirty="0">
                <a:solidFill>
                  <a:srgbClr val="C00000"/>
                </a:solidFill>
              </a:rPr>
              <a:t>Chem. Soc. Rev., </a:t>
            </a:r>
            <a:r>
              <a:rPr lang="en-US" sz="1600" dirty="0">
                <a:solidFill>
                  <a:srgbClr val="C00000"/>
                </a:solidFill>
              </a:rPr>
              <a:t>2016, 45, 2137--2211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473F732-588A-49AE-A9D0-D20F7B1EEF45}"/>
              </a:ext>
            </a:extLst>
          </p:cNvPr>
          <p:cNvSpPr/>
          <p:nvPr/>
        </p:nvSpPr>
        <p:spPr>
          <a:xfrm>
            <a:off x="8230723" y="6611684"/>
            <a:ext cx="3961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http://nice.asu.edu/nano/molecular-imprinted-polymers-mip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1974636-807A-4996-AA83-626E8734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02" y="2906114"/>
            <a:ext cx="7996550" cy="2215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DF3824A-38A8-491D-A320-2B70787760C8}"/>
              </a:ext>
            </a:extLst>
          </p:cNvPr>
          <p:cNvSpPr txBox="1"/>
          <p:nvPr/>
        </p:nvSpPr>
        <p:spPr>
          <a:xfrm>
            <a:off x="825371" y="939901"/>
            <a:ext cx="3908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</a:rPr>
              <a:t>Classical </a:t>
            </a:r>
            <a:r>
              <a:rPr lang="en-US" sz="2000" b="1" dirty="0" smtClean="0">
                <a:solidFill>
                  <a:srgbClr val="FF0000"/>
                </a:solidFill>
              </a:rPr>
              <a:t>approach:  incorporate template </a:t>
            </a:r>
            <a:r>
              <a:rPr lang="en-US" sz="2000" b="1" dirty="0">
                <a:solidFill>
                  <a:srgbClr val="FF0000"/>
                </a:solidFill>
              </a:rPr>
              <a:t>and monomers all together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</a:rPr>
              <a:t>Difficulty in removing template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D916974-A810-4960-A2B5-4345B41FF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699" y="1310588"/>
            <a:ext cx="5846805" cy="150895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69717" y="0"/>
            <a:ext cx="10648226" cy="769660"/>
          </a:xfrm>
          <a:prstGeom prst="rect">
            <a:avLst/>
          </a:prstGeom>
          <a:solidFill>
            <a:srgbClr val="660066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Surface Molecular Imprinting</a:t>
            </a:r>
          </a:p>
        </p:txBody>
      </p:sp>
    </p:spTree>
    <p:extLst>
      <p:ext uri="{BB962C8B-B14F-4D97-AF65-F5344CB8AC3E}">
        <p14:creationId xmlns:p14="http://schemas.microsoft.com/office/powerpoint/2010/main" val="14175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681FECDCB634A88B380210644E33D" ma:contentTypeVersion="2" ma:contentTypeDescription="Create a new document." ma:contentTypeScope="" ma:versionID="37873b6306962399c11eecd0d6223513">
  <xsd:schema xmlns:xsd="http://www.w3.org/2001/XMLSchema" xmlns:xs="http://www.w3.org/2001/XMLSchema" xmlns:p="http://schemas.microsoft.com/office/2006/metadata/properties" xmlns:ns2="bcaef780-bd02-4c5b-98b7-9161c76ba27b" targetNamespace="http://schemas.microsoft.com/office/2006/metadata/properties" ma:root="true" ma:fieldsID="23e97d46f374a3d1adcbd513b51aedb4" ns2:_="">
    <xsd:import namespace="bcaef780-bd02-4c5b-98b7-9161c76ba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f780-bd02-4c5b-98b7-9161c76ba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49AB9F-D50F-4B74-8669-424ABD330ABE}"/>
</file>

<file path=customXml/itemProps2.xml><?xml version="1.0" encoding="utf-8"?>
<ds:datastoreItem xmlns:ds="http://schemas.openxmlformats.org/officeDocument/2006/customXml" ds:itemID="{8D15D7E9-6667-4A78-8579-31A5EDF5F2E4}"/>
</file>

<file path=customXml/itemProps3.xml><?xml version="1.0" encoding="utf-8"?>
<ds:datastoreItem xmlns:ds="http://schemas.openxmlformats.org/officeDocument/2006/customXml" ds:itemID="{9659EC43-4EF0-444B-9C4D-4022967205D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Words>978</Words>
  <Application>Microsoft Macintosh PowerPoint</Application>
  <PresentationFormat>Custom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Molecular imprinting (Contd)Cross-linkers</vt:lpstr>
      <vt:lpstr>Porogens</vt:lpstr>
      <vt:lpstr>Porogens</vt:lpstr>
      <vt:lpstr>Initiators</vt:lpstr>
      <vt:lpstr>Preparation procedures</vt:lpstr>
      <vt:lpstr>Characterization methods</vt:lpstr>
      <vt:lpstr>Smart MIT for MIPs</vt:lpstr>
      <vt:lpstr>Surface imprinting technology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Bionan</dc:title>
  <dc:creator>Kritika Narula</dc:creator>
  <cp:lastModifiedBy>Prashant Mishra</cp:lastModifiedBy>
  <cp:revision>69</cp:revision>
  <dcterms:created xsi:type="dcterms:W3CDTF">2021-02-28T11:45:22Z</dcterms:created>
  <dcterms:modified xsi:type="dcterms:W3CDTF">2022-02-11T04:14:54Z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0x0101005EE681FECDCB634A88B380210644E33D</vt:lpwstr>
  </property>
</Properties>
</file>