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3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8" Type="http://schemas.openxmlformats.org/officeDocument/2006/relationships/slide" Target="slides/slide7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printerSettings" Target="printerSettings/printerSettings1.bin"/><Relationship Id="rId7" Type="http://schemas.openxmlformats.org/officeDocument/2006/relationships/slide" Target="slides/slide6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23/02/22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23/02/22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7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23/02/22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23/02/22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5417D9E-721A-44BB-8863-9873FE64DA75}" type="datetime1">
              <a:rPr lang="en-US" smtClean="0"/>
              <a:t>23/02/22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0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23/02/22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4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23/02/22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23/02/22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6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23/02/22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0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23/02/22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6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23/02/22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4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23/02/22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C96A26-2252-430B-A7FA-36114B3EA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9279" y="217715"/>
            <a:ext cx="5087257" cy="3439886"/>
          </a:xfrm>
        </p:spPr>
        <p:txBody>
          <a:bodyPr anchor="b">
            <a:normAutofit/>
          </a:bodyPr>
          <a:lstStyle/>
          <a:p>
            <a:pPr algn="l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Polymer </a:t>
            </a:r>
            <a:b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NanO-</a:t>
            </a: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containerS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D6BE377-62D9-43E4-B973-A598C36BE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1203" y="5085938"/>
            <a:ext cx="4369113" cy="2054306"/>
          </a:xfrm>
        </p:spPr>
        <p:txBody>
          <a:bodyPr anchor="t">
            <a:normAutofit/>
          </a:bodyPr>
          <a:lstStyle/>
          <a:p>
            <a:pPr algn="l"/>
            <a:r>
              <a:rPr lang="en-IN" sz="3200" b="1" dirty="0">
                <a:solidFill>
                  <a:schemeClr val="tx1"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Intracellular Delivery </a:t>
            </a:r>
            <a:r>
              <a:rPr lang="en-IN" sz="3200" b="1" dirty="0" smtClean="0">
                <a:solidFill>
                  <a:schemeClr val="tx1"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</a:t>
            </a:r>
            <a:endParaRPr lang="en-IN" sz="3200" b="1" dirty="0">
              <a:solidFill>
                <a:schemeClr val="tx1">
                  <a:alpha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="" xmlns:a16="http://schemas.microsoft.com/office/drawing/2014/main" id="{6062ABA7-CA5E-498F-90E8-3299E7C0F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33" y="217714"/>
            <a:ext cx="6438900" cy="657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2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Dendrimers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800" dirty="0">
                <a:latin typeface="Rockwell (Body)"/>
              </a:rPr>
              <a:t> The repeating units in the interior determine the solubilization properties towards guest molecules.</a:t>
            </a:r>
          </a:p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The </a:t>
            </a:r>
            <a:r>
              <a:rPr lang="en-US" sz="2800" dirty="0">
                <a:latin typeface="Rockwell (Body)"/>
              </a:rPr>
              <a:t>functional terminal groups influence the solubility of the dendrimer itself in a given solvent.</a:t>
            </a:r>
          </a:p>
          <a:p>
            <a:pPr algn="just"/>
            <a:r>
              <a:rPr lang="en-US" sz="2800" dirty="0">
                <a:latin typeface="Rockwell (Body)"/>
              </a:rPr>
              <a:t> Amphiphilic dendrimers - in which the interior is comprised of hydrophobic moieties and the external groups consist of hydrophilic units.</a:t>
            </a:r>
          </a:p>
          <a:p>
            <a:pPr algn="just"/>
            <a:r>
              <a:rPr lang="en-US" sz="2800" dirty="0">
                <a:latin typeface="Rockwell (Body)"/>
              </a:rPr>
              <a:t> Also, regarded as “unimolecular micelles”.</a:t>
            </a:r>
          </a:p>
          <a:p>
            <a:pPr algn="just"/>
            <a:r>
              <a:rPr lang="en-US" sz="2800" dirty="0">
                <a:latin typeface="Rockwell (Body)"/>
              </a:rPr>
              <a:t> Dendrimers can be used to prepare real hollow structures by selectively crosslinking their outer shell and degrading the original core region.</a:t>
            </a:r>
          </a:p>
          <a:p>
            <a:pPr marL="0" indent="0" algn="just">
              <a:buNone/>
            </a:pPr>
            <a:endParaRPr lang="en-US" sz="2800" dirty="0"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5173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975" y="1816608"/>
            <a:ext cx="10408049" cy="4050792"/>
          </a:xfrm>
        </p:spPr>
        <p:txBody>
          <a:bodyPr>
            <a:noAutofit/>
          </a:bodyPr>
          <a:lstStyle/>
          <a:p>
            <a:r>
              <a:rPr lang="en-IN" sz="2800" dirty="0">
                <a:latin typeface="Rockwell (Body)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Rockwell (Body)"/>
              </a:rPr>
              <a:t>H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Rockwell (Body)"/>
              </a:rPr>
              <a:t>ollow polymer particles – the so-called “polymer nanocontainers</a:t>
            </a:r>
          </a:p>
          <a:p>
            <a:r>
              <a:rPr lang="en-US" sz="2800" dirty="0">
                <a:solidFill>
                  <a:srgbClr val="231F20"/>
                </a:solidFill>
                <a:latin typeface="Rockwell (Body)"/>
              </a:rPr>
              <a:t> High stability and tunable properties.</a:t>
            </a:r>
          </a:p>
          <a:p>
            <a:r>
              <a:rPr lang="en-US" sz="2800" dirty="0">
                <a:solidFill>
                  <a:srgbClr val="231F20"/>
                </a:solidFill>
                <a:latin typeface="Rockwell (Body)"/>
              </a:rPr>
              <a:t> High potential for applications in biotechnology: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231F20"/>
                </a:solidFill>
                <a:latin typeface="Rockwell (Body)"/>
              </a:rPr>
              <a:t>	a) confined reaction vessels.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231F20"/>
                </a:solidFill>
                <a:latin typeface="Rockwell (Body)"/>
              </a:rPr>
              <a:t>	b) protective shells for enzymes.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231F20"/>
                </a:solidFill>
                <a:latin typeface="Rockwell (Body)"/>
              </a:rPr>
              <a:t>	c) ‘traps’ for the selective recovery of biotransformation or 	polymerase chain reaction products.</a:t>
            </a:r>
          </a:p>
          <a:p>
            <a:r>
              <a:rPr lang="en-US" sz="2800" dirty="0">
                <a:solidFill>
                  <a:srgbClr val="231F20"/>
                </a:solidFill>
                <a:latin typeface="Rockwell (Body)"/>
              </a:rPr>
              <a:t> Major interest as drug delivery devices in </a:t>
            </a:r>
            <a:r>
              <a:rPr lang="en-US" sz="2800" dirty="0" smtClean="0">
                <a:solidFill>
                  <a:srgbClr val="231F20"/>
                </a:solidFill>
                <a:latin typeface="Rockwell (Body)"/>
              </a:rPr>
              <a:t>biomedical </a:t>
            </a:r>
            <a:r>
              <a:rPr lang="en-US" sz="2800" dirty="0">
                <a:solidFill>
                  <a:srgbClr val="231F20"/>
                </a:solidFill>
                <a:latin typeface="Rockwell (Body)"/>
              </a:rPr>
              <a:t>field.</a:t>
            </a:r>
            <a:endParaRPr lang="en-IN" sz="2800" dirty="0"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83968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From Liposomes in Biotechnology to Polymer Nanocontainers in Therapy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279948" cy="405079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sz="2800" dirty="0"/>
              <a:t> </a:t>
            </a:r>
            <a:r>
              <a:rPr lang="en-US" sz="2800" dirty="0"/>
              <a:t>The pioneering studies on lipid vesicles or liposomes were conducted in the early 1960s.</a:t>
            </a:r>
          </a:p>
          <a:p>
            <a:pPr algn="just"/>
            <a:r>
              <a:rPr lang="en-US" sz="2800" dirty="0"/>
              <a:t> Vesicles are spherically closed lipid bilayers that result from the naturally occurring self-assembly process of amphiphilic molecules.</a:t>
            </a:r>
          </a:p>
          <a:p>
            <a:pPr algn="just"/>
            <a:r>
              <a:rPr lang="en-US" sz="2800" dirty="0"/>
              <a:t> </a:t>
            </a:r>
            <a:r>
              <a:rPr lang="en-US" sz="2800" dirty="0" smtClean="0"/>
              <a:t>Liposomes </a:t>
            </a:r>
            <a:r>
              <a:rPr lang="en-US" sz="2800" dirty="0"/>
              <a:t>that served mainly as model systems to study biological membranes can be used as transport vehicles for drugs.</a:t>
            </a:r>
          </a:p>
          <a:p>
            <a:pPr algn="just"/>
            <a:r>
              <a:rPr lang="en-US" sz="2800" dirty="0"/>
              <a:t> In topology of two-dimensional surfaces floating in a three-dimensional continuum. 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008" y="1693430"/>
            <a:ext cx="5283657" cy="495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2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From Liposomes in Biotechnology to Polymer Nanocontainers in Therapy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As </a:t>
            </a:r>
            <a:r>
              <a:rPr lang="en-US" sz="2800" dirty="0"/>
              <a:t>model systems in biophysics (properties of cell membranes and channels).</a:t>
            </a:r>
          </a:p>
          <a:p>
            <a:r>
              <a:rPr lang="en-US" sz="2800" dirty="0"/>
              <a:t>In chemistry (catalysis, energy conversion and photosynthesis).</a:t>
            </a:r>
          </a:p>
          <a:p>
            <a:r>
              <a:rPr lang="en-US" sz="2800" dirty="0"/>
              <a:t>Colloid science (stability and thermodynamics of finite systems).</a:t>
            </a:r>
          </a:p>
          <a:p>
            <a:r>
              <a:rPr lang="en-US" sz="2800" dirty="0"/>
              <a:t>Biochemistry (function of membrane proteins).</a:t>
            </a:r>
          </a:p>
          <a:p>
            <a:r>
              <a:rPr lang="en-US" sz="2800" dirty="0" smtClean="0"/>
              <a:t>And </a:t>
            </a:r>
            <a:r>
              <a:rPr lang="en-US" sz="2800" dirty="0"/>
              <a:t>in biology (excretion, cell function, trafficking and signaling, gene delivery and function).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0009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From Liposomes in Biotechnology to Polymer Nanocontainers in Therapy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</a:t>
            </a:r>
            <a:r>
              <a:rPr lang="en-IN" sz="2800" dirty="0" smtClean="0"/>
              <a:t>ontrolled </a:t>
            </a:r>
            <a:r>
              <a:rPr lang="en-IN" sz="2800" dirty="0"/>
              <a:t>delivery devices for drugs (example antifungals, anticancer agents, vaccines), </a:t>
            </a:r>
          </a:p>
          <a:p>
            <a:r>
              <a:rPr lang="en-IN" sz="2800" dirty="0"/>
              <a:t>N</a:t>
            </a:r>
            <a:r>
              <a:rPr lang="en-IN" sz="2800" dirty="0" smtClean="0"/>
              <a:t>onviral </a:t>
            </a:r>
            <a:r>
              <a:rPr lang="en-IN" sz="2800" dirty="0"/>
              <a:t>gene delivery vectors, </a:t>
            </a:r>
          </a:p>
          <a:p>
            <a:r>
              <a:rPr lang="en-IN" sz="2800" dirty="0"/>
              <a:t>C</a:t>
            </a:r>
            <a:r>
              <a:rPr lang="en-IN" sz="2800" dirty="0" smtClean="0"/>
              <a:t>osmetic </a:t>
            </a:r>
            <a:r>
              <a:rPr lang="en-IN" sz="2800" dirty="0"/>
              <a:t>formulations(skin-care products, shampoo), </a:t>
            </a:r>
          </a:p>
          <a:p>
            <a:r>
              <a:rPr lang="en-IN" sz="2800" dirty="0"/>
              <a:t>D</a:t>
            </a:r>
            <a:r>
              <a:rPr lang="en-IN" sz="2800" dirty="0" smtClean="0"/>
              <a:t>iagnostic </a:t>
            </a:r>
            <a:r>
              <a:rPr lang="en-IN" sz="2800" dirty="0"/>
              <a:t>tools.</a:t>
            </a:r>
          </a:p>
          <a:p>
            <a:r>
              <a:rPr lang="en-IN" sz="2800" dirty="0" smtClean="0"/>
              <a:t>‘Stealth</a:t>
            </a:r>
            <a:r>
              <a:rPr lang="en-IN" sz="2800" dirty="0"/>
              <a:t>’ liposomes- </a:t>
            </a:r>
            <a:r>
              <a:rPr lang="en-US" sz="2800" dirty="0"/>
              <a:t>improvements in their formulation, mainly to increase their stability and interaction characteristics.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42957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954" y="233754"/>
            <a:ext cx="10058400" cy="1609344"/>
          </a:xfrm>
        </p:spPr>
        <p:txBody>
          <a:bodyPr>
            <a:noAutofit/>
          </a:bodyPr>
          <a:lstStyle/>
          <a:p>
            <a:r>
              <a:rPr lang="en-US" sz="4000" dirty="0"/>
              <a:t>From Liposomes in Biotechnology to Polymer Nanocontainers in Therapy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B</a:t>
            </a:r>
            <a:r>
              <a:rPr lang="en-US" sz="2800" dirty="0" smtClean="0"/>
              <a:t>iotechnological </a:t>
            </a:r>
            <a:r>
              <a:rPr lang="en-US" sz="2800" dirty="0"/>
              <a:t>applications of liposomes are based on the compartmentalization</a:t>
            </a:r>
            <a:r>
              <a:rPr lang="en-US" sz="2800" dirty="0" smtClean="0"/>
              <a:t>:</a:t>
            </a:r>
            <a:endParaRPr lang="en-US" sz="2800" dirty="0"/>
          </a:p>
          <a:p>
            <a:pPr algn="just"/>
            <a:r>
              <a:rPr lang="en-IN" sz="2800" dirty="0"/>
              <a:t>For </a:t>
            </a:r>
            <a:r>
              <a:rPr lang="en-IN" sz="2800" dirty="0" smtClean="0"/>
              <a:t>example </a:t>
            </a:r>
            <a:r>
              <a:rPr lang="en-IN" sz="2800" dirty="0"/>
              <a:t>vesicles from 2,4-tricosadiynoic acid (TCDA) as the lipid matrix and dioctadecyl glyceryl ether</a:t>
            </a:r>
            <a:r>
              <a:rPr lang="en-IN" sz="2800" dirty="0">
                <a:latin typeface="Symbol" charset="2"/>
                <a:cs typeface="Symbol" charset="2"/>
              </a:rPr>
              <a:t>-b</a:t>
            </a:r>
            <a:r>
              <a:rPr lang="en-IN" sz="2800" dirty="0"/>
              <a:t>-glycoside as a receptor to detect </a:t>
            </a:r>
            <a:r>
              <a:rPr lang="en-IN" sz="2800" i="1" dirty="0"/>
              <a:t>Escherichia coli</a:t>
            </a:r>
            <a:r>
              <a:rPr lang="en-IN" sz="2800" dirty="0"/>
              <a:t>.</a:t>
            </a:r>
          </a:p>
          <a:p>
            <a:pPr algn="just"/>
            <a:r>
              <a:rPr lang="en-IN" sz="2800" dirty="0"/>
              <a:t>Served as effective colorimetric biosensors.</a:t>
            </a:r>
          </a:p>
          <a:p>
            <a:pPr algn="just"/>
            <a:r>
              <a:rPr lang="en-US" sz="2800" dirty="0"/>
              <a:t>due to the diacetylene groups, appear blue.</a:t>
            </a:r>
          </a:p>
          <a:p>
            <a:pPr algn="just"/>
            <a:r>
              <a:rPr lang="en-US" sz="2800" dirty="0"/>
              <a:t>Binding to bacteria     mechanical stress inside the vesicular membranes      change in effective conjugation length      vesicle dispersion turns red.</a:t>
            </a:r>
          </a:p>
          <a:p>
            <a:pPr algn="just"/>
            <a:endParaRPr lang="en-US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70786059-AB1A-440D-9BC4-6949F5FC0EB2}"/>
              </a:ext>
            </a:extLst>
          </p:cNvPr>
          <p:cNvCxnSpPr>
            <a:cxnSpLocks/>
          </p:cNvCxnSpPr>
          <p:nvPr/>
        </p:nvCxnSpPr>
        <p:spPr>
          <a:xfrm>
            <a:off x="4493622" y="5138493"/>
            <a:ext cx="4354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BEBA8145-C559-4213-9BC2-83FC7064B01D}"/>
              </a:ext>
            </a:extLst>
          </p:cNvPr>
          <p:cNvCxnSpPr>
            <a:cxnSpLocks/>
          </p:cNvCxnSpPr>
          <p:nvPr/>
        </p:nvCxnSpPr>
        <p:spPr>
          <a:xfrm>
            <a:off x="3191691" y="5465064"/>
            <a:ext cx="4354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D988077D-E612-42AD-BF14-2586607592D1}"/>
              </a:ext>
            </a:extLst>
          </p:cNvPr>
          <p:cNvCxnSpPr>
            <a:cxnSpLocks/>
          </p:cNvCxnSpPr>
          <p:nvPr/>
        </p:nvCxnSpPr>
        <p:spPr>
          <a:xfrm>
            <a:off x="9474924" y="5465064"/>
            <a:ext cx="4354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00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From Liposomes in Biotechnology to Polymer Nanocontainers in Therapy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Liposome: </a:t>
            </a:r>
            <a:r>
              <a:rPr lang="en-US" sz="2800" dirty="0"/>
              <a:t>DNA amplification by PCR and minimal cell bioreactors to express proteins (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ScalaLF-Regular"/>
              </a:rPr>
              <a:t>Oberholzer et al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Rockwell (Body)"/>
              </a:rPr>
              <a:t>).</a:t>
            </a:r>
          </a:p>
          <a:p>
            <a:pPr algn="just"/>
            <a:r>
              <a:rPr lang="en-IN" sz="2800" dirty="0">
                <a:solidFill>
                  <a:srgbClr val="231F20"/>
                </a:solidFill>
                <a:latin typeface="Rockwell (Body)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Rockwell (Body)"/>
              </a:rPr>
              <a:t>Concept of “Artificial cell”</a:t>
            </a:r>
          </a:p>
          <a:p>
            <a:pPr algn="just"/>
            <a:r>
              <a:rPr lang="en-US" sz="2800" dirty="0">
                <a:solidFill>
                  <a:srgbClr val="231F20"/>
                </a:solidFill>
                <a:latin typeface="Rockwell (Body)"/>
              </a:rPr>
              <a:t>DNA replication or ribosomal synthesis of polypeptides can be carried out inside the compartment offered by the aqueous pool of the liposomes.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231F20"/>
                </a:solidFill>
                <a:latin typeface="Rockwell (Body)"/>
              </a:rPr>
              <a:t>Drawbacks:</a:t>
            </a:r>
          </a:p>
          <a:p>
            <a:pPr algn="just"/>
            <a:r>
              <a:rPr lang="en-US" sz="2800" dirty="0">
                <a:solidFill>
                  <a:srgbClr val="231F20"/>
                </a:solidFill>
                <a:latin typeface="Rockwell (Body)"/>
              </a:rPr>
              <a:t> inherent colloidal and biological instability</a:t>
            </a:r>
          </a:p>
          <a:p>
            <a:pPr algn="just"/>
            <a:r>
              <a:rPr lang="en-US" sz="2800" dirty="0">
                <a:solidFill>
                  <a:srgbClr val="231F20"/>
                </a:solidFill>
                <a:latin typeface="Rockwell (Body)"/>
              </a:rPr>
              <a:t> very short lifetimes.</a:t>
            </a:r>
            <a:endParaRPr lang="en-US" sz="2800" dirty="0"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417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70" y="265114"/>
            <a:ext cx="10058400" cy="1609344"/>
          </a:xfrm>
        </p:spPr>
        <p:txBody>
          <a:bodyPr/>
          <a:lstStyle/>
          <a:p>
            <a:r>
              <a:rPr lang="en-US" dirty="0"/>
              <a:t>Dendrimers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311305" cy="405079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 err="1" smtClean="0">
                <a:latin typeface="Rockwell (Body)"/>
              </a:rPr>
              <a:t>Dendrimers</a:t>
            </a:r>
            <a:r>
              <a:rPr lang="en-US" sz="2800" dirty="0" smtClean="0">
                <a:latin typeface="Rockwell (Body)"/>
              </a:rPr>
              <a:t> </a:t>
            </a:r>
            <a:r>
              <a:rPr lang="en-US" sz="2800" dirty="0">
                <a:latin typeface="Rockwell (Body)"/>
              </a:rPr>
              <a:t>are highly branched polymers with radial symmetry and uniform size, which adopt a globular shape in solution.</a:t>
            </a:r>
          </a:p>
          <a:p>
            <a:pPr algn="just"/>
            <a:r>
              <a:rPr lang="en-US" sz="2800" dirty="0">
                <a:latin typeface="Rockwell (Body)"/>
              </a:rPr>
              <a:t> Dendritic macromolecules or starburst dendrimers consist of three different structural or topological units that result from an iterative reaction sequence: </a:t>
            </a:r>
          </a:p>
          <a:p>
            <a:pPr algn="just"/>
            <a:r>
              <a:rPr lang="en-US" sz="2800" dirty="0">
                <a:latin typeface="Rockwell (Body)"/>
              </a:rPr>
              <a:t>a central core from which the repetitive branching units extend/emanate radially to finish in the outer layer of end-groups.</a:t>
            </a:r>
          </a:p>
          <a:p>
            <a:pPr marL="0" indent="0" algn="just">
              <a:buNone/>
            </a:pPr>
            <a:endParaRPr lang="en-US" sz="2800" dirty="0">
              <a:latin typeface="Rockwell (Body)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222" y="900140"/>
            <a:ext cx="440566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74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7" y="218074"/>
            <a:ext cx="10058400" cy="1609344"/>
          </a:xfrm>
        </p:spPr>
        <p:txBody>
          <a:bodyPr/>
          <a:lstStyle/>
          <a:p>
            <a:r>
              <a:rPr lang="en-US" dirty="0" err="1" smtClean="0"/>
              <a:t>Dendrimers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919" y="2105728"/>
            <a:ext cx="5044770" cy="405079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2800" dirty="0">
                <a:latin typeface="Rockwell (Body)"/>
              </a:rPr>
              <a:t> With each generation- the density is increased due to the geometric growth at each branching point.</a:t>
            </a:r>
          </a:p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Molecules </a:t>
            </a:r>
            <a:r>
              <a:rPr lang="en-US" sz="2800" dirty="0">
                <a:latin typeface="Rockwell (Body)"/>
              </a:rPr>
              <a:t>have been encapsulated during the synthesis of the dendrimer and were retained within the central part of the macromolecules.</a:t>
            </a:r>
          </a:p>
          <a:p>
            <a:pPr algn="just"/>
            <a:r>
              <a:rPr lang="en-US" sz="2800" dirty="0">
                <a:latin typeface="Rockwell (Body)"/>
              </a:rPr>
              <a:t> The release of the molecules could be facilitated by an appropriate modification of the external groups of the dendrimer.</a:t>
            </a:r>
          </a:p>
          <a:p>
            <a:pPr algn="just"/>
            <a:r>
              <a:rPr lang="en-US" sz="2800" dirty="0">
                <a:latin typeface="Rockwell (Body)"/>
              </a:rPr>
              <a:t> Synthetic design affords dendrimers with tailored </a:t>
            </a:r>
            <a:r>
              <a:rPr lang="en-US" sz="2800" dirty="0" smtClean="0">
                <a:latin typeface="Rockwell (Body)"/>
              </a:rPr>
              <a:t>structures</a:t>
            </a:r>
          </a:p>
          <a:p>
            <a:pPr algn="just"/>
            <a:r>
              <a:rPr lang="en-US" sz="2800" dirty="0" err="1" smtClean="0">
                <a:latin typeface="Rockwell (Body)"/>
              </a:rPr>
              <a:t>Polyamidoamine</a:t>
            </a:r>
            <a:r>
              <a:rPr lang="en-US" sz="2800" dirty="0" smtClean="0">
                <a:latin typeface="Rockwell (Body)"/>
              </a:rPr>
              <a:t> (PAMAM) </a:t>
            </a:r>
            <a:r>
              <a:rPr lang="en-US" sz="2800" dirty="0" err="1" smtClean="0">
                <a:latin typeface="Rockwell (Body)"/>
              </a:rPr>
              <a:t>dendrimers</a:t>
            </a:r>
            <a:r>
              <a:rPr lang="en-US" sz="2800" dirty="0" smtClean="0">
                <a:latin typeface="Rockwell (Body)"/>
              </a:rPr>
              <a:t> are most common class of </a:t>
            </a:r>
            <a:r>
              <a:rPr lang="en-US" sz="2800" dirty="0" err="1" smtClean="0">
                <a:latin typeface="Rockwell (Body)"/>
              </a:rPr>
              <a:t>dendrimers</a:t>
            </a:r>
            <a:r>
              <a:rPr lang="en-US" sz="2800" dirty="0" smtClean="0">
                <a:latin typeface="Rockwell (Body)"/>
              </a:rPr>
              <a:t> suitable for various applications.</a:t>
            </a:r>
          </a:p>
          <a:p>
            <a:pPr marL="0" indent="0" algn="just">
              <a:buNone/>
            </a:pPr>
            <a:endParaRPr lang="en-US" sz="2800" dirty="0" smtClean="0">
              <a:latin typeface="Rockwell (Body)"/>
            </a:endParaRPr>
          </a:p>
          <a:p>
            <a:pPr algn="just"/>
            <a:endParaRPr lang="en-US" sz="2800" dirty="0">
              <a:latin typeface="Rockwell (Body)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45" y="1787510"/>
            <a:ext cx="5732455" cy="495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5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681FECDCB634A88B380210644E33D" ma:contentTypeVersion="2" ma:contentTypeDescription="Create a new document." ma:contentTypeScope="" ma:versionID="37873b6306962399c11eecd0d6223513">
  <xsd:schema xmlns:xsd="http://www.w3.org/2001/XMLSchema" xmlns:xs="http://www.w3.org/2001/XMLSchema" xmlns:p="http://schemas.microsoft.com/office/2006/metadata/properties" xmlns:ns2="bcaef780-bd02-4c5b-98b7-9161c76ba27b" targetNamespace="http://schemas.microsoft.com/office/2006/metadata/properties" ma:root="true" ma:fieldsID="23e97d46f374a3d1adcbd513b51aedb4" ns2:_="">
    <xsd:import namespace="bcaef780-bd02-4c5b-98b7-9161c76ba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ef780-bd02-4c5b-98b7-9161c76ba2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266DA6-C79D-4019-95F9-E3BB9E0B236F}"/>
</file>

<file path=customXml/itemProps2.xml><?xml version="1.0" encoding="utf-8"?>
<ds:datastoreItem xmlns:ds="http://schemas.openxmlformats.org/officeDocument/2006/customXml" ds:itemID="{F198B42D-225E-42B8-8B9B-2926D7E6F4DD}"/>
</file>

<file path=customXml/itemProps3.xml><?xml version="1.0" encoding="utf-8"?>
<ds:datastoreItem xmlns:ds="http://schemas.openxmlformats.org/officeDocument/2006/customXml" ds:itemID="{0122B69D-5C16-48DA-8260-4A5A7D2AA6B0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4036</TotalTime>
  <Words>647</Words>
  <Application>Microsoft Macintosh PowerPoint</Application>
  <PresentationFormat>Custom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Wood Type</vt:lpstr>
      <vt:lpstr>Polymer  NanO-containerS</vt:lpstr>
      <vt:lpstr>Introduction</vt:lpstr>
      <vt:lpstr>From Liposomes in Biotechnology to Polymer Nanocontainers in Therapy</vt:lpstr>
      <vt:lpstr>From Liposomes in Biotechnology to Polymer Nanocontainers in Therapy</vt:lpstr>
      <vt:lpstr>From Liposomes in Biotechnology to Polymer Nanocontainers in Therapy</vt:lpstr>
      <vt:lpstr>From Liposomes in Biotechnology to Polymer Nanocontainers in Therapy</vt:lpstr>
      <vt:lpstr>From Liposomes in Biotechnology to Polymer Nanocontainers in Therapy</vt:lpstr>
      <vt:lpstr>Dendrimers</vt:lpstr>
      <vt:lpstr>Dendrimers</vt:lpstr>
      <vt:lpstr>Dendrimers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Polymer Nanocontainer</dc:title>
  <dc:creator>Debashree Kar</dc:creator>
  <cp:lastModifiedBy>Prashant Mishra</cp:lastModifiedBy>
  <cp:revision>48</cp:revision>
  <dcterms:created xsi:type="dcterms:W3CDTF">2021-02-07T20:26:32Z</dcterms:created>
  <dcterms:modified xsi:type="dcterms:W3CDTF">2022-02-23T04:22:41Z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0x0101005EE681FECDCB634A88B380210644E33D</vt:lpwstr>
  </property>
</Properties>
</file>