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2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3.xml"/><Relationship Id="rId20" Type="http://schemas.openxmlformats.org/officeDocument/2006/relationships/viewProps" Target="view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2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9" Type="http://schemas.openxmlformats.org/officeDocument/2006/relationships/slide" Target="slides/slide8.xml"/><Relationship Id="rId22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31/03/21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31/03/21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7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31/03/21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31/03/21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5417D9E-721A-44BB-8863-9873FE64DA75}" type="datetime1">
              <a:rPr lang="en-US" smtClean="0"/>
              <a:t>31/03/21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31/03/21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31/03/21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31/03/21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31/03/21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31/03/21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31/03/21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31/03/21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19" y="171034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b="1" cap="none" dirty="0" smtClean="0"/>
              <a:t>Polymer </a:t>
            </a:r>
            <a:r>
              <a:rPr lang="en-US" sz="4000" b="1" cap="none" dirty="0" err="1" smtClean="0"/>
              <a:t>Nanocontainers</a:t>
            </a:r>
            <a:r>
              <a:rPr lang="en-US" sz="4000" b="1" cap="none" dirty="0" smtClean="0"/>
              <a:t> (Contd.) :</a:t>
            </a:r>
            <a:br>
              <a:rPr lang="en-US" sz="4000" b="1" cap="none" dirty="0" smtClean="0"/>
            </a:br>
            <a:r>
              <a:rPr lang="en-US" sz="4000" cap="none" dirty="0" smtClean="0"/>
              <a:t>Layer </a:t>
            </a:r>
            <a:r>
              <a:rPr lang="en-US" sz="4000" cap="none" dirty="0"/>
              <a:t>by Layer (</a:t>
            </a:r>
            <a:r>
              <a:rPr lang="en-US" sz="4000" cap="none" dirty="0" err="1"/>
              <a:t>LbL</a:t>
            </a:r>
            <a:r>
              <a:rPr lang="en-US" sz="4000" cap="none" dirty="0"/>
              <a:t>) Deposition</a:t>
            </a:r>
            <a:endParaRPr lang="en-IN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6150"/>
            <a:ext cx="10058400" cy="441605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Polyelectrolyte self-assembly at charged surfaces to produce polymer capsules.</a:t>
            </a:r>
          </a:p>
          <a:p>
            <a:pPr algn="just"/>
            <a:r>
              <a:rPr lang="en-US" sz="2800" dirty="0">
                <a:latin typeface="Rockwell (Body)"/>
              </a:rPr>
              <a:t> By use of layer-by-layer (</a:t>
            </a:r>
            <a:r>
              <a:rPr lang="en-US" sz="2800" dirty="0" err="1">
                <a:latin typeface="Rockwell (Body)"/>
              </a:rPr>
              <a:t>LbL</a:t>
            </a:r>
            <a:r>
              <a:rPr lang="en-US" sz="2800" dirty="0">
                <a:latin typeface="Rockwell (Body)"/>
              </a:rPr>
              <a:t>) deposition steps of oppositely charged polyelectrolytes.</a:t>
            </a:r>
          </a:p>
          <a:p>
            <a:pPr algn="just"/>
            <a:r>
              <a:rPr lang="en-US" sz="2800" dirty="0">
                <a:latin typeface="Rockwell (Body)"/>
              </a:rPr>
              <a:t> The driving force behind the </a:t>
            </a:r>
            <a:r>
              <a:rPr lang="en-US" sz="2800" dirty="0" err="1">
                <a:latin typeface="Rockwell (Body)"/>
              </a:rPr>
              <a:t>LbL</a:t>
            </a:r>
            <a:r>
              <a:rPr lang="en-US" sz="2800" dirty="0">
                <a:latin typeface="Rockwell (Body)"/>
              </a:rPr>
              <a:t> method at each step of the assembly is the electrostatic attraction between the added polymer and the surface.</a:t>
            </a:r>
          </a:p>
          <a:p>
            <a:pPr algn="just"/>
            <a:r>
              <a:rPr lang="en-US" sz="2800" dirty="0">
                <a:latin typeface="Rockwell (Body)"/>
              </a:rPr>
              <a:t> Polyelectrolyte molecules having the opposite charge (e. g., polycations) are readily adsorbed due to electrostatic interactions with the surface.</a:t>
            </a:r>
          </a:p>
        </p:txBody>
      </p:sp>
    </p:spTree>
    <p:extLst>
      <p:ext uri="{BB962C8B-B14F-4D97-AF65-F5344CB8AC3E}">
        <p14:creationId xmlns:p14="http://schemas.microsoft.com/office/powerpoint/2010/main" val="150059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Block Copolymer Self-Assembly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Rockwell (Body)"/>
              </a:rPr>
              <a:t> Depending on their block length ratio, the critical aggregation concentration (c. a. c.) of these polymers can be shifted to extremely low values. </a:t>
            </a:r>
          </a:p>
          <a:p>
            <a:pPr algn="l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Which </a:t>
            </a:r>
            <a:r>
              <a:rPr lang="en-US" sz="2800" dirty="0">
                <a:latin typeface="Rockwell (Body)"/>
              </a:rPr>
              <a:t>makes superstructures resistant against dilution – an essential requirement for medical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4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Shell Cross-linked </a:t>
            </a:r>
            <a:r>
              <a:rPr lang="en-IN" cap="none" dirty="0" err="1"/>
              <a:t>Knedel’s</a:t>
            </a:r>
            <a:r>
              <a:rPr lang="en-IN" cap="none" dirty="0"/>
              <a:t> (SCKs)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Special </a:t>
            </a:r>
            <a:r>
              <a:rPr lang="en-US" sz="2800" dirty="0">
                <a:latin typeface="Rockwell (Body)"/>
              </a:rPr>
              <a:t>type of nanoparticles having core-shell morphology.</a:t>
            </a:r>
          </a:p>
          <a:p>
            <a:pPr algn="l"/>
            <a:r>
              <a:rPr lang="en-US" sz="2800" dirty="0">
                <a:latin typeface="Rockwell (Body)"/>
              </a:rPr>
              <a:t> These systems are formed by aggregation of amphiphilic di- and triblock copolymers into micelles.</a:t>
            </a:r>
          </a:p>
          <a:p>
            <a:pPr algn="l"/>
            <a:r>
              <a:rPr lang="en-US" sz="2800" dirty="0">
                <a:latin typeface="Rockwell (Body)"/>
              </a:rPr>
              <a:t> An </a:t>
            </a:r>
            <a:r>
              <a:rPr lang="en-US" sz="2800" dirty="0" smtClean="0">
                <a:latin typeface="Rockwell (Body)"/>
              </a:rPr>
              <a:t>intra </a:t>
            </a:r>
            <a:r>
              <a:rPr lang="en-US" sz="2800" dirty="0" err="1" smtClean="0">
                <a:latin typeface="Rockwell (Body)"/>
              </a:rPr>
              <a:t>micellar</a:t>
            </a:r>
            <a:r>
              <a:rPr lang="en-US" sz="2800" dirty="0" smtClean="0">
                <a:latin typeface="Rockwell (Body)"/>
              </a:rPr>
              <a:t> </a:t>
            </a:r>
            <a:r>
              <a:rPr lang="en-US" sz="2800" dirty="0">
                <a:latin typeface="Rockwell (Body)"/>
              </a:rPr>
              <a:t>crosslinking of the corona-forming blocks leads to the highly stable so-called SCKs, with sizes ranging from 50 to 250 nm.</a:t>
            </a:r>
          </a:p>
          <a:p>
            <a:pPr algn="l"/>
            <a:r>
              <a:rPr lang="en-US" sz="2800" dirty="0">
                <a:latin typeface="Rockwell (Body)"/>
              </a:rPr>
              <a:t> In a second step, the backbone of the </a:t>
            </a:r>
            <a:r>
              <a:rPr lang="en-US" sz="2800" dirty="0" smtClean="0">
                <a:latin typeface="Rockwell (Body)"/>
              </a:rPr>
              <a:t>core forming </a:t>
            </a:r>
            <a:r>
              <a:rPr lang="en-US" sz="2800" dirty="0">
                <a:latin typeface="Rockwell (Body)"/>
              </a:rPr>
              <a:t>blocks can be cleaved. </a:t>
            </a:r>
          </a:p>
        </p:txBody>
      </p:sp>
    </p:spTree>
    <p:extLst>
      <p:ext uri="{BB962C8B-B14F-4D97-AF65-F5344CB8AC3E}">
        <p14:creationId xmlns:p14="http://schemas.microsoft.com/office/powerpoint/2010/main" val="40525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Shell Cross-linked </a:t>
            </a:r>
            <a:r>
              <a:rPr lang="en-IN" cap="none" dirty="0" err="1"/>
              <a:t>Knedel’s</a:t>
            </a:r>
            <a:r>
              <a:rPr lang="en-IN" cap="none" dirty="0"/>
              <a:t> (SCKs)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231F20"/>
                </a:solidFill>
                <a:latin typeface="Rockwell (Body)"/>
              </a:rPr>
              <a:t>T</a:t>
            </a:r>
            <a:r>
              <a:rPr lang="en-US" sz="2800" b="0" i="0" u="none" strike="noStrike" baseline="0" dirty="0" smtClean="0">
                <a:solidFill>
                  <a:srgbClr val="231F20"/>
                </a:solidFill>
                <a:latin typeface="Rockwell (Body)"/>
              </a:rPr>
              <a:t>he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low molar-mass degradation products extracted.</a:t>
            </a:r>
          </a:p>
          <a:p>
            <a:pPr algn="l"/>
            <a:r>
              <a:rPr lang="en-US" sz="2800">
                <a:latin typeface="Rockwell (Body)"/>
              </a:rPr>
              <a:t> </a:t>
            </a:r>
            <a:r>
              <a:rPr lang="en-US" sz="2800" smtClean="0">
                <a:latin typeface="Rockwell (Body)"/>
              </a:rPr>
              <a:t>Leaving </a:t>
            </a:r>
            <a:r>
              <a:rPr lang="en-US" sz="2800" dirty="0">
                <a:latin typeface="Rockwell (Body)"/>
              </a:rPr>
              <a:t>behind nanocages formed by a crosslinked polymer shell.</a:t>
            </a:r>
          </a:p>
          <a:p>
            <a:pPr marL="0" indent="0" algn="l">
              <a:buNone/>
            </a:pP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981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DCECFB-44F3-41B0-A3DF-BC2269EF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09971" y="248194"/>
            <a:ext cx="6762481" cy="6609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FFF029-8D7B-4C4E-B256-5B2296508482}"/>
              </a:ext>
            </a:extLst>
          </p:cNvPr>
          <p:cNvSpPr txBox="1"/>
          <p:nvPr/>
        </p:nvSpPr>
        <p:spPr>
          <a:xfrm>
            <a:off x="7489372" y="2151745"/>
            <a:ext cx="41888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231F20"/>
                </a:solidFill>
                <a:latin typeface="Rockwell (Body)"/>
              </a:rPr>
              <a:t>General procedure for the</a:t>
            </a:r>
          </a:p>
          <a:p>
            <a:pPr algn="l"/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preparation of hollow shell cross-linked</a:t>
            </a:r>
          </a:p>
          <a:p>
            <a:pPr algn="l"/>
            <a:r>
              <a:rPr lang="en-US" sz="2400" b="1" i="0" u="none" strike="noStrike" baseline="0" dirty="0" err="1">
                <a:solidFill>
                  <a:srgbClr val="231F20"/>
                </a:solidFill>
                <a:latin typeface="Rockwell (Body)"/>
              </a:rPr>
              <a:t>knedels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Rockwell (Body)"/>
              </a:rPr>
              <a:t> (SCKs) nanocages from amphiphilic</a:t>
            </a:r>
          </a:p>
          <a:p>
            <a:pPr algn="l"/>
            <a:r>
              <a:rPr lang="en-US" sz="2400" b="1" i="0" u="none" strike="noStrike" baseline="0" dirty="0" smtClean="0">
                <a:solidFill>
                  <a:srgbClr val="231F20"/>
                </a:solidFill>
                <a:latin typeface="Rockwell (Body)"/>
              </a:rPr>
              <a:t>D</a:t>
            </a:r>
            <a:r>
              <a:rPr lang="en-IN" sz="2400" b="1" i="0" u="none" strike="noStrike" baseline="0" dirty="0" smtClean="0">
                <a:solidFill>
                  <a:srgbClr val="231F20"/>
                </a:solidFill>
                <a:latin typeface="Rockwell (Body)"/>
              </a:rPr>
              <a:t>i block copolymers.</a:t>
            </a:r>
            <a:r>
              <a:rPr lang="en-IN" sz="2400" b="1" i="0" u="none" strike="noStrike" dirty="0" smtClean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IN" sz="2400" b="1" i="0" u="none" strike="noStrike" baseline="0" dirty="0" smtClean="0">
                <a:solidFill>
                  <a:srgbClr val="231F20"/>
                </a:solidFill>
                <a:latin typeface="Rockwell (Body)"/>
              </a:rPr>
              <a:t>poly (</a:t>
            </a:r>
            <a:r>
              <a:rPr lang="en-IN" sz="2400" b="1" i="0" u="none" strike="noStrike" baseline="0" dirty="0" smtClean="0">
                <a:solidFill>
                  <a:srgbClr val="231F20"/>
                </a:solidFill>
                <a:latin typeface="Symbol" charset="2"/>
                <a:cs typeface="Symbol" charset="2"/>
              </a:rPr>
              <a:t>e</a:t>
            </a:r>
            <a:r>
              <a:rPr lang="en-IN" sz="2400" b="1" i="0" u="none" strike="noStrike" baseline="0" dirty="0" smtClean="0">
                <a:solidFill>
                  <a:srgbClr val="231F20"/>
                </a:solidFill>
                <a:latin typeface="Rockwell (Body)"/>
              </a:rPr>
              <a:t>-caprolactone)-block-poly(acrylic</a:t>
            </a:r>
            <a:r>
              <a:rPr lang="en-IN" sz="2400" b="1" i="0" u="none" strike="noStrike" dirty="0" smtClean="0">
                <a:solidFill>
                  <a:srgbClr val="231F20"/>
                </a:solidFill>
                <a:latin typeface="Rockwell (Body)"/>
              </a:rPr>
              <a:t> acid)-block-poly(acrylamide)</a:t>
            </a:r>
            <a:endParaRPr lang="en-IN" sz="2400" b="1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316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79284" cy="1609344"/>
          </a:xfrm>
        </p:spPr>
        <p:txBody>
          <a:bodyPr/>
          <a:lstStyle/>
          <a:p>
            <a:r>
              <a:rPr lang="en-IN" cap="none" dirty="0"/>
              <a:t>Block </a:t>
            </a:r>
            <a:r>
              <a:rPr lang="en-IN" cap="none" dirty="0" smtClean="0"/>
              <a:t>Copolymer Nanocontainers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micelles formed from amphiphilic di- or triblock copolymers for the solubilization of hydrophobic drugs.</a:t>
            </a:r>
          </a:p>
          <a:p>
            <a:pPr algn="just"/>
            <a:r>
              <a:rPr lang="en-US" sz="2800" dirty="0">
                <a:latin typeface="Rockwell (Body)"/>
              </a:rPr>
              <a:t> In aqueous solution, the hydrophobic blocks form the micellar core while the hydrophilic ones build the corona.</a:t>
            </a:r>
          </a:p>
          <a:p>
            <a:pPr algn="just"/>
            <a:r>
              <a:rPr lang="en-US" sz="2800" dirty="0">
                <a:latin typeface="Rockwell (Body)"/>
              </a:rPr>
              <a:t> The core serves as a microenvironment for the lipophilic drugs, while the outer shell serves as a stabilizing interface between the hydrophobic core and the external medium.</a:t>
            </a:r>
          </a:p>
          <a:p>
            <a:pPr algn="just"/>
            <a:r>
              <a:rPr lang="en-US" sz="2800" dirty="0">
                <a:latin typeface="Rockwell (Body)"/>
              </a:rPr>
              <a:t> Example 1 : Meier’s group </a:t>
            </a:r>
            <a:r>
              <a:rPr lang="en-US" sz="2800" dirty="0" smtClean="0">
                <a:latin typeface="Rockwell (Body)"/>
              </a:rPr>
              <a:t>has </a:t>
            </a:r>
            <a:r>
              <a:rPr lang="en-US" sz="2800" dirty="0">
                <a:latin typeface="Rockwell (Body)"/>
              </a:rPr>
              <a:t>described the spontaneous formation of vesicles resulting from the self-assembly of a poly(2-methyloxazoline)-block-poly(</a:t>
            </a:r>
            <a:r>
              <a:rPr lang="en-US" sz="2800" dirty="0" err="1">
                <a:latin typeface="Rockwell (Body)"/>
              </a:rPr>
              <a:t>dimethylsiloxane</a:t>
            </a:r>
            <a:r>
              <a:rPr lang="en-US" sz="2800" dirty="0">
                <a:latin typeface="Rockwell (Body)"/>
              </a:rPr>
              <a:t>)- block-poly(2-methyloxazoline) (PMOXA-PDMS-PMOXA) triblock copolymer</a:t>
            </a:r>
          </a:p>
        </p:txBody>
      </p:sp>
    </p:spTree>
    <p:extLst>
      <p:ext uri="{BB962C8B-B14F-4D97-AF65-F5344CB8AC3E}">
        <p14:creationId xmlns:p14="http://schemas.microsoft.com/office/powerpoint/2010/main" val="252051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13" y="484632"/>
            <a:ext cx="11410462" cy="1609344"/>
          </a:xfrm>
        </p:spPr>
        <p:txBody>
          <a:bodyPr/>
          <a:lstStyle/>
          <a:p>
            <a:r>
              <a:rPr lang="en-IN" cap="none" dirty="0"/>
              <a:t>Block Copolymer Nanocontainers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polymer was additionally modified with reactive methacrylate groups at the ends of the hydrophilic blocks.</a:t>
            </a:r>
          </a:p>
          <a:p>
            <a:pPr algn="just"/>
            <a:r>
              <a:rPr lang="en-US" sz="2800" dirty="0">
                <a:latin typeface="Rockwell (Body)"/>
              </a:rPr>
              <a:t>shape-persistent polymer nanocontainers were formed due to  free radical polymerization of these methacrylate end groups.</a:t>
            </a:r>
          </a:p>
          <a:p>
            <a:pPr algn="just"/>
            <a:r>
              <a:rPr lang="en-US" sz="2800" dirty="0">
                <a:latin typeface="Rockwell (Body)"/>
              </a:rPr>
              <a:t> diameters ranging from 50 to 250 nm.</a:t>
            </a:r>
          </a:p>
          <a:p>
            <a:pPr algn="just"/>
            <a:r>
              <a:rPr lang="en-US" sz="2800" dirty="0">
                <a:latin typeface="Rockwell (Body)"/>
              </a:rPr>
              <a:t> Example 2: amphiphilic ABC triblock copolymers, with two different water-soluble blocks A and C (A = poly(2-methyl </a:t>
            </a:r>
            <a:r>
              <a:rPr lang="en-US" sz="2800" dirty="0" err="1">
                <a:latin typeface="Rockwell (Body)"/>
              </a:rPr>
              <a:t>oxazoline</a:t>
            </a:r>
            <a:r>
              <a:rPr lang="en-US" sz="2800" dirty="0">
                <a:latin typeface="Rockwell (Body)"/>
              </a:rPr>
              <a:t>), PMOXA; B = poly(dimethyl siloxane), PDMS; C = polyethylene oxide, PEO). </a:t>
            </a:r>
          </a:p>
        </p:txBody>
      </p:sp>
    </p:spTree>
    <p:extLst>
      <p:ext uri="{BB962C8B-B14F-4D97-AF65-F5344CB8AC3E}">
        <p14:creationId xmlns:p14="http://schemas.microsoft.com/office/powerpoint/2010/main" val="86815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20390" cy="1609344"/>
          </a:xfrm>
        </p:spPr>
        <p:txBody>
          <a:bodyPr/>
          <a:lstStyle/>
          <a:p>
            <a:r>
              <a:rPr lang="en-IN" cap="none" dirty="0"/>
              <a:t>Block Copolymer Nanocontainers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Similar </a:t>
            </a:r>
            <a:r>
              <a:rPr lang="en-US" sz="2800" dirty="0">
                <a:latin typeface="Rockwell (Body)"/>
              </a:rPr>
              <a:t>nanospheres with superior properties inherent to the asymmetry of their membrane were obtained.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Extremely </a:t>
            </a:r>
            <a:r>
              <a:rPr lang="en-US" sz="2800" dirty="0">
                <a:latin typeface="Rockwell (Body)"/>
              </a:rPr>
              <a:t>high mechanical stability with high flexibility provided by the hydrophobic PDMS middle blocks.</a:t>
            </a:r>
          </a:p>
          <a:p>
            <a:pPr marL="0" indent="0" algn="just">
              <a:buNone/>
            </a:pP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2322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Layer by Layer (</a:t>
            </a:r>
            <a:r>
              <a:rPr lang="en-US" cap="none" dirty="0" err="1"/>
              <a:t>LbL</a:t>
            </a:r>
            <a:r>
              <a:rPr lang="en-US" cap="none" dirty="0"/>
              <a:t>) 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Rockwell (Body)"/>
              </a:rPr>
              <a:t> All of the ionic groups of the adsorbed polyelectrolyte are not consumed by the electrostatic interactions.</a:t>
            </a:r>
          </a:p>
          <a:p>
            <a:pPr algn="just"/>
            <a:r>
              <a:rPr lang="en-US" sz="2800" dirty="0">
                <a:latin typeface="Rockwell (Body)"/>
              </a:rPr>
              <a:t> The original surface charge is usually overcompensated by the adsorbed polymer.</a:t>
            </a:r>
          </a:p>
          <a:p>
            <a:pPr algn="just"/>
            <a:r>
              <a:rPr lang="en-US" sz="2800" dirty="0">
                <a:latin typeface="Rockwell (Body)"/>
              </a:rPr>
              <a:t> Thus the surface charge of the coated particle changes its sign.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Which </a:t>
            </a:r>
            <a:r>
              <a:rPr lang="en-US" sz="2800" dirty="0">
                <a:latin typeface="Rockwell (Body)"/>
              </a:rPr>
              <a:t>is further available for the adsorption of a polyelectrolyte of again opposite charge (</a:t>
            </a:r>
            <a:r>
              <a:rPr lang="en-US" sz="2800" dirty="0" err="1">
                <a:latin typeface="Rockwell (Body)"/>
              </a:rPr>
              <a:t>i</a:t>
            </a:r>
            <a:r>
              <a:rPr lang="en-US" sz="2800" dirty="0">
                <a:latin typeface="Rockwell (Body)"/>
              </a:rPr>
              <a:t>. e., a polyanion).</a:t>
            </a:r>
          </a:p>
        </p:txBody>
      </p:sp>
    </p:spTree>
    <p:extLst>
      <p:ext uri="{BB962C8B-B14F-4D97-AF65-F5344CB8AC3E}">
        <p14:creationId xmlns:p14="http://schemas.microsoft.com/office/powerpoint/2010/main" val="158047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B3526D-80B5-4CCD-A6FE-11DEB8F2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0960" y="0"/>
            <a:ext cx="89262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8A072D-18D1-46F6-B9EA-03B1BD7A2B55}"/>
              </a:ext>
            </a:extLst>
          </p:cNvPr>
          <p:cNvSpPr txBox="1"/>
          <p:nvPr/>
        </p:nvSpPr>
        <p:spPr>
          <a:xfrm>
            <a:off x="9073897" y="285640"/>
            <a:ext cx="3057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Preparing hollow spheres using layer-by-layer deposition of oppositely charged polyelectrolytes on colloidal particles and subsequent encapsulation of polymers in a “ship in a bottle” fashion. PSS: sodium polystyrene sulfonate; PAH: poly(allylamine) hydrochloride.</a:t>
            </a:r>
          </a:p>
        </p:txBody>
      </p:sp>
    </p:spTree>
    <p:extLst>
      <p:ext uri="{BB962C8B-B14F-4D97-AF65-F5344CB8AC3E}">
        <p14:creationId xmlns:p14="http://schemas.microsoft.com/office/powerpoint/2010/main" val="150543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Layer by Layer (</a:t>
            </a:r>
            <a:r>
              <a:rPr lang="en-US" cap="none" dirty="0" err="1"/>
              <a:t>LbL</a:t>
            </a:r>
            <a:r>
              <a:rPr lang="en-US" cap="none" dirty="0"/>
              <a:t>) 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Particles </a:t>
            </a:r>
            <a:r>
              <a:rPr lang="en-US" sz="2800" dirty="0">
                <a:latin typeface="Rockwell (Body)"/>
              </a:rPr>
              <a:t>with diameters ranging from 0.2 to 10 </a:t>
            </a:r>
            <a:r>
              <a:rPr lang="en-US" sz="2800" dirty="0">
                <a:latin typeface="Symbol" charset="2"/>
                <a:cs typeface="Symbol" charset="2"/>
              </a:rPr>
              <a:t>m</a:t>
            </a:r>
            <a:r>
              <a:rPr lang="en-US" sz="2800" dirty="0">
                <a:latin typeface="Rockwell (Body)"/>
              </a:rPr>
              <a:t>m has been reported.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Thickness </a:t>
            </a:r>
            <a:r>
              <a:rPr lang="en-US" sz="2800" dirty="0">
                <a:latin typeface="Rockwell (Body)"/>
              </a:rPr>
              <a:t>of the layered shell is determined by the number of polyelectrolyte layers.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A </a:t>
            </a:r>
            <a:r>
              <a:rPr lang="en-US" sz="2800" dirty="0">
                <a:latin typeface="Rockwell (Body)"/>
              </a:rPr>
              <a:t>variety of charged substances, such as synthetic polyelectrolytes, biopolymers, lipids, and inorganic particles have been incorporated as layer constituents.</a:t>
            </a:r>
          </a:p>
          <a:p>
            <a:pPr algn="just"/>
            <a:r>
              <a:rPr lang="en-US" sz="2800" dirty="0" smtClean="0">
                <a:latin typeface="Rockwell (Body)"/>
              </a:rPr>
              <a:t>As a template for </a:t>
            </a:r>
            <a:r>
              <a:rPr lang="en-US" sz="2800" dirty="0">
                <a:latin typeface="Rockwell (Body)"/>
              </a:rPr>
              <a:t>this approach, mainly colloids</a:t>
            </a:r>
          </a:p>
          <a:p>
            <a:pPr algn="just"/>
            <a:r>
              <a:rPr lang="en-US" sz="2800" dirty="0">
                <a:latin typeface="Rockwell (Body)"/>
              </a:rPr>
              <a:t>P</a:t>
            </a:r>
            <a:r>
              <a:rPr lang="en-US" sz="2800" dirty="0" smtClean="0">
                <a:latin typeface="Rockwell (Body)"/>
              </a:rPr>
              <a:t>olystyrene </a:t>
            </a:r>
            <a:r>
              <a:rPr lang="en-US" sz="2800" dirty="0">
                <a:latin typeface="Rockwell (Body)"/>
              </a:rPr>
              <a:t>latexes or melamine formaldehyde particles, gold  and proteins have been used as </a:t>
            </a:r>
            <a:r>
              <a:rPr lang="en-US" sz="2800" dirty="0" smtClean="0">
                <a:latin typeface="Rockwell (Body)"/>
              </a:rPr>
              <a:t>templates</a:t>
            </a: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3601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Layer by Layer (</a:t>
            </a:r>
            <a:r>
              <a:rPr lang="en-US" cap="none" dirty="0" err="1"/>
              <a:t>LbL</a:t>
            </a:r>
            <a:r>
              <a:rPr lang="en-US" cap="none" dirty="0"/>
              <a:t>) 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Biopolymers like alginate and </a:t>
            </a:r>
            <a:r>
              <a:rPr lang="en-US" sz="2800" dirty="0" err="1">
                <a:latin typeface="Rockwell (Body)"/>
              </a:rPr>
              <a:t>polylysine</a:t>
            </a:r>
            <a:r>
              <a:rPr lang="en-US" sz="2800" dirty="0">
                <a:latin typeface="Rockwell (Body)"/>
              </a:rPr>
              <a:t> can also be used in a similar way to yield biocompatible </a:t>
            </a:r>
            <a:r>
              <a:rPr lang="en-US" sz="2800" dirty="0" err="1">
                <a:latin typeface="Rockwell (Body)"/>
              </a:rPr>
              <a:t>nanocapsules</a:t>
            </a:r>
            <a:r>
              <a:rPr lang="en-US" sz="2800" dirty="0">
                <a:latin typeface="Rockwell (Body)"/>
              </a:rPr>
              <a:t>.</a:t>
            </a:r>
          </a:p>
          <a:p>
            <a:pPr algn="just"/>
            <a:r>
              <a:rPr lang="en-US" sz="2800" dirty="0">
                <a:latin typeface="Rockwell (Body)"/>
              </a:rPr>
              <a:t>Uncharged hydrophobic compounds could be also encapsulated using the </a:t>
            </a:r>
            <a:r>
              <a:rPr lang="en-US" sz="2800" dirty="0" err="1">
                <a:latin typeface="Rockwell (Body)"/>
              </a:rPr>
              <a:t>LbL</a:t>
            </a:r>
            <a:r>
              <a:rPr lang="en-US" sz="2800" dirty="0">
                <a:latin typeface="Rockwell (Body)"/>
              </a:rPr>
              <a:t> technique.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Core </a:t>
            </a:r>
            <a:r>
              <a:rPr lang="en-US" sz="2800" dirty="0">
                <a:latin typeface="Rockwell (Body)"/>
              </a:rPr>
              <a:t>formed by uncharged low molecular-weight microcrystalline substances (pyrene and fluorescein </a:t>
            </a:r>
            <a:r>
              <a:rPr lang="en-US" sz="2800" dirty="0" err="1" smtClean="0">
                <a:latin typeface="Rockwell (Body)"/>
              </a:rPr>
              <a:t>diacetate</a:t>
            </a:r>
            <a:r>
              <a:rPr lang="en-US" sz="2800" dirty="0" smtClean="0">
                <a:latin typeface="Rockwell (Body)"/>
              </a:rPr>
              <a:t>).</a:t>
            </a:r>
            <a:endParaRPr lang="en-US" sz="2800" dirty="0">
              <a:latin typeface="Rockwell (Body)"/>
            </a:endParaRPr>
          </a:p>
          <a:p>
            <a:pPr algn="just"/>
            <a:r>
              <a:rPr lang="en-US" sz="2800" dirty="0">
                <a:latin typeface="Rockwell (Body)"/>
              </a:rPr>
              <a:t> dispersed in water via micellization with amphiphilic substances such as ionic surfactants, phospholipids, or amphiphilic polyelectrolytes.</a:t>
            </a:r>
          </a:p>
        </p:txBody>
      </p:sp>
    </p:spTree>
    <p:extLst>
      <p:ext uri="{BB962C8B-B14F-4D97-AF65-F5344CB8AC3E}">
        <p14:creationId xmlns:p14="http://schemas.microsoft.com/office/powerpoint/2010/main" val="66989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Layer </a:t>
            </a:r>
            <a:r>
              <a:rPr lang="en-US" cap="none" dirty="0"/>
              <a:t>by Layer (</a:t>
            </a:r>
            <a:r>
              <a:rPr lang="en-US" cap="none" dirty="0" err="1"/>
              <a:t>LbL</a:t>
            </a:r>
            <a:r>
              <a:rPr lang="en-US" cap="none" dirty="0"/>
              <a:t>) </a:t>
            </a:r>
            <a:r>
              <a:rPr lang="en-US" cap="none" dirty="0" smtClean="0"/>
              <a:t>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27" y="1999488"/>
            <a:ext cx="10389325" cy="40507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US" sz="2800" dirty="0" smtClean="0">
                <a:latin typeface="Rockwell (Body)"/>
              </a:rPr>
              <a:t>A </a:t>
            </a:r>
            <a:r>
              <a:rPr lang="en-US" sz="2800" dirty="0" err="1">
                <a:latin typeface="Rockwell (Body)"/>
              </a:rPr>
              <a:t>LbL</a:t>
            </a:r>
            <a:r>
              <a:rPr lang="en-US" sz="2800" dirty="0">
                <a:latin typeface="Rockwell (Body)"/>
              </a:rPr>
              <a:t> procedure of depositing layers of polyelectrolytes rendered stabilized core shell particles.</a:t>
            </a:r>
          </a:p>
          <a:p>
            <a:pPr algn="just"/>
            <a:r>
              <a:rPr lang="en-US" sz="2800" dirty="0">
                <a:latin typeface="Rockwell (Body)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Rockwell (Body)"/>
              </a:rPr>
              <a:t>The release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of the encapsulated substances followed by the intrinsic fluorescence of the core forming material, was triggered by the addition of ethanol.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US" sz="3000" b="0" i="0" u="none" strike="noStrike" baseline="0" dirty="0">
                <a:solidFill>
                  <a:srgbClr val="231F20"/>
                </a:solidFill>
                <a:latin typeface="Rockwell (Body)"/>
              </a:rPr>
              <a:t>Wang et al. designed biologically active polymer microcontainers using the LBL assembly.</a:t>
            </a:r>
          </a:p>
          <a:p>
            <a:pPr algn="just"/>
            <a:r>
              <a:rPr lang="en-US" sz="3000" dirty="0">
                <a:solidFill>
                  <a:srgbClr val="231F20"/>
                </a:solidFill>
                <a:latin typeface="Rockwell (Body)"/>
              </a:rPr>
              <a:t>T</a:t>
            </a:r>
            <a:r>
              <a:rPr lang="en-US" sz="3000" b="0" i="0" u="none" strike="noStrike" baseline="0" dirty="0">
                <a:solidFill>
                  <a:srgbClr val="231F20"/>
                </a:solidFill>
                <a:latin typeface="Rockwell (Body)"/>
              </a:rPr>
              <a:t>hey functionalized luminescent polymer containers with anti-immunoglobulin G which rendered them </a:t>
            </a:r>
            <a:r>
              <a:rPr lang="en-US" sz="3000" b="0" i="0" u="none" strike="noStrike" baseline="0" dirty="0" err="1">
                <a:solidFill>
                  <a:srgbClr val="231F20"/>
                </a:solidFill>
                <a:latin typeface="Rockwell (Body)"/>
              </a:rPr>
              <a:t>biospecific</a:t>
            </a:r>
            <a:r>
              <a:rPr lang="en-US" sz="3000" b="0" i="0" u="none" strike="noStrike" baseline="0" dirty="0">
                <a:solidFill>
                  <a:srgbClr val="231F20"/>
                </a:solidFill>
                <a:latin typeface="Rockwell (Body)"/>
              </a:rPr>
              <a:t> via their IgG partners. </a:t>
            </a:r>
          </a:p>
        </p:txBody>
      </p:sp>
    </p:spTree>
    <p:extLst>
      <p:ext uri="{BB962C8B-B14F-4D97-AF65-F5344CB8AC3E}">
        <p14:creationId xmlns:p14="http://schemas.microsoft.com/office/powerpoint/2010/main" val="297391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Layer by Layer (</a:t>
            </a:r>
            <a:r>
              <a:rPr lang="en-US" cap="none" dirty="0" err="1"/>
              <a:t>LbL</a:t>
            </a:r>
            <a:r>
              <a:rPr lang="en-US" cap="none" dirty="0"/>
              <a:t>) 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54352"/>
            <a:ext cx="10058400" cy="4050792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These quantum dot-tagged beads open new opportunities in a range of biotechnological applications.</a:t>
            </a:r>
          </a:p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 quantum dots exhibit higher photo-bleaching threshold, quantum yield, and chemical stability than their organic fluorophore analogs.</a:t>
            </a:r>
          </a:p>
          <a:p>
            <a:pPr algn="l"/>
            <a:r>
              <a:rPr lang="en-US" sz="2800" dirty="0">
                <a:solidFill>
                  <a:srgbClr val="231F20"/>
                </a:solidFill>
                <a:latin typeface="Rockwell (Body)"/>
              </a:rPr>
              <a:t> their spectral properties can be fine-tuned by controlling their size and, similar to planar </a:t>
            </a:r>
            <a:r>
              <a:rPr lang="en-US" sz="2800" dirty="0" err="1">
                <a:solidFill>
                  <a:srgbClr val="231F20"/>
                </a:solidFill>
                <a:latin typeface="Rockwell (Body)"/>
              </a:rPr>
              <a:t>LbL</a:t>
            </a:r>
            <a:r>
              <a:rPr lang="en-US" sz="2800" dirty="0">
                <a:solidFill>
                  <a:srgbClr val="231F20"/>
                </a:solidFill>
                <a:latin typeface="Rockwell (Body)"/>
              </a:rPr>
              <a:t> luminescent films.</a:t>
            </a:r>
          </a:p>
          <a:p>
            <a:pPr algn="l"/>
            <a:r>
              <a:rPr lang="en-US" sz="2800" dirty="0">
                <a:solidFill>
                  <a:srgbClr val="231F20"/>
                </a:solidFill>
                <a:latin typeface="Rockwell (Body)"/>
              </a:rPr>
              <a:t> crosslinked luminescent core-shell particles and hollow capsules could also be used as light-emitting devices.</a:t>
            </a:r>
            <a:endParaRPr lang="en-US" sz="2800" dirty="0">
              <a:latin typeface="Rockwell (Body)"/>
            </a:endParaRPr>
          </a:p>
          <a:p>
            <a:pPr algn="just"/>
            <a:endParaRPr lang="en-US" sz="3000" b="0" i="0" u="none" strike="noStrike" baseline="0" dirty="0">
              <a:solidFill>
                <a:srgbClr val="231F20"/>
              </a:solidFill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0568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Layer by Layer (</a:t>
            </a:r>
            <a:r>
              <a:rPr lang="en-US" cap="none" dirty="0" err="1"/>
              <a:t>LbL</a:t>
            </a:r>
            <a:r>
              <a:rPr lang="en-US" cap="none" dirty="0"/>
              <a:t>) Deposition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78" y="2211106"/>
            <a:ext cx="10797322" cy="40507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0" i="0" u="none" strike="noStrike" baseline="0" dirty="0">
                <a:solidFill>
                  <a:srgbClr val="231F20"/>
                </a:solidFill>
                <a:latin typeface="Rockwell (Body)"/>
              </a:rPr>
              <a:t> use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in the area of biosensing.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The concept of artificial cells has been also applied to polyelectrolyte microcapsules.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 </a:t>
            </a:r>
            <a:r>
              <a:rPr lang="en-US" sz="2800" b="0" i="0" u="none" strike="noStrike" baseline="0" dirty="0" err="1">
                <a:solidFill>
                  <a:srgbClr val="231F20"/>
                </a:solidFill>
                <a:latin typeface="Rockwell (Body)"/>
              </a:rPr>
              <a:t>Tiourina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 et al. used hollow microcapsules fabricated by stepwise adsorption of polyelectrolytes and phospholipids as so-called artificial cells.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Rockwell (Body)"/>
              </a:rPr>
              <a:t> Showed high permeability for ions.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Rockwell (Body)"/>
              </a:rPr>
              <a:t> ion-channel-forming peptides such as gramicidin and valinomycin were incorporated into the lipid–polymer composite shell of the microcapsules resulting in membrane potential comparable to biological cells</a:t>
            </a:r>
          </a:p>
          <a:p>
            <a:pPr algn="l"/>
            <a:endParaRPr lang="en-US" sz="2800" b="0" i="0" u="none" strike="noStrike" baseline="0" dirty="0">
              <a:solidFill>
                <a:srgbClr val="231F20"/>
              </a:solidFill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7176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A530C-4683-47DD-99EB-750FDAAE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Block Copolymer Self-Assembly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74447-5BC7-452B-BC65-12FECA6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 err="1" smtClean="0">
                <a:solidFill>
                  <a:srgbClr val="231F20"/>
                </a:solidFill>
                <a:latin typeface="ScalaLF-Regular"/>
              </a:rPr>
              <a:t>Amphiphilic</a:t>
            </a:r>
            <a:r>
              <a:rPr lang="en-US" sz="28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block copolymers (which are polymers consisting of at least two chemically different parts, hydrophobic versus hydrophilic or rod versus coil) may self-assemble into various </a:t>
            </a:r>
            <a:r>
              <a:rPr lang="en-US" sz="2800" b="0" i="0" u="none" strike="noStrike" baseline="0" dirty="0" err="1">
                <a:solidFill>
                  <a:srgbClr val="231F20"/>
                </a:solidFill>
                <a:latin typeface="ScalaLF-Regular"/>
              </a:rPr>
              <a:t>lyotropic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 err="1" smtClean="0">
                <a:solidFill>
                  <a:srgbClr val="231F20"/>
                </a:solidFill>
                <a:latin typeface="ScalaLF-Regular"/>
              </a:rPr>
              <a:t>mesophases</a:t>
            </a:r>
            <a:r>
              <a:rPr lang="en-US" sz="28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 (liquid-crystalline</a:t>
            </a:r>
            <a:r>
              <a:rPr lang="en-US" sz="2800" b="0" i="0" u="none" strike="noStrike" dirty="0" smtClean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dirty="0" err="1" smtClean="0">
                <a:solidFill>
                  <a:srgbClr val="231F20"/>
                </a:solidFill>
                <a:latin typeface="ScalaLF-Regular"/>
              </a:rPr>
              <a:t>mesophases</a:t>
            </a:r>
            <a:r>
              <a:rPr lang="en-US" sz="2800" b="0" i="0" u="none" strike="noStrike" dirty="0" smtClean="0">
                <a:solidFill>
                  <a:srgbClr val="231F20"/>
                </a:solidFill>
                <a:latin typeface="ScalaLF-Regular"/>
              </a:rPr>
              <a:t>)</a:t>
            </a:r>
            <a:r>
              <a:rPr lang="en-US" sz="28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 .</a:t>
            </a:r>
            <a:endParaRPr lang="en-US" sz="2800" b="0" i="0" u="none" strike="noStrike" baseline="0" dirty="0">
              <a:solidFill>
                <a:srgbClr val="231F20"/>
              </a:solidFill>
              <a:latin typeface="ScalaLF-Regular"/>
            </a:endParaRP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dirty="0" smtClean="0">
                <a:solidFill>
                  <a:srgbClr val="231F20"/>
                </a:solidFill>
                <a:latin typeface="ScalaLF-Regular"/>
              </a:rPr>
              <a:t>Potential </a:t>
            </a:r>
            <a:r>
              <a:rPr lang="en-US" sz="2800" dirty="0">
                <a:solidFill>
                  <a:srgbClr val="231F20"/>
                </a:solidFill>
                <a:latin typeface="ScalaLF-Regular"/>
              </a:rPr>
              <a:t>for encapsulating large quantities of guest molecules within their central cavity.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 </a:t>
            </a:r>
            <a:r>
              <a:rPr lang="en-US" sz="2800" b="0" i="0" u="none" strike="noStrike" baseline="0" dirty="0" smtClean="0">
                <a:solidFill>
                  <a:srgbClr val="231F20"/>
                </a:solidFill>
                <a:latin typeface="ScalaLF-Regular"/>
              </a:rPr>
              <a:t>Block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ScalaLF-Regular"/>
              </a:rPr>
              <a:t>copolymer chemistry allows the introduction of a wide variety of different block structures.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  <a:latin typeface="ScalaLF-Regular"/>
              </a:rPr>
              <a:t>  </a:t>
            </a:r>
            <a:r>
              <a:rPr lang="en-US" sz="2800" dirty="0" smtClean="0">
                <a:solidFill>
                  <a:srgbClr val="231F20"/>
                </a:solidFill>
                <a:latin typeface="ScalaLF-Regular"/>
              </a:rPr>
              <a:t>Considerably </a:t>
            </a:r>
            <a:r>
              <a:rPr lang="en-US" sz="2800" dirty="0">
                <a:solidFill>
                  <a:srgbClr val="231F20"/>
                </a:solidFill>
                <a:latin typeface="ScalaLF-Regular"/>
              </a:rPr>
              <a:t>more stable due to their larger size, slower dynamics, and inherent steric stabilization.</a:t>
            </a:r>
            <a:endParaRPr lang="en-US" sz="2800" dirty="0"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7624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4B49BD-C1E8-4102-B78F-0B54D2759D9B}"/>
</file>

<file path=customXml/itemProps2.xml><?xml version="1.0" encoding="utf-8"?>
<ds:datastoreItem xmlns:ds="http://schemas.openxmlformats.org/officeDocument/2006/customXml" ds:itemID="{27D13BA5-393E-4CBA-9284-3D6FF84509BC}"/>
</file>

<file path=customXml/itemProps3.xml><?xml version="1.0" encoding="utf-8"?>
<ds:datastoreItem xmlns:ds="http://schemas.openxmlformats.org/officeDocument/2006/customXml" ds:itemID="{0035A67A-CF88-4399-8323-5BA32B921FD5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4198</TotalTime>
  <Words>1186</Words>
  <Application>Microsoft Macintosh PowerPoint</Application>
  <PresentationFormat>Custom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Polymer Nanocontainers (Contd.) : Layer by Layer (LbL) Deposition</vt:lpstr>
      <vt:lpstr>Layer by Layer (LbL) Deposition</vt:lpstr>
      <vt:lpstr>PowerPoint Presentation</vt:lpstr>
      <vt:lpstr>Layer by Layer (LbL) Deposition</vt:lpstr>
      <vt:lpstr>Layer by Layer (LbL) Deposition</vt:lpstr>
      <vt:lpstr>Layer by Layer (LbL) Deposition</vt:lpstr>
      <vt:lpstr>Layer by Layer (LbL) Deposition</vt:lpstr>
      <vt:lpstr>Layer by Layer (LbL) Deposition</vt:lpstr>
      <vt:lpstr>Block Copolymer Self-Assembly</vt:lpstr>
      <vt:lpstr>Block Copolymer Self-Assembly</vt:lpstr>
      <vt:lpstr>Shell Cross-linked Knedel’s (SCKs)</vt:lpstr>
      <vt:lpstr>Shell Cross-linked Knedel’s (SCKs)</vt:lpstr>
      <vt:lpstr>PowerPoint Presentation</vt:lpstr>
      <vt:lpstr>Block Copolymer Nanocontainers</vt:lpstr>
      <vt:lpstr>Block Copolymer Nanocontainers</vt:lpstr>
      <vt:lpstr>Block Copolymer Nanocontainers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Polymer Nanocontainer</dc:title>
  <dc:creator>Debashree Kar</dc:creator>
  <cp:lastModifiedBy>Prashant Mishra</cp:lastModifiedBy>
  <cp:revision>69</cp:revision>
  <dcterms:created xsi:type="dcterms:W3CDTF">2021-02-07T20:26:32Z</dcterms:created>
  <dcterms:modified xsi:type="dcterms:W3CDTF">2021-03-31T17:22:47Z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