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82" r:id="rId2"/>
    <p:sldId id="283" r:id="rId3"/>
    <p:sldId id="284" r:id="rId4"/>
    <p:sldId id="286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3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6" Type="http://schemas.openxmlformats.org/officeDocument/2006/relationships/customXml" Target="../customXml/item2.xml"/><Relationship Id="rId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5" Type="http://schemas.openxmlformats.org/officeDocument/2006/relationships/customXml" Target="../customXml/item1.xml"/><Relationship Id="rId20" Type="http://schemas.openxmlformats.org/officeDocument/2006/relationships/printerSettings" Target="printerSettings/printerSettings1.bin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tableStyles" Target="tableStyle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theme" Target="theme/theme1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02/03/22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02/03/22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7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02/03/22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02/03/22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5417D9E-721A-44BB-8863-9873FE64DA75}" type="datetime1">
              <a:rPr lang="en-US" smtClean="0"/>
              <a:t>02/03/22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02/03/22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02/03/22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02/03/22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6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02/03/22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0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02/03/22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02/03/22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02/03/22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cap="none" dirty="0"/>
              <a:t>Block Copolymer Protein Hybrid </a:t>
            </a:r>
            <a:r>
              <a:rPr lang="en-IN" sz="3200" cap="none" dirty="0" smtClean="0"/>
              <a:t>Systems (Polymer nanocontainer with controlled permeability)</a:t>
            </a:r>
            <a:endParaRPr lang="en-IN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A new </a:t>
            </a:r>
            <a:r>
              <a:rPr lang="en-US" sz="2800" dirty="0">
                <a:latin typeface="Rockwell (Body)"/>
              </a:rPr>
              <a:t>type of hybrid material emerged from the combination of biological molecules and block copolymers.</a:t>
            </a:r>
          </a:p>
          <a:p>
            <a:pPr algn="just"/>
            <a:r>
              <a:rPr lang="en-US" sz="2800" dirty="0">
                <a:latin typeface="Rockwell (Body)"/>
              </a:rPr>
              <a:t>A</a:t>
            </a:r>
            <a:r>
              <a:rPr lang="en-US" sz="2800" dirty="0" smtClean="0">
                <a:latin typeface="Rockwell (Body)"/>
              </a:rPr>
              <a:t> </a:t>
            </a:r>
            <a:r>
              <a:rPr lang="en-US" sz="2800" dirty="0">
                <a:latin typeface="Rockwell (Body)"/>
              </a:rPr>
              <a:t>new class of biologically “active” </a:t>
            </a:r>
            <a:r>
              <a:rPr lang="en-US" sz="2800" dirty="0">
                <a:solidFill>
                  <a:srgbClr val="FF0000"/>
                </a:solidFill>
                <a:latin typeface="Rockwell (Body)"/>
              </a:rPr>
              <a:t>super-amphiphiles </a:t>
            </a:r>
            <a:r>
              <a:rPr lang="en-US" sz="2800" dirty="0">
                <a:latin typeface="Rockwell (Body)"/>
              </a:rPr>
              <a:t>composed of a block copolymer and an enzyme was designed.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Consisting </a:t>
            </a:r>
            <a:r>
              <a:rPr lang="en-US" sz="2800" dirty="0">
                <a:latin typeface="Rockwell (Body)"/>
              </a:rPr>
              <a:t>of an enzyme head group and a single covalently connected hydrophobic polymeric tail.</a:t>
            </a:r>
          </a:p>
          <a:p>
            <a:pPr algn="l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Obtained </a:t>
            </a:r>
            <a:r>
              <a:rPr lang="en-US" sz="2800" dirty="0">
                <a:latin typeface="Rockwell (Body)"/>
              </a:rPr>
              <a:t>by the coupling of maleimide-functionalized polystyrene to a reduced lipase.</a:t>
            </a:r>
          </a:p>
        </p:txBody>
      </p:sp>
    </p:spTree>
    <p:extLst>
      <p:ext uri="{BB962C8B-B14F-4D97-AF65-F5344CB8AC3E}">
        <p14:creationId xmlns:p14="http://schemas.microsoft.com/office/powerpoint/2010/main" val="151130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641998" cy="1609344"/>
          </a:xfrm>
        </p:spPr>
        <p:txBody>
          <a:bodyPr/>
          <a:lstStyle/>
          <a:p>
            <a:r>
              <a:rPr lang="en-IN" cap="none" dirty="0"/>
              <a:t>Stimuli-responsive </a:t>
            </a:r>
            <a:r>
              <a:rPr lang="en-IN" cap="none" dirty="0" err="1"/>
              <a:t>Nanocapsules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Rockwell (Body)"/>
              </a:rPr>
              <a:t>The carboxylic acid groups of the polymer particles of the systems dissociate increasingly with the rise in </a:t>
            </a:r>
            <a:r>
              <a:rPr lang="en-US" sz="2800" dirty="0" err="1">
                <a:solidFill>
                  <a:srgbClr val="231F20"/>
                </a:solidFill>
                <a:latin typeface="Rockwell (Body)"/>
              </a:rPr>
              <a:t>pH.</a:t>
            </a:r>
            <a:endParaRPr lang="en-US" sz="2800" dirty="0">
              <a:solidFill>
                <a:srgbClr val="231F20"/>
              </a:solidFill>
              <a:latin typeface="Rockwell (Body)"/>
            </a:endParaRPr>
          </a:p>
          <a:p>
            <a:pPr algn="just"/>
            <a:r>
              <a:rPr lang="en-US" sz="2800" dirty="0">
                <a:latin typeface="Rockwell (Body)"/>
              </a:rPr>
              <a:t>Generating a high negative charge density along the polymer backbone .</a:t>
            </a:r>
          </a:p>
          <a:p>
            <a:pPr algn="just"/>
            <a:r>
              <a:rPr lang="en-US" sz="2800" dirty="0">
                <a:latin typeface="Rockwell (Body)"/>
              </a:rPr>
              <a:t> These containers can retain encapsulated material at low pH and released it in “one shot” at high </a:t>
            </a:r>
            <a:r>
              <a:rPr lang="en-US" sz="2800" dirty="0" err="1">
                <a:latin typeface="Rockwell (Body)"/>
              </a:rPr>
              <a:t>pH.</a:t>
            </a:r>
            <a:endParaRPr lang="en-US" sz="2800" dirty="0">
              <a:latin typeface="Rockwell (Body)"/>
            </a:endParaRPr>
          </a:p>
          <a:p>
            <a:pPr algn="just"/>
            <a:r>
              <a:rPr lang="en-US" sz="2800" dirty="0">
                <a:latin typeface="Rockwell (Body)"/>
              </a:rPr>
              <a:t> Example : pH-responsive microparticles have been proposed for the oral delivery of insulin.</a:t>
            </a:r>
          </a:p>
          <a:p>
            <a:pPr algn="just"/>
            <a:r>
              <a:rPr lang="en-US" sz="2800" dirty="0">
                <a:latin typeface="Rockwell (Body)"/>
              </a:rPr>
              <a:t>The insulin-containing particles retain the substance at low pH in the stomach until they reach a higher pH in the intestine.</a:t>
            </a:r>
          </a:p>
        </p:txBody>
      </p:sp>
    </p:spTree>
    <p:extLst>
      <p:ext uri="{BB962C8B-B14F-4D97-AF65-F5344CB8AC3E}">
        <p14:creationId xmlns:p14="http://schemas.microsoft.com/office/powerpoint/2010/main" val="205877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79284" cy="1609344"/>
          </a:xfrm>
        </p:spPr>
        <p:txBody>
          <a:bodyPr/>
          <a:lstStyle/>
          <a:p>
            <a:r>
              <a:rPr lang="en-IN" cap="none" dirty="0"/>
              <a:t>Stimuli-responsive </a:t>
            </a:r>
            <a:r>
              <a:rPr lang="en-IN" cap="none" dirty="0" err="1"/>
              <a:t>Nanocapsules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Delivery </a:t>
            </a:r>
            <a:r>
              <a:rPr lang="en-US" sz="2800" dirty="0">
                <a:latin typeface="Rockwell (Body)"/>
              </a:rPr>
              <a:t>system consists of insulin-containing microparticles of crosslinked copolymers of poly(methacrylic acid)-graft-poly(ethylene glycol). </a:t>
            </a:r>
          </a:p>
          <a:p>
            <a:pPr algn="just"/>
            <a:r>
              <a:rPr lang="en-US" sz="2800" dirty="0">
                <a:latin typeface="Rockwell (Body)"/>
              </a:rPr>
              <a:t>Reversible formation of interpolymer complexes stabilized by hydrogen bonding between the carboxylic acid protons and the ether groups on the grafted chains led for pH sensitivity. </a:t>
            </a:r>
          </a:p>
        </p:txBody>
      </p:sp>
    </p:spTree>
    <p:extLst>
      <p:ext uri="{BB962C8B-B14F-4D97-AF65-F5344CB8AC3E}">
        <p14:creationId xmlns:p14="http://schemas.microsoft.com/office/powerpoint/2010/main" val="229628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Nanoparticle Films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Rockwell (Body)"/>
              </a:rPr>
              <a:t> The formation of nanoparticle layers on a solid support in a “bottom up” approach.</a:t>
            </a:r>
          </a:p>
          <a:p>
            <a:pPr algn="just"/>
            <a:r>
              <a:rPr lang="en-US" sz="2800" dirty="0">
                <a:latin typeface="Rockwell (Body)"/>
              </a:rPr>
              <a:t>These thin films are formed by surface-modified nanoparticles.</a:t>
            </a:r>
          </a:p>
          <a:p>
            <a:pPr algn="just"/>
            <a:r>
              <a:rPr lang="en-US" sz="2800" dirty="0">
                <a:latin typeface="Rockwell (Body)"/>
              </a:rPr>
              <a:t>The attractive electrostatic interactions between charged nanoparticles and functionalized surfaces are frequently exploited.</a:t>
            </a:r>
          </a:p>
          <a:p>
            <a:pPr algn="just"/>
            <a:r>
              <a:rPr lang="en-US" sz="2800" dirty="0">
                <a:latin typeface="Rockwell (Body)"/>
              </a:rPr>
              <a:t>variations in the pH of a solution can be used to control the degree of ionization of the particle surfaces.</a:t>
            </a:r>
          </a:p>
        </p:txBody>
      </p:sp>
    </p:spTree>
    <p:extLst>
      <p:ext uri="{BB962C8B-B14F-4D97-AF65-F5344CB8AC3E}">
        <p14:creationId xmlns:p14="http://schemas.microsoft.com/office/powerpoint/2010/main" val="205263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Nanoparticle Films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Modulation </a:t>
            </a:r>
            <a:r>
              <a:rPr lang="en-US" sz="2800" dirty="0">
                <a:latin typeface="Rockwell (Body)"/>
              </a:rPr>
              <a:t>of the electrostatic interactions between nanoparticles and the immobilizing surface.</a:t>
            </a:r>
          </a:p>
          <a:p>
            <a:pPr algn="just"/>
            <a:r>
              <a:rPr lang="en-US" sz="2800" dirty="0">
                <a:latin typeface="Rockwell (Body)"/>
              </a:rPr>
              <a:t> Examples: </a:t>
            </a:r>
          </a:p>
          <a:p>
            <a:pPr marL="0" indent="0" algn="just">
              <a:buNone/>
            </a:pPr>
            <a:r>
              <a:rPr lang="en-US" sz="2800" dirty="0">
                <a:latin typeface="Rockwell (Body)"/>
              </a:rPr>
              <a:t>	a) Dendrimers : The large number of end groups at the periphery of a dendrimer and the relative ease of their tailoring leads to a plethora of pathways for surface recognition.</a:t>
            </a:r>
          </a:p>
          <a:p>
            <a:pPr marL="0" indent="0" algn="just">
              <a:buNone/>
            </a:pPr>
            <a:r>
              <a:rPr lang="en-US" sz="2800" dirty="0">
                <a:latin typeface="Rockwell (Body)"/>
              </a:rPr>
              <a:t>	b) SCKs: surface-functionalized to promote cell binding via conjugation between the SCK nanoparticles and a biologically active peptide sequence.</a:t>
            </a:r>
          </a:p>
        </p:txBody>
      </p:sp>
    </p:spTree>
    <p:extLst>
      <p:ext uri="{BB962C8B-B14F-4D97-AF65-F5344CB8AC3E}">
        <p14:creationId xmlns:p14="http://schemas.microsoft.com/office/powerpoint/2010/main" val="267670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Biomaterials and Gene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Rockwell (Body)"/>
              </a:rPr>
              <a:t> Field of biomaterials focuses on the design of “intelligent” materials.</a:t>
            </a:r>
          </a:p>
          <a:p>
            <a:pPr algn="just"/>
            <a:r>
              <a:rPr lang="en-US" sz="2800" dirty="0">
                <a:latin typeface="Rockwell (Body)"/>
              </a:rPr>
              <a:t> that is, it can respond to their surrounding environment to improve their integration and function.</a:t>
            </a:r>
          </a:p>
          <a:p>
            <a:pPr algn="just"/>
            <a:r>
              <a:rPr lang="en-US" sz="2800" dirty="0">
                <a:latin typeface="Rockwell (Body)"/>
              </a:rPr>
              <a:t>Example: polymer nanoreactors can be used for the incorporation and controlled release of polypeptide growth factors that are inherent to biological function regulation (e. g., tissue regeneration).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An alternative approach to viral gene delivery: 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Rockwell (Body)"/>
              </a:rPr>
              <a:t>complexation of DNA with cationic lipids, polycationic polymers, and dendrimers</a:t>
            </a:r>
            <a:endParaRPr lang="en-US" sz="28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197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Biomaterials and Gene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Rockwell (Body)"/>
              </a:rPr>
              <a:t> Both liposomes and biocompatible block copolymer nanocontainers can be used. </a:t>
            </a:r>
          </a:p>
          <a:p>
            <a:pPr algn="just"/>
            <a:r>
              <a:rPr lang="en-US" sz="2800" dirty="0">
                <a:latin typeface="Rockwell (Body)"/>
              </a:rPr>
              <a:t>enables the genetic material to be protected against the action of endonucleases.</a:t>
            </a:r>
          </a:p>
          <a:p>
            <a:pPr algn="just"/>
            <a:r>
              <a:rPr lang="en-US" sz="2800" dirty="0">
                <a:latin typeface="Rockwell (Body)"/>
              </a:rPr>
              <a:t> due to their limited blood clearance and drainage into the lymphatic system (in case of tissue injection).</a:t>
            </a:r>
          </a:p>
          <a:p>
            <a:pPr algn="just"/>
            <a:r>
              <a:rPr lang="en-US" sz="2800" dirty="0">
                <a:latin typeface="Rockwell (Body)"/>
              </a:rPr>
              <a:t>  Further, block copolymer chemistry would allow the preparation of nanocontainers with the potential to encapsulate large quantities of guest molecules within their central cavity,</a:t>
            </a:r>
          </a:p>
        </p:txBody>
      </p:sp>
    </p:spTree>
    <p:extLst>
      <p:ext uri="{BB962C8B-B14F-4D97-AF65-F5344CB8AC3E}">
        <p14:creationId xmlns:p14="http://schemas.microsoft.com/office/powerpoint/2010/main" val="196454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2E2CA2-538C-47B7-8F13-2BDD929C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" y="95794"/>
            <a:ext cx="8098971" cy="6958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99C39CE-0141-470A-9BCE-651798CE4332}"/>
              </a:ext>
            </a:extLst>
          </p:cNvPr>
          <p:cNvSpPr txBox="1"/>
          <p:nvPr/>
        </p:nvSpPr>
        <p:spPr>
          <a:xfrm>
            <a:off x="8072846" y="95794"/>
            <a:ext cx="4545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231F20"/>
                </a:solidFill>
                <a:latin typeface="Rockwell (Body)"/>
              </a:rPr>
              <a:t>Model mechanism of DNA transfection using active dendrimer mediated</a:t>
            </a:r>
          </a:p>
          <a:p>
            <a:pPr algn="l"/>
            <a:r>
              <a:rPr lang="en-IN" sz="2400" b="1" i="0" u="none" strike="noStrike" baseline="0" dirty="0">
                <a:solidFill>
                  <a:srgbClr val="231F20"/>
                </a:solidFill>
                <a:latin typeface="Rockwell (Body)"/>
              </a:rPr>
              <a:t>uptake.</a:t>
            </a:r>
            <a:endParaRPr lang="en-IN" sz="2400" b="1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6790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O</a:t>
            </a:r>
            <a:r>
              <a:rPr lang="en-IN" cap="none" dirty="0" smtClean="0"/>
              <a:t>utlook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Rockwell (Body)"/>
              </a:rPr>
              <a:t>The </a:t>
            </a:r>
            <a:r>
              <a:rPr lang="en-US" sz="2800" dirty="0">
                <a:latin typeface="Rockwell (Body)"/>
              </a:rPr>
              <a:t>principle of combining the high diversity of polymer chemistry with the functionality of natural proteins and peptides will have many future applications in areas such as : </a:t>
            </a:r>
          </a:p>
          <a:p>
            <a:pPr marL="514350" indent="-514350" algn="just">
              <a:buAutoNum type="alphaLcParenR"/>
            </a:pPr>
            <a:r>
              <a:rPr lang="en-US" sz="2800" dirty="0">
                <a:latin typeface="Rockwell (Body)"/>
              </a:rPr>
              <a:t>drug delivery, </a:t>
            </a:r>
          </a:p>
          <a:p>
            <a:pPr marL="514350" indent="-514350" algn="just">
              <a:buAutoNum type="alphaLcParenR"/>
            </a:pPr>
            <a:r>
              <a:rPr lang="en-US" sz="2800" dirty="0">
                <a:latin typeface="Rockwell (Body)"/>
              </a:rPr>
              <a:t>sensor technology, </a:t>
            </a:r>
          </a:p>
          <a:p>
            <a:pPr marL="514350" indent="-514350" algn="just">
              <a:buAutoNum type="alphaLcParenR"/>
            </a:pPr>
            <a:r>
              <a:rPr lang="en-US" sz="2800" dirty="0">
                <a:latin typeface="Rockwell (Body)"/>
              </a:rPr>
              <a:t>energy conversion, </a:t>
            </a:r>
          </a:p>
          <a:p>
            <a:pPr marL="514350" indent="-514350" algn="just">
              <a:buAutoNum type="alphaLcParenR"/>
            </a:pPr>
            <a:r>
              <a:rPr lang="en-US" sz="2800" dirty="0">
                <a:latin typeface="Rockwell (Body)"/>
              </a:rPr>
              <a:t>diagnostics,</a:t>
            </a:r>
          </a:p>
          <a:p>
            <a:pPr marL="514350" indent="-514350" algn="just">
              <a:buAutoNum type="alphaLcParenR"/>
            </a:pPr>
            <a:r>
              <a:rPr lang="en-US" sz="2800" dirty="0">
                <a:latin typeface="Rockwell (Body)"/>
              </a:rPr>
              <a:t>catalysis.</a:t>
            </a:r>
          </a:p>
        </p:txBody>
      </p:sp>
    </p:spTree>
    <p:extLst>
      <p:ext uri="{BB962C8B-B14F-4D97-AF65-F5344CB8AC3E}">
        <p14:creationId xmlns:p14="http://schemas.microsoft.com/office/powerpoint/2010/main" val="398472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O</a:t>
            </a:r>
            <a:r>
              <a:rPr lang="en-IN" cap="none" dirty="0" smtClean="0"/>
              <a:t>utlook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Rockwell (Body)"/>
              </a:rPr>
              <a:t> The possibility of incorporating biological functions into these synthetic structures.</a:t>
            </a:r>
          </a:p>
          <a:p>
            <a:pPr algn="just"/>
            <a:r>
              <a:rPr lang="en-US" sz="2800" dirty="0">
                <a:latin typeface="Rockwell (Body)"/>
              </a:rPr>
              <a:t> The possibility of incorporating additional design </a:t>
            </a:r>
            <a:r>
              <a:rPr lang="en-US" sz="2800">
                <a:latin typeface="Rockwell (Body)"/>
              </a:rPr>
              <a:t>criteria </a:t>
            </a:r>
            <a:r>
              <a:rPr lang="en-US" sz="2800" smtClean="0">
                <a:latin typeface="Rockwell (Body)"/>
              </a:rPr>
              <a:t>(</a:t>
            </a:r>
            <a:r>
              <a:rPr lang="en-US" sz="2800" dirty="0">
                <a:latin typeface="Rockwell (Body)"/>
              </a:rPr>
              <a:t>e. g., temperature sensitivity, targeting moieties, special surface characteristics) makes polymer nanocontainers highly versatile systems. </a:t>
            </a:r>
          </a:p>
        </p:txBody>
      </p:sp>
    </p:spTree>
    <p:extLst>
      <p:ext uri="{BB962C8B-B14F-4D97-AF65-F5344CB8AC3E}">
        <p14:creationId xmlns:p14="http://schemas.microsoft.com/office/powerpoint/2010/main" val="242033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Block Copolymer Protein Hybrid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Rockwell (Body)"/>
              </a:rPr>
              <a:t> lipase remained functional in the self-assembled superstructures of these </a:t>
            </a:r>
            <a:r>
              <a:rPr lang="en-US" sz="2800" dirty="0" smtClean="0">
                <a:latin typeface="Rockwell (Body)"/>
              </a:rPr>
              <a:t>‘</a:t>
            </a:r>
            <a:r>
              <a:rPr lang="en-US" sz="2800" dirty="0">
                <a:solidFill>
                  <a:srgbClr val="FF0000"/>
                </a:solidFill>
                <a:latin typeface="Rockwell (Body)"/>
              </a:rPr>
              <a:t>S</a:t>
            </a:r>
            <a:r>
              <a:rPr lang="en-US" sz="2800" dirty="0" smtClean="0">
                <a:solidFill>
                  <a:srgbClr val="FF0000"/>
                </a:solidFill>
                <a:latin typeface="Rockwell (Body)"/>
              </a:rPr>
              <a:t>uper </a:t>
            </a:r>
            <a:r>
              <a:rPr lang="en-US" sz="2800" dirty="0" err="1" smtClean="0">
                <a:solidFill>
                  <a:srgbClr val="FF0000"/>
                </a:solidFill>
                <a:latin typeface="Rockwell (Body)"/>
              </a:rPr>
              <a:t>amphiphiles</a:t>
            </a:r>
            <a:r>
              <a:rPr lang="en-US" sz="2800" dirty="0">
                <a:solidFill>
                  <a:srgbClr val="FF0000"/>
                </a:solidFill>
                <a:latin typeface="Rockwell (Body)"/>
              </a:rPr>
              <a:t>’.</a:t>
            </a:r>
          </a:p>
          <a:p>
            <a:pPr algn="just"/>
            <a:r>
              <a:rPr lang="en-US" sz="2800" dirty="0">
                <a:latin typeface="Rockwell (Body)"/>
              </a:rPr>
              <a:t> A pH-sensitive hybrid material produced by the formation of polymer vesicles or “</a:t>
            </a:r>
            <a:r>
              <a:rPr lang="en-US" sz="2800" dirty="0" err="1">
                <a:solidFill>
                  <a:srgbClr val="FF0000"/>
                </a:solidFill>
                <a:latin typeface="Rockwell (Body)"/>
              </a:rPr>
              <a:t>peptosomes</a:t>
            </a:r>
            <a:r>
              <a:rPr lang="en-US" sz="2800" dirty="0">
                <a:latin typeface="Rockwell (Body)"/>
              </a:rPr>
              <a:t>” by the self-assembly of poly(butadiene)-block-poly(L-glutamate) in dilute aqueous solution.</a:t>
            </a:r>
          </a:p>
          <a:p>
            <a:pPr algn="just"/>
            <a:r>
              <a:rPr lang="en-US" sz="2800" dirty="0">
                <a:latin typeface="Rockwell (Body)"/>
              </a:rPr>
              <a:t> Poly(L-glutamate) performs a pH-dependent helix-coil transition that does not alter the vesicle morphology. </a:t>
            </a:r>
          </a:p>
          <a:p>
            <a:pPr algn="just"/>
            <a:r>
              <a:rPr lang="en-US" sz="2800" dirty="0">
                <a:latin typeface="Rockwell (Body)"/>
              </a:rPr>
              <a:t>Due to their hydrophilic polypeptide chains, copolymer vesicles seemed to be particularly suited for biological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02817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867E77E-7C65-4626-85F4-28BF4339E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261" b="71230"/>
          <a:stretch/>
        </p:blipFill>
        <p:spPr>
          <a:xfrm>
            <a:off x="435430" y="182880"/>
            <a:ext cx="5355770" cy="3387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ACC32F5-9441-472E-AA41-2A1D211CF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52261" b="71230"/>
          <a:stretch/>
        </p:blipFill>
        <p:spPr>
          <a:xfrm>
            <a:off x="5913120" y="182880"/>
            <a:ext cx="5625736" cy="33876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F3699D0-8CA1-405C-96DC-D16C84C9432C}"/>
              </a:ext>
            </a:extLst>
          </p:cNvPr>
          <p:cNvSpPr txBox="1"/>
          <p:nvPr/>
        </p:nvSpPr>
        <p:spPr>
          <a:xfrm>
            <a:off x="313509" y="3843721"/>
            <a:ext cx="115127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231F20"/>
                </a:solidFill>
                <a:latin typeface="Rockwell (Body)"/>
              </a:rPr>
              <a:t>(a)Schematic view of a ABA triblock copolymer vesicle and magnification of the structure of its membrane, showing the constituting polymer chains. </a:t>
            </a:r>
          </a:p>
          <a:p>
            <a:pPr algn="l"/>
            <a:endParaRPr lang="en-US" sz="2400" b="1" i="0" u="none" strike="noStrike" baseline="0" dirty="0">
              <a:solidFill>
                <a:srgbClr val="231F20"/>
              </a:solidFill>
              <a:latin typeface="Rockwell (Body)"/>
            </a:endParaRPr>
          </a:p>
          <a:p>
            <a:pPr algn="l"/>
            <a:r>
              <a:rPr lang="en-US" sz="2400" b="1" i="0" u="none" strike="noStrike" baseline="0" dirty="0">
                <a:solidFill>
                  <a:srgbClr val="231F20"/>
                </a:solidFill>
                <a:latin typeface="Rockwell (Body)"/>
              </a:rPr>
              <a:t>(b) Representation of a </a:t>
            </a:r>
            <a:r>
              <a:rPr lang="en-US" sz="2400" b="1" i="0" u="none" strike="noStrike" baseline="0" dirty="0" err="1" smtClean="0">
                <a:solidFill>
                  <a:srgbClr val="231F20"/>
                </a:solidFill>
                <a:latin typeface="Rockwell (Body)"/>
              </a:rPr>
              <a:t>BioNanoreacto</a:t>
            </a:r>
            <a:r>
              <a:rPr lang="en-US" sz="2400" b="1" dirty="0" err="1" smtClean="0">
                <a:solidFill>
                  <a:srgbClr val="231F20"/>
                </a:solidFill>
                <a:latin typeface="Rockwell (Body)"/>
              </a:rPr>
              <a:t>r</a:t>
            </a:r>
            <a:r>
              <a:rPr lang="en-US" sz="2400" b="1" dirty="0" smtClean="0">
                <a:solidFill>
                  <a:srgbClr val="231F20"/>
                </a:solidFill>
                <a:latin typeface="Rockwell (Body)"/>
              </a:rPr>
              <a:t> 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Rockwell (Body)"/>
              </a:rPr>
              <a:t>with encapsulated b-lactamase and inserted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Rockwell (Body)"/>
              </a:rPr>
              <a:t>membrane channel proteins to facilitate diffusion of </a:t>
            </a:r>
            <a:r>
              <a:rPr lang="en-US" sz="2400" b="1" i="0" u="none" strike="noStrike" baseline="0" dirty="0" smtClean="0">
                <a:solidFill>
                  <a:srgbClr val="231F20"/>
                </a:solidFill>
                <a:latin typeface="Rockwell (Body)"/>
              </a:rPr>
              <a:t>substrates 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Rockwell (Body)"/>
              </a:rPr>
              <a:t>and products in and out of the nanoreactor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ScalaSansLF-Regula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31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8206BB2-37D7-444F-8A67-7FD013F71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8577" b="36106"/>
          <a:stretch/>
        </p:blipFill>
        <p:spPr>
          <a:xfrm>
            <a:off x="567050" y="213358"/>
            <a:ext cx="11057900" cy="5321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9CC9A71-4C21-4492-95B4-A74FD498A334}"/>
              </a:ext>
            </a:extLst>
          </p:cNvPr>
          <p:cNvSpPr txBox="1"/>
          <p:nvPr/>
        </p:nvSpPr>
        <p:spPr>
          <a:xfrm>
            <a:off x="441621" y="5432575"/>
            <a:ext cx="111198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231F20"/>
                </a:solidFill>
                <a:latin typeface="Rockwell (Body)"/>
              </a:rPr>
              <a:t>(c) Model of viral DNA encapsulation via 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Rockwell (Body)"/>
              </a:rPr>
              <a:t>phage binding and injection into nanocontainers, and transmission electron micrograph (TEM) showing the binding of a phage onto an ABA triblock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Rockwell (Body)"/>
              </a:rPr>
              <a:t>copolymer vesicle.</a:t>
            </a:r>
            <a:endParaRPr lang="en-IN" sz="2400" b="1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1475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2186229-BF41-44E9-8E3C-1A315DE58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44"/>
          <a:stretch/>
        </p:blipFill>
        <p:spPr>
          <a:xfrm>
            <a:off x="609601" y="243841"/>
            <a:ext cx="10981508" cy="3823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4985B29-E46D-4054-BE34-8AEFB3024449}"/>
              </a:ext>
            </a:extLst>
          </p:cNvPr>
          <p:cNvSpPr txBox="1"/>
          <p:nvPr/>
        </p:nvSpPr>
        <p:spPr>
          <a:xfrm>
            <a:off x="522515" y="4164262"/>
            <a:ext cx="110685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231F20"/>
                </a:solidFill>
                <a:latin typeface="Rockwell (Body)"/>
              </a:rPr>
              <a:t>(d) Schematic representation 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Rockwell (Body)"/>
              </a:rPr>
              <a:t>of an ABA nanocontainer with incorporated ionophores in its membrane used as biomineralization device. TEMs showing </a:t>
            </a:r>
          </a:p>
          <a:p>
            <a:pPr algn="l"/>
            <a:r>
              <a:rPr lang="en-US" sz="2400" b="1" i="0" u="none" strike="noStrike" baseline="0" dirty="0">
                <a:solidFill>
                  <a:srgbClr val="231F20"/>
                </a:solidFill>
                <a:latin typeface="Rockwell (Body)"/>
              </a:rPr>
              <a:t>(e) calcium phosphate crystals after 1 h and </a:t>
            </a:r>
          </a:p>
          <a:p>
            <a:pPr algn="l"/>
            <a:r>
              <a:rPr lang="en-US" sz="2400" b="1" i="0" u="none" strike="noStrike" baseline="0" dirty="0">
                <a:solidFill>
                  <a:srgbClr val="231F20"/>
                </a:solidFill>
                <a:latin typeface="Rockwell (Body)"/>
              </a:rPr>
              <a:t>(f) after 24 h.</a:t>
            </a:r>
            <a:endParaRPr lang="en-IN" sz="2400" b="1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3076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Block Copolymer Protein Hybrid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Membrane </a:t>
            </a:r>
            <a:r>
              <a:rPr lang="en-US" sz="2800" dirty="0">
                <a:latin typeface="Rockwell (Body)"/>
              </a:rPr>
              <a:t>receptors can also be incorporated into the walls of such polymer nanocontainers.</a:t>
            </a:r>
          </a:p>
          <a:p>
            <a:pPr algn="just"/>
            <a:r>
              <a:rPr lang="en-US" sz="2800" dirty="0">
                <a:latin typeface="Rockwell (Body)"/>
              </a:rPr>
              <a:t> access to the proteins could be controlled to a certain degree via the length of the hydrophilic blocks of the underlying amphiphilic block copolymers.</a:t>
            </a:r>
          </a:p>
          <a:p>
            <a:pPr algn="just"/>
            <a:r>
              <a:rPr lang="en-US" sz="2800" dirty="0">
                <a:latin typeface="Rockwell (Body)"/>
              </a:rPr>
              <a:t> longer hydrophilic chains, they are “hidden” below a hydrophilic polymer layer so that larger ligands had no access to them.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Such receptors bearing channels provide </a:t>
            </a:r>
            <a:r>
              <a:rPr lang="en-US" sz="2800" dirty="0">
                <a:latin typeface="Rockwell (Body)"/>
              </a:rPr>
              <a:t>as </a:t>
            </a:r>
            <a:r>
              <a:rPr lang="en-US" sz="2800" dirty="0" smtClean="0">
                <a:latin typeface="Rockwell (Body)"/>
              </a:rPr>
              <a:t>an </a:t>
            </a:r>
            <a:r>
              <a:rPr lang="en-US" sz="2800" dirty="0">
                <a:latin typeface="Rockwell (Body)"/>
              </a:rPr>
              <a:t>elegant method to load polymer nanocontainers with DNA.</a:t>
            </a:r>
          </a:p>
        </p:txBody>
      </p:sp>
    </p:spTree>
    <p:extLst>
      <p:ext uri="{BB962C8B-B14F-4D97-AF65-F5344CB8AC3E}">
        <p14:creationId xmlns:p14="http://schemas.microsoft.com/office/powerpoint/2010/main" val="184156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Block Copolymer Protein Hybrid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The </a:t>
            </a:r>
            <a:r>
              <a:rPr lang="en-US" sz="2800" dirty="0">
                <a:latin typeface="Rockwell (Body)"/>
              </a:rPr>
              <a:t>electroneutrality and the low immunogenicity and toxicity of such DNA-loaded nanocontainers renders them highly interesting as new vectors for gene therapy.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Receptor</a:t>
            </a:r>
            <a:r>
              <a:rPr lang="en-US" sz="2800" dirty="0">
                <a:latin typeface="Rockwell (Body)"/>
              </a:rPr>
              <a:t>-bearing polymer nanocontainers may be of particular interest as biosensors.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Major </a:t>
            </a:r>
            <a:r>
              <a:rPr lang="en-US" sz="2800" dirty="0">
                <a:latin typeface="Rockwell (Body)"/>
              </a:rPr>
              <a:t>advantage of these systems is that an entire detection and signaling cascade can be incorporated into a single nanocontainer.</a:t>
            </a:r>
          </a:p>
          <a:p>
            <a:pPr algn="just"/>
            <a:r>
              <a:rPr lang="en-US" sz="2800" dirty="0">
                <a:latin typeface="Rockwell (Body)"/>
              </a:rPr>
              <a:t> Block copolymer nanocontainers can be regarded as miniaturized artificial cells allowing for massive </a:t>
            </a:r>
            <a:r>
              <a:rPr lang="en-US" sz="2800" dirty="0" smtClean="0">
                <a:latin typeface="Rockwell (Body)"/>
              </a:rPr>
              <a:t>miniaturization.</a:t>
            </a:r>
            <a:endParaRPr lang="en-US" sz="28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7619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Block Copolymer Protein Hybrid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5286B83-4235-4E76-A8F8-A7B3C3B75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476" y="2085428"/>
            <a:ext cx="5702131" cy="3923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2EBB92A-E58C-48DC-8781-33C62341F129}"/>
              </a:ext>
            </a:extLst>
          </p:cNvPr>
          <p:cNvSpPr txBox="1"/>
          <p:nvPr/>
        </p:nvSpPr>
        <p:spPr>
          <a:xfrm>
            <a:off x="966651" y="2069746"/>
            <a:ext cx="48178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solidFill>
                  <a:srgbClr val="231F20"/>
                </a:solidFill>
                <a:latin typeface="Rockwell (Body)"/>
              </a:rPr>
              <a:t>high mechanical and(bio)chemical stability, the polymer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Rockwell (Body)"/>
              </a:rPr>
              <a:t>containers provide a constant environment for encapsulated analytic molecules</a:t>
            </a:r>
            <a:endParaRPr lang="en-IN" sz="2400" dirty="0">
              <a:latin typeface="Rockwell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D32BD98-962A-4291-B79F-086A60A4BC91}"/>
              </a:ext>
            </a:extLst>
          </p:cNvPr>
          <p:cNvSpPr txBox="1"/>
          <p:nvPr/>
        </p:nvSpPr>
        <p:spPr>
          <a:xfrm>
            <a:off x="217714" y="5847370"/>
            <a:ext cx="11538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231F20"/>
                </a:solidFill>
                <a:latin typeface="Rockwell (Body)"/>
              </a:rPr>
              <a:t>Hypothetical representation of a cell-like structure in which DNA is transcribed to RNA and translated to the protein via an encapsulated 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Rockwell (Body)"/>
              </a:rPr>
              <a:t>transcription and translation systems.</a:t>
            </a:r>
            <a:endParaRPr lang="en-IN" b="1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4654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04712" cy="1609344"/>
          </a:xfrm>
        </p:spPr>
        <p:txBody>
          <a:bodyPr/>
          <a:lstStyle/>
          <a:p>
            <a:r>
              <a:rPr lang="en-IN" cap="none" dirty="0"/>
              <a:t>Stimuli-</a:t>
            </a:r>
            <a:r>
              <a:rPr lang="en-IN" cap="none" dirty="0" smtClean="0"/>
              <a:t>responsive Nanocapsules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Stimuli</a:t>
            </a:r>
            <a:r>
              <a:rPr lang="en-US" sz="2800" dirty="0">
                <a:latin typeface="Rockwell (Body)"/>
              </a:rPr>
              <a:t>-responsive peptides and proteins incorporated into the walls of polymer nanocontainers can be used as “switches” to control molecular exchange across polymer membranes.</a:t>
            </a:r>
          </a:p>
          <a:p>
            <a:pPr algn="just"/>
            <a:r>
              <a:rPr lang="en-US" sz="2800" dirty="0">
                <a:latin typeface="Rockwell (Body)"/>
              </a:rPr>
              <a:t> Such systems can be regarded as mimetics of virion cages, which show a structural transition that leads to the opening of gated pores within the virus shell upon pH changes.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Can </a:t>
            </a:r>
            <a:r>
              <a:rPr lang="en-US" sz="2800" dirty="0">
                <a:latin typeface="Rockwell (Body)"/>
              </a:rPr>
              <a:t>be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Rockwell (Body)"/>
              </a:rPr>
              <a:t>obtained by core-shell emulsion polymerization.</a:t>
            </a:r>
          </a:p>
          <a:p>
            <a:pPr algn="just"/>
            <a:r>
              <a:rPr lang="en-US" sz="2800" dirty="0">
                <a:solidFill>
                  <a:srgbClr val="231F20"/>
                </a:solidFill>
                <a:latin typeface="Rockwell (Body)"/>
              </a:rPr>
              <a:t> A</a:t>
            </a:r>
            <a:r>
              <a:rPr lang="en-US" sz="2800" dirty="0" smtClean="0">
                <a:solidFill>
                  <a:srgbClr val="231F20"/>
                </a:solidFill>
                <a:latin typeface="Rockwell (Body)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Rockwell (Body)"/>
              </a:rPr>
              <a:t>two-step polymerization led to crosslinked poly(acrylic acid) hollow spheres that undergo a pH-induced swelling transition.</a:t>
            </a:r>
          </a:p>
          <a:p>
            <a:pPr marL="0" indent="0" algn="just">
              <a:buNone/>
            </a:pPr>
            <a:endParaRPr lang="en-US" sz="28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1005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681FECDCB634A88B380210644E33D" ma:contentTypeVersion="2" ma:contentTypeDescription="Create a new document." ma:contentTypeScope="" ma:versionID="37873b6306962399c11eecd0d6223513">
  <xsd:schema xmlns:xsd="http://www.w3.org/2001/XMLSchema" xmlns:xs="http://www.w3.org/2001/XMLSchema" xmlns:p="http://schemas.microsoft.com/office/2006/metadata/properties" xmlns:ns2="bcaef780-bd02-4c5b-98b7-9161c76ba27b" targetNamespace="http://schemas.microsoft.com/office/2006/metadata/properties" ma:root="true" ma:fieldsID="23e97d46f374a3d1adcbd513b51aedb4" ns2:_="">
    <xsd:import namespace="bcaef780-bd02-4c5b-98b7-9161c76b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f780-bd02-4c5b-98b7-9161c76ba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20C01C-4505-49A6-B090-1F6734DCFDE8}"/>
</file>

<file path=customXml/itemProps2.xml><?xml version="1.0" encoding="utf-8"?>
<ds:datastoreItem xmlns:ds="http://schemas.openxmlformats.org/officeDocument/2006/customXml" ds:itemID="{9DE25F4E-D8D1-4D23-ACCD-436D4699F5E5}"/>
</file>

<file path=customXml/itemProps3.xml><?xml version="1.0" encoding="utf-8"?>
<ds:datastoreItem xmlns:ds="http://schemas.openxmlformats.org/officeDocument/2006/customXml" ds:itemID="{FEED9D6D-6BFC-4FE0-A811-53D8E250D7C3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4220</TotalTime>
  <Words>1152</Words>
  <Application>Microsoft Macintosh PowerPoint</Application>
  <PresentationFormat>Custom</PresentationFormat>
  <Paragraphs>76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Wood Type</vt:lpstr>
      <vt:lpstr>Block Copolymer Protein Hybrid Systems (Polymer nanocontainer with controlled permeability)</vt:lpstr>
      <vt:lpstr>Block Copolymer Protein Hybrid Systems</vt:lpstr>
      <vt:lpstr>PowerPoint Presentation</vt:lpstr>
      <vt:lpstr>PowerPoint Presentation</vt:lpstr>
      <vt:lpstr>PowerPoint Presentation</vt:lpstr>
      <vt:lpstr>Block Copolymer Protein Hybrid Systems</vt:lpstr>
      <vt:lpstr>Block Copolymer Protein Hybrid Systems</vt:lpstr>
      <vt:lpstr>Block Copolymer Protein Hybrid Systems</vt:lpstr>
      <vt:lpstr>Stimuli-responsive Nanocapsules</vt:lpstr>
      <vt:lpstr>Stimuli-responsive Nanocapsules</vt:lpstr>
      <vt:lpstr>Stimuli-responsive Nanocapsules</vt:lpstr>
      <vt:lpstr>Nanoparticle Films</vt:lpstr>
      <vt:lpstr>Nanoparticle Films</vt:lpstr>
      <vt:lpstr>Biomaterials and Gene Therapy</vt:lpstr>
      <vt:lpstr>Biomaterials and Gene Therapy</vt:lpstr>
      <vt:lpstr>PowerPoint Presentation</vt:lpstr>
      <vt:lpstr>Outlook</vt:lpstr>
      <vt:lpstr>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Polymer Nanocontainer</dc:title>
  <dc:creator>Debashree Kar</dc:creator>
  <cp:lastModifiedBy>Prashant Mishra</cp:lastModifiedBy>
  <cp:revision>70</cp:revision>
  <dcterms:created xsi:type="dcterms:W3CDTF">2021-02-07T20:26:32Z</dcterms:created>
  <dcterms:modified xsi:type="dcterms:W3CDTF">2022-03-02T04:21:45Z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0x0101005EE681FECDCB634A88B380210644E33D</vt:lpwstr>
  </property>
</Properties>
</file>