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emf" ContentType="image/x-emf"/>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258" r:id="rId5"/>
    <p:sldId id="265" r:id="rId6"/>
    <p:sldId id="259"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49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customXml" Target="../customXml/item3.xml"/><Relationship Id="rId12" Type="http://schemas.openxmlformats.org/officeDocument/2006/relationships/slide" Target="slides/slide11.xml"/><Relationship Id="rId17" Type="http://schemas.openxmlformats.org/officeDocument/2006/relationships/theme" Target="theme/theme1.xml"/><Relationship Id="rId7" Type="http://schemas.openxmlformats.org/officeDocument/2006/relationships/slide" Target="slides/slide6.xml"/><Relationship Id="rId16" Type="http://schemas.openxmlformats.org/officeDocument/2006/relationships/viewProps" Target="viewProps.xml"/><Relationship Id="rId2" Type="http://schemas.openxmlformats.org/officeDocument/2006/relationships/slide" Target="slides/slide1.xml"/><Relationship Id="rId20" Type="http://schemas.openxmlformats.org/officeDocument/2006/relationships/customXml" Target="../customXml/item2.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customXml" Target="../customXml/item1.xml"/><Relationship Id="rId14" Type="http://schemas.openxmlformats.org/officeDocument/2006/relationships/printerSettings" Target="printerSettings/printerSettings1.bin"/><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E1967E-B3B9-40F4-BE6C-001F2AD0B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CC9DC0D-375B-4DD4-AF08-9FF35DC60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7C9B25D-5F03-44A5-B7A1-0F73757EEC1C}"/>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5" name="Footer Placeholder 4">
            <a:extLst>
              <a:ext uri="{FF2B5EF4-FFF2-40B4-BE49-F238E27FC236}">
                <a16:creationId xmlns="" xmlns:a16="http://schemas.microsoft.com/office/drawing/2014/main" id="{CBEF8AFD-F7E3-450A-97E6-16AE757354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8EDCED1-8C25-4486-B15B-30C3AEC0CEAA}"/>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261514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B1EE85-55F1-48FA-A5BF-AA0BCA3E91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6EB008A-63F4-4083-BBBA-0DF923495A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0F52F6A-A971-4B64-B622-403DC46828FC}"/>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5" name="Footer Placeholder 4">
            <a:extLst>
              <a:ext uri="{FF2B5EF4-FFF2-40B4-BE49-F238E27FC236}">
                <a16:creationId xmlns="" xmlns:a16="http://schemas.microsoft.com/office/drawing/2014/main" id="{7FF08E69-7A4C-4546-8592-60A38270D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06D27A4-B17B-47F4-99B2-C2481A6C367A}"/>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22989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91AB5F1-602C-454F-9331-BF80B75AF6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4DA5A1A-85A1-4AD9-95B1-3B4BA9242A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2F642C8-EBEA-428C-AED1-C894D2B61491}"/>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5" name="Footer Placeholder 4">
            <a:extLst>
              <a:ext uri="{FF2B5EF4-FFF2-40B4-BE49-F238E27FC236}">
                <a16:creationId xmlns="" xmlns:a16="http://schemas.microsoft.com/office/drawing/2014/main" id="{12A8BBFE-39C9-4C0D-8D7C-52A4C22FBF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1498D24-A79B-4FAA-9FC2-696C7F5A4B12}"/>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204054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109698-9D2A-4F2D-853B-A58D7F07E8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8B71005-5E6F-491E-9EDA-ADABBEF8DB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151EDE-2967-437E-B1F4-DA52318FC131}"/>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5" name="Footer Placeholder 4">
            <a:extLst>
              <a:ext uri="{FF2B5EF4-FFF2-40B4-BE49-F238E27FC236}">
                <a16:creationId xmlns="" xmlns:a16="http://schemas.microsoft.com/office/drawing/2014/main" id="{2ED69E0E-B1AF-4E72-B320-7BE4C6FDF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4E55D6F-7B38-43AC-ACEF-211C7B110721}"/>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154745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D25B31-F438-4D1E-AC59-38D2B1DEE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2D3D099-8092-407E-A883-45E843257F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B22BD6F-BF94-4A57-84F0-FCDE1399F7F8}"/>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5" name="Footer Placeholder 4">
            <a:extLst>
              <a:ext uri="{FF2B5EF4-FFF2-40B4-BE49-F238E27FC236}">
                <a16:creationId xmlns="" xmlns:a16="http://schemas.microsoft.com/office/drawing/2014/main" id="{CD6152E1-F06F-400B-BD10-FCE57CF7C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A11E6EC-3831-4F29-A5A3-BE687BB3699A}"/>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77500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1669BF-8471-483B-8EE7-D77A8E22F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62C31C4-8A3D-4874-B427-1E49C2E8E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7A08223D-25ED-49E7-A31A-57737F98B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5888FB5-D751-4C6E-A0BA-ACF54C136769}"/>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6" name="Footer Placeholder 5">
            <a:extLst>
              <a:ext uri="{FF2B5EF4-FFF2-40B4-BE49-F238E27FC236}">
                <a16:creationId xmlns="" xmlns:a16="http://schemas.microsoft.com/office/drawing/2014/main" id="{F41C4BD7-CE5E-49EC-96D8-63119E390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6D58AB4-6C92-45A4-8061-A80BB91B9BA0}"/>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30657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2BAF1-3828-4E37-A679-87EDA32794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C4BCD2D-E104-4642-BEBD-1D9A2422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8889281-9E44-49EE-884E-287880ADF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141964C-9A34-4E09-9918-631F87A5E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AE4E0AB-CD80-4136-90EB-9DB5EEA8B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C7C280F-F279-468D-83AD-A7BE8E3983D7}"/>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8" name="Footer Placeholder 7">
            <a:extLst>
              <a:ext uri="{FF2B5EF4-FFF2-40B4-BE49-F238E27FC236}">
                <a16:creationId xmlns="" xmlns:a16="http://schemas.microsoft.com/office/drawing/2014/main" id="{3037B9B0-5478-4725-9B42-3736BA9444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3CA16F5E-35F2-48B1-85B8-3CEA0F6DBA62}"/>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46760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2D199E-800B-4CDB-8D12-98D8D8C1F3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DAEDCD55-F355-4ED0-89F7-1912988A2595}"/>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4" name="Footer Placeholder 3">
            <a:extLst>
              <a:ext uri="{FF2B5EF4-FFF2-40B4-BE49-F238E27FC236}">
                <a16:creationId xmlns="" xmlns:a16="http://schemas.microsoft.com/office/drawing/2014/main" id="{62434CD5-6FD4-462D-BE01-1A2CEC1F7A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E074A70-8598-4765-8F95-B161E8BA3240}"/>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229420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D933DCA-0154-4E7B-9CE9-9DF059DF4EA1}"/>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3" name="Footer Placeholder 2">
            <a:extLst>
              <a:ext uri="{FF2B5EF4-FFF2-40B4-BE49-F238E27FC236}">
                <a16:creationId xmlns="" xmlns:a16="http://schemas.microsoft.com/office/drawing/2014/main" id="{889A19B4-8BB7-4DFE-823C-6ABFAC8341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FF6A1978-F789-412A-8F75-8BE92BBCACDF}"/>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351864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25A8A4-B9F7-4190-B333-6956260EF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BA31859-93B1-4BA6-ABE2-7E13D65C1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4E448BB-31F6-485F-A7B5-935546584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3531404-4710-468E-BDE2-38525F424D35}"/>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6" name="Footer Placeholder 5">
            <a:extLst>
              <a:ext uri="{FF2B5EF4-FFF2-40B4-BE49-F238E27FC236}">
                <a16:creationId xmlns="" xmlns:a16="http://schemas.microsoft.com/office/drawing/2014/main" id="{2D221FF7-A6AF-4A6A-AADD-F050C56122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9FD38C5-31CD-4478-9119-57E2032BB0F5}"/>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3445903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2B722F-1B2E-4FEB-AF15-C5476E60D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0ED36AF-16D6-49ED-824A-4B67CD647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EDE9908-72E0-453C-BE0B-FC3742C59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EBF6832-A849-4749-BC28-7CC1FDF0262C}"/>
              </a:ext>
            </a:extLst>
          </p:cNvPr>
          <p:cNvSpPr>
            <a:spLocks noGrp="1"/>
          </p:cNvSpPr>
          <p:nvPr>
            <p:ph type="dt" sz="half" idx="10"/>
          </p:nvPr>
        </p:nvSpPr>
        <p:spPr/>
        <p:txBody>
          <a:bodyPr/>
          <a:lstStyle/>
          <a:p>
            <a:fld id="{D5AA40AC-36DC-47E6-89EC-D1320905F52B}" type="datetimeFigureOut">
              <a:rPr lang="en-IN" smtClean="0"/>
              <a:t>15/03/22</a:t>
            </a:fld>
            <a:endParaRPr lang="en-IN"/>
          </a:p>
        </p:txBody>
      </p:sp>
      <p:sp>
        <p:nvSpPr>
          <p:cNvPr id="6" name="Footer Placeholder 5">
            <a:extLst>
              <a:ext uri="{FF2B5EF4-FFF2-40B4-BE49-F238E27FC236}">
                <a16:creationId xmlns="" xmlns:a16="http://schemas.microsoft.com/office/drawing/2014/main" id="{629053DA-021C-4D1B-8A9B-A9DDF2E373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DA2907A-02B1-4083-B908-90A68ACBC384}"/>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31194796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9AA8083-25F5-407B-97A4-D78786F748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DDFBD5C-9DF1-4762-BA3C-8F89BA82B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E8B0E5D-29E5-4932-9CA8-F3AF58726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A40AC-36DC-47E6-89EC-D1320905F52B}" type="datetimeFigureOut">
              <a:rPr lang="en-IN" smtClean="0"/>
              <a:t>15/03/22</a:t>
            </a:fld>
            <a:endParaRPr lang="en-IN"/>
          </a:p>
        </p:txBody>
      </p:sp>
      <p:sp>
        <p:nvSpPr>
          <p:cNvPr id="5" name="Footer Placeholder 4">
            <a:extLst>
              <a:ext uri="{FF2B5EF4-FFF2-40B4-BE49-F238E27FC236}">
                <a16:creationId xmlns="" xmlns:a16="http://schemas.microsoft.com/office/drawing/2014/main" id="{3B7481D8-3D75-4C60-A0E2-109664A7F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21D8E26-9655-44B3-9CE6-0BD73D55C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76140-AAF7-4A17-BF72-149C9A8A2A6F}" type="slidenum">
              <a:rPr lang="en-IN" smtClean="0"/>
              <a:t>‹#›</a:t>
            </a:fld>
            <a:endParaRPr lang="en-IN"/>
          </a:p>
        </p:txBody>
      </p:sp>
    </p:spTree>
    <p:extLst>
      <p:ext uri="{BB962C8B-B14F-4D97-AF65-F5344CB8AC3E}">
        <p14:creationId xmlns:p14="http://schemas.microsoft.com/office/powerpoint/2010/main" val="3328688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4B24C7E-2D5E-4C4E-9CD5-D61F243C9D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99072643-A0EC-42FB-B66A-24C0E6FFDC9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2" y="1846371"/>
            <a:ext cx="12048829" cy="3165257"/>
            <a:chOff x="143163" y="5763486"/>
            <a:chExt cx="12048829" cy="739555"/>
          </a:xfrm>
        </p:grpSpPr>
        <p:sp>
          <p:nvSpPr>
            <p:cNvPr id="11" name="Rectangle 10">
              <a:extLst>
                <a:ext uri="{FF2B5EF4-FFF2-40B4-BE49-F238E27FC236}">
                  <a16:creationId xmlns="" xmlns:a16="http://schemas.microsoft.com/office/drawing/2014/main" id="{3A9A4357-BD1D-4622-A4FE-766E6AB8DE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 xmlns:a16="http://schemas.microsoft.com/office/drawing/2014/main" id="{5FB1B595-4E0E-4913-822E-EB9B401637EB}"/>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C21D6966-343E-49AC-A026-D2497E0C3CA1}"/>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 xmlns:a16="http://schemas.microsoft.com/office/drawing/2014/main" id="{3C48EA58-53D6-4E4A-9BDB-087D346178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D515F1C-9D1C-4355-85A6-A8DDEA8A0EE6}"/>
              </a:ext>
            </a:extLst>
          </p:cNvPr>
          <p:cNvSpPr>
            <a:spLocks noGrp="1"/>
          </p:cNvSpPr>
          <p:nvPr>
            <p:ph type="ctrTitle"/>
          </p:nvPr>
        </p:nvSpPr>
        <p:spPr>
          <a:xfrm>
            <a:off x="955964" y="968432"/>
            <a:ext cx="5597236" cy="4921136"/>
          </a:xfrm>
        </p:spPr>
        <p:txBody>
          <a:bodyPr anchor="ctr">
            <a:normAutofit/>
          </a:bodyPr>
          <a:lstStyle/>
          <a:p>
            <a:pPr algn="l"/>
            <a:r>
              <a:rPr lang="en-US" dirty="0">
                <a:effectLst/>
                <a:latin typeface="Times New Roman" panose="02020603050405020304" pitchFamily="18" charset="0"/>
                <a:ea typeface="Times New Roman" panose="02020603050405020304" pitchFamily="18" charset="0"/>
              </a:rPr>
              <a:t>Ion channels as molecular switches</a:t>
            </a:r>
            <a:br>
              <a:rPr lang="en-US" dirty="0">
                <a:effectLst/>
                <a:latin typeface="Times New Roman" panose="02020603050405020304" pitchFamily="18" charset="0"/>
                <a:ea typeface="Times New Roman" panose="02020603050405020304" pitchFamily="18" charset="0"/>
              </a:rPr>
            </a:br>
            <a:r>
              <a:rPr lang="en-US" sz="4000" dirty="0">
                <a:effectLst/>
                <a:latin typeface="Times New Roman" panose="02020603050405020304" pitchFamily="18" charset="0"/>
                <a:ea typeface="Times New Roman" panose="02020603050405020304" pitchFamily="18" charset="0"/>
              </a:rPr>
              <a:t>(Patch clamp technique)</a:t>
            </a:r>
            <a:endParaRPr lang="en-IN" dirty="0"/>
          </a:p>
        </p:txBody>
      </p:sp>
      <p:sp>
        <p:nvSpPr>
          <p:cNvPr id="3" name="Subtitle 2">
            <a:extLst>
              <a:ext uri="{FF2B5EF4-FFF2-40B4-BE49-F238E27FC236}">
                <a16:creationId xmlns="" xmlns:a16="http://schemas.microsoft.com/office/drawing/2014/main" id="{68E2B5CF-50CF-4455-90AF-DCD30179FF05}"/>
              </a:ext>
            </a:extLst>
          </p:cNvPr>
          <p:cNvSpPr>
            <a:spLocks noGrp="1"/>
          </p:cNvSpPr>
          <p:nvPr>
            <p:ph type="subTitle" idx="1"/>
          </p:nvPr>
        </p:nvSpPr>
        <p:spPr>
          <a:xfrm>
            <a:off x="7526275" y="2366751"/>
            <a:ext cx="3618381" cy="2124496"/>
          </a:xfrm>
        </p:spPr>
        <p:txBody>
          <a:bodyPr anchor="ctr">
            <a:normAutofit/>
          </a:bodyPr>
          <a:lstStyle/>
          <a:p>
            <a:pPr algn="l"/>
            <a:r>
              <a:rPr lang="en-IN" sz="2800" dirty="0" err="1"/>
              <a:t>Bionanotechnology</a:t>
            </a:r>
            <a:endParaRPr lang="en-IN" sz="2800" dirty="0"/>
          </a:p>
          <a:p>
            <a:pPr algn="l"/>
            <a:r>
              <a:rPr lang="en-IN" sz="2800" dirty="0"/>
              <a:t>          BBL 747</a:t>
            </a:r>
          </a:p>
        </p:txBody>
      </p:sp>
    </p:spTree>
    <p:extLst>
      <p:ext uri="{BB962C8B-B14F-4D97-AF65-F5344CB8AC3E}">
        <p14:creationId xmlns:p14="http://schemas.microsoft.com/office/powerpoint/2010/main" val="20060515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6F3E6C2-B77A-47C9-816F-58CC532E28E1}"/>
              </a:ext>
            </a:extLst>
          </p:cNvPr>
          <p:cNvSpPr>
            <a:spLocks noGrp="1"/>
          </p:cNvSpPr>
          <p:nvPr>
            <p:ph type="title"/>
          </p:nvPr>
        </p:nvSpPr>
        <p:spPr>
          <a:xfrm>
            <a:off x="98475" y="112542"/>
            <a:ext cx="11915334" cy="1055076"/>
          </a:xfrm>
        </p:spPr>
        <p:txBody>
          <a:bodyPr/>
          <a:lstStyle/>
          <a:p>
            <a:r>
              <a:rPr lang="en-IN" dirty="0"/>
              <a:t>Background</a:t>
            </a:r>
          </a:p>
        </p:txBody>
      </p:sp>
      <p:sp>
        <p:nvSpPr>
          <p:cNvPr id="5" name="Content Placeholder 2">
            <a:extLst>
              <a:ext uri="{FF2B5EF4-FFF2-40B4-BE49-F238E27FC236}">
                <a16:creationId xmlns="" xmlns:a16="http://schemas.microsoft.com/office/drawing/2014/main" id="{B85CCF0D-908C-4025-AB65-49BD0C9FA7D9}"/>
              </a:ext>
            </a:extLst>
          </p:cNvPr>
          <p:cNvSpPr>
            <a:spLocks noGrp="1"/>
          </p:cNvSpPr>
          <p:nvPr>
            <p:ph idx="1"/>
          </p:nvPr>
        </p:nvSpPr>
        <p:spPr>
          <a:xfrm>
            <a:off x="178191" y="1167618"/>
            <a:ext cx="11835618" cy="5577840"/>
          </a:xfrm>
        </p:spPr>
        <p:txBody>
          <a:bodyPr>
            <a:normAutofit fontScale="92500" lnSpcReduction="10000"/>
          </a:bodyPr>
          <a:lstStyle/>
          <a:p>
            <a:pPr>
              <a:lnSpc>
                <a:spcPct val="110000"/>
              </a:lnSpc>
            </a:pPr>
            <a:r>
              <a:rPr lang="en-US" dirty="0"/>
              <a:t>It confirmed many previous inferences about the elementary currents through ion channels, in particular the assumption that they were pulse-like events with constant amplitudes and varying durations.</a:t>
            </a:r>
          </a:p>
          <a:p>
            <a:pPr>
              <a:lnSpc>
                <a:spcPct val="110000"/>
              </a:lnSpc>
            </a:pPr>
            <a:r>
              <a:rPr lang="en-US" dirty="0"/>
              <a:t>The </a:t>
            </a:r>
            <a:r>
              <a:rPr lang="en-US" b="1" dirty="0"/>
              <a:t>low quality of the pipette-to membrane seal and the attendant background noise initially precluded from making detailed recordings </a:t>
            </a:r>
            <a:r>
              <a:rPr lang="en-US" dirty="0"/>
              <a:t>of ion channels other than those found at the neuromuscular junction. </a:t>
            </a:r>
          </a:p>
          <a:p>
            <a:pPr>
              <a:lnSpc>
                <a:spcPct val="110000"/>
              </a:lnSpc>
            </a:pPr>
            <a:r>
              <a:rPr lang="en-US" dirty="0"/>
              <a:t>It was discovered that the </a:t>
            </a:r>
            <a:r>
              <a:rPr lang="en-US" b="1" dirty="0"/>
              <a:t>application of a slight suction through the pipette, together with some other procedural changes, could raise the resistance </a:t>
            </a:r>
            <a:r>
              <a:rPr lang="en-US" dirty="0"/>
              <a:t>of the seal to more than a billion ohms-an improvement of several orders of magnitude.</a:t>
            </a:r>
          </a:p>
          <a:p>
            <a:pPr>
              <a:lnSpc>
                <a:spcPct val="110000"/>
              </a:lnSpc>
            </a:pPr>
            <a:r>
              <a:rPr lang="en-IN" dirty="0"/>
              <a:t>By gently pulling, </a:t>
            </a:r>
            <a:r>
              <a:rPr lang="en-US" dirty="0"/>
              <a:t>with the attached pipette, it was even possible to excise microscopic patches of the membrane for study in isolation. </a:t>
            </a:r>
          </a:p>
          <a:p>
            <a:pPr>
              <a:lnSpc>
                <a:spcPct val="110000"/>
              </a:lnSpc>
            </a:pPr>
            <a:r>
              <a:rPr lang="en-US" dirty="0"/>
              <a:t>Thereafter, the recording of single ion channels became a high resolution technique.</a:t>
            </a:r>
          </a:p>
          <a:p>
            <a:pPr>
              <a:lnSpc>
                <a:spcPct val="110000"/>
              </a:lnSpc>
            </a:pPr>
            <a:endParaRPr lang="en-IN" dirty="0"/>
          </a:p>
        </p:txBody>
      </p:sp>
      <p:cxnSp>
        <p:nvCxnSpPr>
          <p:cNvPr id="6" name="Straight Connector 5">
            <a:extLst>
              <a:ext uri="{FF2B5EF4-FFF2-40B4-BE49-F238E27FC236}">
                <a16:creationId xmlns="" xmlns:a16="http://schemas.microsoft.com/office/drawing/2014/main" id="{AC4E127E-241A-49FF-A5F5-7FF095C70605}"/>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335618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BDCFA0F-7722-400B-8435-0C18A0D74A7B}"/>
              </a:ext>
            </a:extLst>
          </p:cNvPr>
          <p:cNvSpPr>
            <a:spLocks noGrp="1"/>
          </p:cNvSpPr>
          <p:nvPr>
            <p:ph type="title"/>
          </p:nvPr>
        </p:nvSpPr>
        <p:spPr>
          <a:xfrm>
            <a:off x="98475" y="112542"/>
            <a:ext cx="11915334" cy="1055076"/>
          </a:xfrm>
        </p:spPr>
        <p:txBody>
          <a:bodyPr/>
          <a:lstStyle/>
          <a:p>
            <a:r>
              <a:rPr lang="en-IN" dirty="0"/>
              <a:t>Receptor Channels</a:t>
            </a:r>
          </a:p>
        </p:txBody>
      </p:sp>
      <p:sp>
        <p:nvSpPr>
          <p:cNvPr id="5" name="Content Placeholder 2">
            <a:extLst>
              <a:ext uri="{FF2B5EF4-FFF2-40B4-BE49-F238E27FC236}">
                <a16:creationId xmlns="" xmlns:a16="http://schemas.microsoft.com/office/drawing/2014/main" id="{464201D3-5523-4995-844D-53B58259631D}"/>
              </a:ext>
            </a:extLst>
          </p:cNvPr>
          <p:cNvSpPr>
            <a:spLocks noGrp="1"/>
          </p:cNvSpPr>
          <p:nvPr>
            <p:ph idx="1"/>
          </p:nvPr>
        </p:nvSpPr>
        <p:spPr>
          <a:xfrm>
            <a:off x="178191" y="1167618"/>
            <a:ext cx="11835618" cy="5577840"/>
          </a:xfrm>
        </p:spPr>
        <p:txBody>
          <a:bodyPr>
            <a:normAutofit fontScale="77500" lnSpcReduction="20000"/>
          </a:bodyPr>
          <a:lstStyle/>
          <a:p>
            <a:pPr>
              <a:lnSpc>
                <a:spcPct val="120000"/>
              </a:lnSpc>
            </a:pPr>
            <a:r>
              <a:rPr lang="en-US" dirty="0"/>
              <a:t>The most </a:t>
            </a:r>
            <a:r>
              <a:rPr lang="en-US" b="1" dirty="0"/>
              <a:t>detailed information on the role of ion channels in synaptic transmission has been obtained from experiments on the neuromuscular junction of skeletal muscle</a:t>
            </a:r>
            <a:r>
              <a:rPr lang="en-US" dirty="0"/>
              <a:t>. </a:t>
            </a:r>
          </a:p>
          <a:p>
            <a:pPr>
              <a:lnSpc>
                <a:spcPct val="120000"/>
              </a:lnSpc>
            </a:pPr>
            <a:r>
              <a:rPr lang="en-US" dirty="0"/>
              <a:t>There the </a:t>
            </a:r>
            <a:r>
              <a:rPr lang="en-US" b="1" dirty="0"/>
              <a:t>presynaptic neurons release acetylcholine in discrete multimolecular packets called quanta.</a:t>
            </a:r>
          </a:p>
          <a:p>
            <a:pPr>
              <a:lnSpc>
                <a:spcPct val="120000"/>
              </a:lnSpc>
            </a:pPr>
            <a:r>
              <a:rPr lang="en-US" dirty="0"/>
              <a:t>Acetylcholine molecules bind transiently to acetylcholine receptor channels, specialized proteins in the postsynaptic membrane, and cause a current to flow across the end-plate membrane. </a:t>
            </a:r>
          </a:p>
          <a:p>
            <a:pPr>
              <a:lnSpc>
                <a:spcPct val="120000"/>
              </a:lnSpc>
            </a:pPr>
            <a:r>
              <a:rPr lang="en-US" dirty="0"/>
              <a:t>This end-plate current is the sum of the elementary currents through hundreds of thousands of channels.</a:t>
            </a:r>
          </a:p>
          <a:p>
            <a:pPr>
              <a:lnSpc>
                <a:spcPct val="120000"/>
              </a:lnSpc>
            </a:pPr>
            <a:r>
              <a:rPr lang="en-US" dirty="0"/>
              <a:t>To measure these elementary currents individually, one can press the tip of a patch pipette onto a muscle fiber at the end plate.</a:t>
            </a:r>
          </a:p>
          <a:p>
            <a:pPr>
              <a:lnSpc>
                <a:spcPct val="120000"/>
              </a:lnSpc>
            </a:pPr>
            <a:r>
              <a:rPr lang="en-US" dirty="0"/>
              <a:t>This region of muscle surface contains the acetylcholine receptor channel. </a:t>
            </a:r>
          </a:p>
          <a:p>
            <a:pPr>
              <a:lnSpc>
                <a:spcPct val="120000"/>
              </a:lnSpc>
            </a:pPr>
            <a:r>
              <a:rPr lang="en-US" dirty="0"/>
              <a:t>When a low concentration of acetylcholine is in the pipette solution, the current recorded with the pipette switches between two levels.</a:t>
            </a:r>
            <a:endParaRPr lang="en-IN" dirty="0"/>
          </a:p>
        </p:txBody>
      </p:sp>
      <p:cxnSp>
        <p:nvCxnSpPr>
          <p:cNvPr id="6" name="Straight Connector 5">
            <a:extLst>
              <a:ext uri="{FF2B5EF4-FFF2-40B4-BE49-F238E27FC236}">
                <a16:creationId xmlns="" xmlns:a16="http://schemas.microsoft.com/office/drawing/2014/main" id="{85283B8F-9DE3-4C79-8473-429C473C11D6}"/>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441411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306F30A-17DE-4507-B716-278481735F32}"/>
              </a:ext>
            </a:extLst>
          </p:cNvPr>
          <p:cNvSpPr>
            <a:spLocks noGrp="1"/>
          </p:cNvSpPr>
          <p:nvPr>
            <p:ph type="title"/>
          </p:nvPr>
        </p:nvSpPr>
        <p:spPr>
          <a:xfrm>
            <a:off x="98475" y="112542"/>
            <a:ext cx="11915334" cy="1055076"/>
          </a:xfrm>
        </p:spPr>
        <p:txBody>
          <a:bodyPr/>
          <a:lstStyle/>
          <a:p>
            <a:r>
              <a:rPr lang="en-IN" dirty="0"/>
              <a:t>Receptor Channels</a:t>
            </a:r>
          </a:p>
        </p:txBody>
      </p:sp>
      <p:sp>
        <p:nvSpPr>
          <p:cNvPr id="5" name="Content Placeholder 2">
            <a:extLst>
              <a:ext uri="{FF2B5EF4-FFF2-40B4-BE49-F238E27FC236}">
                <a16:creationId xmlns="" xmlns:a16="http://schemas.microsoft.com/office/drawing/2014/main" id="{21DD8A97-FB26-47F3-8359-D8A202A7AC23}"/>
              </a:ext>
            </a:extLst>
          </p:cNvPr>
          <p:cNvSpPr>
            <a:spLocks noGrp="1"/>
          </p:cNvSpPr>
          <p:nvPr>
            <p:ph idx="1"/>
          </p:nvPr>
        </p:nvSpPr>
        <p:spPr>
          <a:xfrm>
            <a:off x="178191" y="1167618"/>
            <a:ext cx="11835618" cy="5577840"/>
          </a:xfrm>
        </p:spPr>
        <p:txBody>
          <a:bodyPr>
            <a:normAutofit fontScale="85000" lnSpcReduction="20000"/>
          </a:bodyPr>
          <a:lstStyle/>
          <a:p>
            <a:pPr>
              <a:lnSpc>
                <a:spcPct val="120000"/>
              </a:lnSpc>
            </a:pPr>
            <a:r>
              <a:rPr lang="en-US" dirty="0"/>
              <a:t>At one level, effectively no current flows because all the ion channels in the membrane patch are shut. </a:t>
            </a:r>
          </a:p>
          <a:p>
            <a:pPr>
              <a:lnSpc>
                <a:spcPct val="120000"/>
              </a:lnSpc>
            </a:pPr>
            <a:r>
              <a:rPr lang="en-US" dirty="0"/>
              <a:t>When one channel molecule flips to the open state, because of a voltage applied to the membrane, a current of about 2.5 picoamperes abruptly flows through it.</a:t>
            </a:r>
          </a:p>
          <a:p>
            <a:pPr>
              <a:lnSpc>
                <a:spcPct val="120000"/>
              </a:lnSpc>
            </a:pPr>
            <a:r>
              <a:rPr lang="en-US" dirty="0"/>
              <a:t>After a variable period, the molecule flips back to the shut state, and the current switches off.</a:t>
            </a:r>
          </a:p>
          <a:p>
            <a:pPr>
              <a:lnSpc>
                <a:spcPct val="120000"/>
              </a:lnSpc>
            </a:pPr>
            <a:r>
              <a:rPr lang="en-US" dirty="0"/>
              <a:t>The opening of the receptor channel is triggered by its binding to acetylcholine the unbinding of acetylcholine causes the channel to close again. </a:t>
            </a:r>
          </a:p>
          <a:p>
            <a:pPr>
              <a:lnSpc>
                <a:spcPct val="120000"/>
              </a:lnSpc>
            </a:pPr>
            <a:r>
              <a:rPr lang="en-US" dirty="0"/>
              <a:t>The</a:t>
            </a:r>
            <a:r>
              <a:rPr lang="en-US" b="1" dirty="0"/>
              <a:t> randomness of the lengths of time for which the channel stays open and closed reflects the probabilistic nature of the interactions between the acetylcholine molecules and their receptors</a:t>
            </a:r>
            <a:r>
              <a:rPr lang="en-US" dirty="0"/>
              <a:t>.</a:t>
            </a:r>
          </a:p>
          <a:p>
            <a:pPr>
              <a:lnSpc>
                <a:spcPct val="120000"/>
              </a:lnSpc>
            </a:pPr>
            <a:r>
              <a:rPr lang="en-US" dirty="0"/>
              <a:t>The amplitude of the current steps represents the capacity of the channel to transport ions, such as sodium or potassium in the case of the acetylcholine receptor channel. </a:t>
            </a:r>
          </a:p>
          <a:p>
            <a:pPr marL="0" indent="0">
              <a:lnSpc>
                <a:spcPct val="120000"/>
              </a:lnSpc>
              <a:buNone/>
            </a:pPr>
            <a:endParaRPr lang="en-IN" dirty="0"/>
          </a:p>
        </p:txBody>
      </p:sp>
      <p:cxnSp>
        <p:nvCxnSpPr>
          <p:cNvPr id="6" name="Straight Connector 5">
            <a:extLst>
              <a:ext uri="{FF2B5EF4-FFF2-40B4-BE49-F238E27FC236}">
                <a16:creationId xmlns="" xmlns:a16="http://schemas.microsoft.com/office/drawing/2014/main" id="{4C4204FF-B081-483B-BFC7-EB54925E04A1}"/>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780795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035C2E-88CF-4FC8-827A-3A926FEAA440}"/>
              </a:ext>
            </a:extLst>
          </p:cNvPr>
          <p:cNvSpPr>
            <a:spLocks noGrp="1"/>
          </p:cNvSpPr>
          <p:nvPr>
            <p:ph type="title"/>
          </p:nvPr>
        </p:nvSpPr>
        <p:spPr>
          <a:xfrm>
            <a:off x="98475" y="112542"/>
            <a:ext cx="11915334" cy="1055076"/>
          </a:xfrm>
        </p:spPr>
        <p:txBody>
          <a:bodyPr/>
          <a:lstStyle/>
          <a:p>
            <a:r>
              <a:rPr lang="en-IN" dirty="0"/>
              <a:t>Introduction</a:t>
            </a:r>
          </a:p>
        </p:txBody>
      </p:sp>
      <p:sp>
        <p:nvSpPr>
          <p:cNvPr id="3" name="Content Placeholder 2">
            <a:extLst>
              <a:ext uri="{FF2B5EF4-FFF2-40B4-BE49-F238E27FC236}">
                <a16:creationId xmlns="" xmlns:a16="http://schemas.microsoft.com/office/drawing/2014/main" id="{B3D47BB5-6FE9-45B8-9CFB-C79657661133}"/>
              </a:ext>
            </a:extLst>
          </p:cNvPr>
          <p:cNvSpPr>
            <a:spLocks noGrp="1"/>
          </p:cNvSpPr>
          <p:nvPr>
            <p:ph idx="1"/>
          </p:nvPr>
        </p:nvSpPr>
        <p:spPr>
          <a:xfrm>
            <a:off x="178191" y="1167618"/>
            <a:ext cx="11835618" cy="5577840"/>
          </a:xfrm>
        </p:spPr>
        <p:txBody>
          <a:bodyPr>
            <a:normAutofit fontScale="92500" lnSpcReduction="10000"/>
          </a:bodyPr>
          <a:lstStyle/>
          <a:p>
            <a:pPr>
              <a:lnSpc>
                <a:spcPct val="110000"/>
              </a:lnSpc>
            </a:pPr>
            <a:r>
              <a:rPr lang="en-US" dirty="0"/>
              <a:t>The </a:t>
            </a:r>
            <a:r>
              <a:rPr lang="en-US" b="1" dirty="0"/>
              <a:t>transmission of signals within and between cells is mediated by ion channels, pore-forming proteins embedded in the plasma membranes of nearly all cells.</a:t>
            </a:r>
            <a:r>
              <a:rPr lang="en-US" dirty="0"/>
              <a:t> </a:t>
            </a:r>
          </a:p>
          <a:p>
            <a:pPr>
              <a:lnSpc>
                <a:spcPct val="110000"/>
              </a:lnSpc>
            </a:pPr>
            <a:r>
              <a:rPr lang="en-US" dirty="0"/>
              <a:t>In sensory organs the channels translate physical or chemical stimuli into electrical signals for the nervous system. </a:t>
            </a:r>
          </a:p>
          <a:p>
            <a:pPr>
              <a:lnSpc>
                <a:spcPct val="110000"/>
              </a:lnSpc>
            </a:pPr>
            <a:r>
              <a:rPr lang="en-US" dirty="0"/>
              <a:t>Even cells not connected to the central nervous system, such as those in the blood, immune system, liver and other organs, use ion channels for signaling processes.</a:t>
            </a:r>
          </a:p>
          <a:p>
            <a:pPr>
              <a:lnSpc>
                <a:spcPct val="110000"/>
              </a:lnSpc>
            </a:pPr>
            <a:r>
              <a:rPr lang="en-US" dirty="0"/>
              <a:t>Since the 1950s biologists have been able to study the electric currents arising from these ion fluxes at a macroscopic level. </a:t>
            </a:r>
          </a:p>
          <a:p>
            <a:pPr>
              <a:lnSpc>
                <a:spcPct val="110000"/>
              </a:lnSpc>
            </a:pPr>
            <a:r>
              <a:rPr lang="en-US" dirty="0"/>
              <a:t>Only since the 1970s, however, could they </a:t>
            </a:r>
            <a:r>
              <a:rPr lang="en-US" b="1" dirty="0"/>
              <a:t>examine the individual ion channels themselves. </a:t>
            </a:r>
          </a:p>
          <a:p>
            <a:pPr>
              <a:lnSpc>
                <a:spcPct val="110000"/>
              </a:lnSpc>
            </a:pPr>
            <a:r>
              <a:rPr lang="en-US" dirty="0"/>
              <a:t>The </a:t>
            </a:r>
            <a:r>
              <a:rPr lang="en-US" b="1" dirty="0"/>
              <a:t>patch clamp technique</a:t>
            </a:r>
            <a:r>
              <a:rPr lang="en-US" dirty="0"/>
              <a:t>, for </a:t>
            </a:r>
            <a:r>
              <a:rPr lang="en-US" dirty="0" smtClean="0"/>
              <a:t>which </a:t>
            </a:r>
            <a:r>
              <a:rPr lang="en-US" dirty="0"/>
              <a:t>the Nobel Prize for Physiology or </a:t>
            </a:r>
            <a:r>
              <a:rPr lang="en-US" dirty="0" smtClean="0"/>
              <a:t>Medicine </a:t>
            </a:r>
            <a:r>
              <a:rPr lang="en-US" smtClean="0"/>
              <a:t>was awarded (1991)</a:t>
            </a:r>
            <a:endParaRPr lang="en-IN" dirty="0"/>
          </a:p>
        </p:txBody>
      </p:sp>
      <p:cxnSp>
        <p:nvCxnSpPr>
          <p:cNvPr id="5" name="Straight Connector 4">
            <a:extLst>
              <a:ext uri="{FF2B5EF4-FFF2-40B4-BE49-F238E27FC236}">
                <a16:creationId xmlns="" xmlns:a16="http://schemas.microsoft.com/office/drawing/2014/main" id="{AC7E6B5D-EA01-4F88-9D0D-9B048BA50F39}"/>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773988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8473" y="533400"/>
            <a:ext cx="12192000" cy="0"/>
          </a:xfrm>
          <a:prstGeom prst="line">
            <a:avLst/>
          </a:prstGeom>
          <a:ln w="92075" cmpd="thinThick">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779615" y="46027"/>
            <a:ext cx="4541327" cy="461665"/>
          </a:xfrm>
          <a:prstGeom prst="rect">
            <a:avLst/>
          </a:prstGeom>
          <a:noFill/>
        </p:spPr>
        <p:txBody>
          <a:bodyPr wrap="none" rtlCol="0">
            <a:spAutoFit/>
          </a:bodyPr>
          <a:lstStyle/>
          <a:p>
            <a:r>
              <a:rPr lang="en-US" sz="2400" b="1" dirty="0" smtClean="0">
                <a:solidFill>
                  <a:srgbClr val="7030A0"/>
                </a:solidFill>
                <a:latin typeface="Times New Roman" pitchFamily="18" charset="0"/>
                <a:cs typeface="Times New Roman" pitchFamily="18" charset="0"/>
              </a:rPr>
              <a:t>Transport </a:t>
            </a:r>
            <a:r>
              <a:rPr lang="en-US" sz="2400" b="1" dirty="0">
                <a:solidFill>
                  <a:srgbClr val="7030A0"/>
                </a:solidFill>
                <a:latin typeface="Times New Roman" pitchFamily="18" charset="0"/>
                <a:cs typeface="Times New Roman" pitchFamily="18" charset="0"/>
              </a:rPr>
              <a:t>across </a:t>
            </a:r>
            <a:r>
              <a:rPr lang="en-US" sz="2400" b="1" dirty="0" smtClean="0">
                <a:solidFill>
                  <a:srgbClr val="7030A0"/>
                </a:solidFill>
                <a:latin typeface="Times New Roman" pitchFamily="18" charset="0"/>
                <a:cs typeface="Times New Roman" pitchFamily="18" charset="0"/>
              </a:rPr>
              <a:t>Cell Membrane</a:t>
            </a:r>
            <a:endParaRPr lang="en-US" sz="2400" b="1" dirty="0">
              <a:solidFill>
                <a:srgbClr val="7030A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48" y="701614"/>
            <a:ext cx="8188648" cy="60283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534400" y="1176635"/>
            <a:ext cx="3352800" cy="3693319"/>
          </a:xfrm>
          <a:prstGeom prst="rect">
            <a:avLst/>
          </a:prstGeom>
        </p:spPr>
        <p:txBody>
          <a:bodyPr wrap="square">
            <a:spAutoFit/>
          </a:bodyPr>
          <a:lstStyle/>
          <a:p>
            <a:pPr algn="just"/>
            <a:r>
              <a:rPr lang="en-US" b="1" dirty="0" smtClean="0">
                <a:latin typeface="Times New Roman" pitchFamily="18" charset="0"/>
                <a:cs typeface="Times New Roman" pitchFamily="18" charset="0"/>
              </a:rPr>
              <a:t>FIGURE: Summary </a:t>
            </a:r>
            <a:r>
              <a:rPr lang="en-US" b="1" dirty="0">
                <a:latin typeface="Times New Roman" pitchFamily="18" charset="0"/>
                <a:cs typeface="Times New Roman" pitchFamily="18" charset="0"/>
              </a:rPr>
              <a:t>of transporter types. </a:t>
            </a:r>
            <a:r>
              <a:rPr lang="en-US" dirty="0">
                <a:latin typeface="Times New Roman" pitchFamily="18" charset="0"/>
                <a:cs typeface="Times New Roman" pitchFamily="18" charset="0"/>
              </a:rPr>
              <a:t>Some types (</a:t>
            </a:r>
            <a:r>
              <a:rPr lang="en-US" dirty="0" err="1">
                <a:latin typeface="Times New Roman" pitchFamily="18" charset="0"/>
                <a:cs typeface="Times New Roman" pitchFamily="18" charset="0"/>
              </a:rPr>
              <a:t>ionophores</a:t>
            </a:r>
            <a:r>
              <a:rPr lang="en-US" dirty="0">
                <a:latin typeface="Times New Roman" pitchFamily="18" charset="0"/>
                <a:cs typeface="Times New Roman" pitchFamily="18" charset="0"/>
              </a:rPr>
              <a:t>, ion channels, and passive transporters) </a:t>
            </a:r>
            <a:r>
              <a:rPr lang="en-US" dirty="0" smtClean="0">
                <a:latin typeface="Times New Roman" pitchFamily="18" charset="0"/>
                <a:cs typeface="Times New Roman" pitchFamily="18" charset="0"/>
              </a:rPr>
              <a:t>simply speed </a:t>
            </a:r>
            <a:r>
              <a:rPr lang="en-US" dirty="0">
                <a:latin typeface="Times New Roman" pitchFamily="18" charset="0"/>
                <a:cs typeface="Times New Roman" pitchFamily="18" charset="0"/>
              </a:rPr>
              <a:t>transmembrane movement of solutes down their </a:t>
            </a:r>
            <a:r>
              <a:rPr lang="en-US" dirty="0" smtClean="0">
                <a:latin typeface="Times New Roman" pitchFamily="18" charset="0"/>
                <a:cs typeface="Times New Roman" pitchFamily="18" charset="0"/>
              </a:rPr>
              <a:t>electrochemical gradients</a:t>
            </a:r>
            <a:r>
              <a:rPr lang="en-US" dirty="0">
                <a:latin typeface="Times New Roman" pitchFamily="18" charset="0"/>
                <a:cs typeface="Times New Roman" pitchFamily="18" charset="0"/>
              </a:rPr>
              <a:t>, whereas others (active transporters) can</a:t>
            </a:r>
          </a:p>
          <a:p>
            <a:pPr algn="just"/>
            <a:r>
              <a:rPr lang="en-US" dirty="0">
                <a:latin typeface="Times New Roman" pitchFamily="18" charset="0"/>
                <a:cs typeface="Times New Roman" pitchFamily="18" charset="0"/>
              </a:rPr>
              <a:t>pump solutes against a gradient, using ATP or a gradient of a second solute to provide the energy.</a:t>
            </a:r>
          </a:p>
        </p:txBody>
      </p:sp>
    </p:spTree>
    <p:extLst>
      <p:ext uri="{BB962C8B-B14F-4D97-AF65-F5344CB8AC3E}">
        <p14:creationId xmlns:p14="http://schemas.microsoft.com/office/powerpoint/2010/main" val="10606343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BD66C580-21D3-4913-A8DD-F8E216CC6F93}"/>
              </a:ext>
            </a:extLst>
          </p:cNvPr>
          <p:cNvSpPr>
            <a:spLocks noGrp="1"/>
          </p:cNvSpPr>
          <p:nvPr>
            <p:ph type="title"/>
          </p:nvPr>
        </p:nvSpPr>
        <p:spPr>
          <a:xfrm>
            <a:off x="98475" y="112542"/>
            <a:ext cx="4693920" cy="1055076"/>
          </a:xfrm>
        </p:spPr>
        <p:txBody>
          <a:bodyPr>
            <a:noAutofit/>
          </a:bodyPr>
          <a:lstStyle/>
          <a:p>
            <a:r>
              <a:rPr lang="en-IN" sz="3600" dirty="0"/>
              <a:t>Patch clamp technique </a:t>
            </a:r>
          </a:p>
        </p:txBody>
      </p:sp>
      <p:sp>
        <p:nvSpPr>
          <p:cNvPr id="5" name="Content Placeholder 2">
            <a:extLst>
              <a:ext uri="{FF2B5EF4-FFF2-40B4-BE49-F238E27FC236}">
                <a16:creationId xmlns="" xmlns:a16="http://schemas.microsoft.com/office/drawing/2014/main" id="{D728498C-7BCA-4149-A479-06FE4DEA0080}"/>
              </a:ext>
            </a:extLst>
          </p:cNvPr>
          <p:cNvSpPr>
            <a:spLocks noGrp="1"/>
          </p:cNvSpPr>
          <p:nvPr>
            <p:ph idx="1"/>
          </p:nvPr>
        </p:nvSpPr>
        <p:spPr>
          <a:xfrm>
            <a:off x="178191" y="1167618"/>
            <a:ext cx="4614204" cy="5577840"/>
          </a:xfrm>
        </p:spPr>
        <p:txBody>
          <a:bodyPr>
            <a:normAutofit fontScale="85000" lnSpcReduction="20000"/>
          </a:bodyPr>
          <a:lstStyle/>
          <a:p>
            <a:pPr>
              <a:lnSpc>
                <a:spcPct val="110000"/>
              </a:lnSpc>
            </a:pPr>
            <a:r>
              <a:rPr lang="en-US" dirty="0" smtClean="0"/>
              <a:t>Tight </a:t>
            </a:r>
            <a:r>
              <a:rPr lang="en-US" dirty="0"/>
              <a:t>sealing a pipette against the surface of a neuron enables researchers to study the ion channels in the outer plasma membrane. </a:t>
            </a:r>
          </a:p>
          <a:p>
            <a:pPr>
              <a:lnSpc>
                <a:spcPct val="110000"/>
              </a:lnSpc>
            </a:pPr>
            <a:r>
              <a:rPr lang="en-US" dirty="0"/>
              <a:t>The pipette, only 1/25,000 the diameter of a human hair, physically and electrically isolates the trapped channels. </a:t>
            </a:r>
          </a:p>
          <a:p>
            <a:pPr>
              <a:lnSpc>
                <a:spcPct val="110000"/>
              </a:lnSpc>
            </a:pPr>
            <a:r>
              <a:rPr lang="en-US" dirty="0"/>
              <a:t>This technique, known as patch clamping, can record the opening and closing of ion channels.</a:t>
            </a:r>
          </a:p>
          <a:p>
            <a:pPr>
              <a:lnSpc>
                <a:spcPct val="110000"/>
              </a:lnSpc>
            </a:pPr>
            <a:r>
              <a:rPr lang="en-US" dirty="0"/>
              <a:t>The technique is being used to discover the details of signaling networks within cells.</a:t>
            </a:r>
            <a:endParaRPr lang="en-IN" dirty="0"/>
          </a:p>
        </p:txBody>
      </p:sp>
      <p:cxnSp>
        <p:nvCxnSpPr>
          <p:cNvPr id="6" name="Straight Connector 5">
            <a:extLst>
              <a:ext uri="{FF2B5EF4-FFF2-40B4-BE49-F238E27FC236}">
                <a16:creationId xmlns="" xmlns:a16="http://schemas.microsoft.com/office/drawing/2014/main" id="{9DAF5A06-0351-42A9-A57B-987203917281}"/>
              </a:ext>
            </a:extLst>
          </p:cNvPr>
          <p:cNvCxnSpPr>
            <a:cxnSpLocks/>
          </p:cNvCxnSpPr>
          <p:nvPr/>
        </p:nvCxnSpPr>
        <p:spPr>
          <a:xfrm>
            <a:off x="98475" y="1055077"/>
            <a:ext cx="4600134"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pic>
        <p:nvPicPr>
          <p:cNvPr id="3" name="Picture 2">
            <a:extLst>
              <a:ext uri="{FF2B5EF4-FFF2-40B4-BE49-F238E27FC236}">
                <a16:creationId xmlns="" xmlns:a16="http://schemas.microsoft.com/office/drawing/2014/main" id="{CFC5C122-817A-4A5A-B8A6-8BEF9A00B4F8}"/>
              </a:ext>
            </a:extLst>
          </p:cNvPr>
          <p:cNvPicPr>
            <a:picLocks noChangeAspect="1"/>
          </p:cNvPicPr>
          <p:nvPr/>
        </p:nvPicPr>
        <p:blipFill>
          <a:blip r:embed="rId2"/>
          <a:stretch>
            <a:fillRect/>
          </a:stretch>
        </p:blipFill>
        <p:spPr>
          <a:xfrm>
            <a:off x="4967230" y="0"/>
            <a:ext cx="6871744" cy="6858000"/>
          </a:xfrm>
          <a:prstGeom prst="rect">
            <a:avLst/>
          </a:prstGeom>
        </p:spPr>
      </p:pic>
    </p:spTree>
    <p:extLst>
      <p:ext uri="{BB962C8B-B14F-4D97-AF65-F5344CB8AC3E}">
        <p14:creationId xmlns:p14="http://schemas.microsoft.com/office/powerpoint/2010/main" val="36415272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CD1C4AC-D25E-469B-93F6-1CA6784D18E6}"/>
              </a:ext>
            </a:extLst>
          </p:cNvPr>
          <p:cNvSpPr>
            <a:spLocks noGrp="1"/>
          </p:cNvSpPr>
          <p:nvPr>
            <p:ph type="title"/>
          </p:nvPr>
        </p:nvSpPr>
        <p:spPr>
          <a:xfrm>
            <a:off x="98475" y="112542"/>
            <a:ext cx="11915334" cy="1055076"/>
          </a:xfrm>
        </p:spPr>
        <p:txBody>
          <a:bodyPr/>
          <a:lstStyle/>
          <a:p>
            <a:r>
              <a:rPr lang="en-IN" sz="4400" dirty="0"/>
              <a:t>Patch clamp technique </a:t>
            </a:r>
            <a:endParaRPr lang="en-IN" dirty="0"/>
          </a:p>
        </p:txBody>
      </p:sp>
      <p:sp>
        <p:nvSpPr>
          <p:cNvPr id="5" name="Content Placeholder 2">
            <a:extLst>
              <a:ext uri="{FF2B5EF4-FFF2-40B4-BE49-F238E27FC236}">
                <a16:creationId xmlns="" xmlns:a16="http://schemas.microsoft.com/office/drawing/2014/main" id="{41C804D1-94B6-48AE-97C7-AE64C9BE1F6E}"/>
              </a:ext>
            </a:extLst>
          </p:cNvPr>
          <p:cNvSpPr>
            <a:spLocks noGrp="1"/>
          </p:cNvSpPr>
          <p:nvPr>
            <p:ph idx="1"/>
          </p:nvPr>
        </p:nvSpPr>
        <p:spPr>
          <a:xfrm>
            <a:off x="178191" y="1167618"/>
            <a:ext cx="11835618" cy="5577840"/>
          </a:xfrm>
        </p:spPr>
        <p:txBody>
          <a:bodyPr>
            <a:normAutofit fontScale="85000" lnSpcReduction="20000"/>
          </a:bodyPr>
          <a:lstStyle/>
          <a:p>
            <a:pPr>
              <a:lnSpc>
                <a:spcPct val="150000"/>
              </a:lnSpc>
            </a:pPr>
            <a:r>
              <a:rPr lang="en-US" dirty="0"/>
              <a:t>Although its development and refinement took several years, the technique is fundamentally simple: </a:t>
            </a:r>
            <a:r>
              <a:rPr lang="en-US" b="1" dirty="0"/>
              <a:t>a thin glass pipette of the proper shape is tightly sealed against a cell membrane, thereby isolating a small patch of the membrane and the ion channels it contains</a:t>
            </a:r>
            <a:r>
              <a:rPr lang="en-US" dirty="0"/>
              <a:t>. </a:t>
            </a:r>
          </a:p>
          <a:p>
            <a:pPr>
              <a:lnSpc>
                <a:spcPct val="150000"/>
              </a:lnSpc>
            </a:pPr>
            <a:r>
              <a:rPr lang="en-US" dirty="0"/>
              <a:t>These </a:t>
            </a:r>
            <a:r>
              <a:rPr lang="en-US" b="1" dirty="0"/>
              <a:t>channels can then be chemically or electrically manipulated and their properties deduced. </a:t>
            </a:r>
          </a:p>
          <a:p>
            <a:pPr>
              <a:lnSpc>
                <a:spcPct val="150000"/>
              </a:lnSpc>
            </a:pPr>
            <a:r>
              <a:rPr lang="en-US" dirty="0"/>
              <a:t>A researcher can even remove a patch of membrane from a cell or carefully open a window into a living cell to alter its cytoplasmic constituents.</a:t>
            </a:r>
          </a:p>
          <a:p>
            <a:pPr>
              <a:lnSpc>
                <a:spcPct val="150000"/>
              </a:lnSpc>
            </a:pPr>
            <a:r>
              <a:rPr lang="en-US" dirty="0"/>
              <a:t>In all these various applications the patch clamp technique makes it possible to probe how ion channels affect membrane voltage and cell processes such as secretion and contraction.</a:t>
            </a:r>
            <a:endParaRPr lang="en-IN" dirty="0"/>
          </a:p>
        </p:txBody>
      </p:sp>
      <p:cxnSp>
        <p:nvCxnSpPr>
          <p:cNvPr id="6" name="Straight Connector 5">
            <a:extLst>
              <a:ext uri="{FF2B5EF4-FFF2-40B4-BE49-F238E27FC236}">
                <a16:creationId xmlns="" xmlns:a16="http://schemas.microsoft.com/office/drawing/2014/main" id="{BEE67E02-9AAD-4C1F-AF9F-4EEE8F6D0418}"/>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776353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B0BE432-666D-4A46-A3C2-BF88F56CDDA2}"/>
              </a:ext>
            </a:extLst>
          </p:cNvPr>
          <p:cNvSpPr>
            <a:spLocks noGrp="1"/>
          </p:cNvSpPr>
          <p:nvPr>
            <p:ph type="title"/>
          </p:nvPr>
        </p:nvSpPr>
        <p:spPr>
          <a:xfrm>
            <a:off x="0" y="288510"/>
            <a:ext cx="14039556" cy="1055076"/>
          </a:xfrm>
        </p:spPr>
        <p:txBody>
          <a:bodyPr>
            <a:normAutofit fontScale="90000"/>
          </a:bodyPr>
          <a:lstStyle/>
          <a:p>
            <a:r>
              <a:rPr lang="en-US" dirty="0"/>
              <a:t>Three Forms of Patch Clamping</a:t>
            </a:r>
            <a:br>
              <a:rPr lang="en-US" dirty="0"/>
            </a:br>
            <a:endParaRPr lang="en-IN" dirty="0"/>
          </a:p>
        </p:txBody>
      </p:sp>
      <p:cxnSp>
        <p:nvCxnSpPr>
          <p:cNvPr id="6" name="Straight Connector 5">
            <a:extLst>
              <a:ext uri="{FF2B5EF4-FFF2-40B4-BE49-F238E27FC236}">
                <a16:creationId xmlns="" xmlns:a16="http://schemas.microsoft.com/office/drawing/2014/main" id="{CAF6FD75-59D3-4B9D-ABF5-C05BC4FEDC94}"/>
              </a:ext>
            </a:extLst>
          </p:cNvPr>
          <p:cNvCxnSpPr>
            <a:cxnSpLocks/>
          </p:cNvCxnSpPr>
          <p:nvPr/>
        </p:nvCxnSpPr>
        <p:spPr>
          <a:xfrm>
            <a:off x="0" y="998806"/>
            <a:ext cx="10775852"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grpSp>
        <p:nvGrpSpPr>
          <p:cNvPr id="22" name="Group 21">
            <a:extLst>
              <a:ext uri="{FF2B5EF4-FFF2-40B4-BE49-F238E27FC236}">
                <a16:creationId xmlns="" xmlns:a16="http://schemas.microsoft.com/office/drawing/2014/main" id="{E440A2DB-D4FE-47A8-8233-426AC50E8425}"/>
              </a:ext>
            </a:extLst>
          </p:cNvPr>
          <p:cNvGrpSpPr/>
          <p:nvPr/>
        </p:nvGrpSpPr>
        <p:grpSpPr>
          <a:xfrm>
            <a:off x="587829" y="1223889"/>
            <a:ext cx="10624122" cy="3601329"/>
            <a:chOff x="309489" y="1431996"/>
            <a:chExt cx="12787534" cy="4370927"/>
          </a:xfrm>
        </p:grpSpPr>
        <p:pic>
          <p:nvPicPr>
            <p:cNvPr id="19" name="Picture 18">
              <a:extLst>
                <a:ext uri="{FF2B5EF4-FFF2-40B4-BE49-F238E27FC236}">
                  <a16:creationId xmlns="" xmlns:a16="http://schemas.microsoft.com/office/drawing/2014/main" id="{24E3B1FA-D0FA-459B-950B-008F85A28771}"/>
                </a:ext>
              </a:extLst>
            </p:cNvPr>
            <p:cNvPicPr>
              <a:picLocks noChangeAspect="1"/>
            </p:cNvPicPr>
            <p:nvPr/>
          </p:nvPicPr>
          <p:blipFill rotWithShape="1">
            <a:blip r:embed="rId2"/>
            <a:srcRect l="35022" t="1923" b="3040"/>
            <a:stretch/>
          </p:blipFill>
          <p:spPr>
            <a:xfrm>
              <a:off x="309489" y="1431996"/>
              <a:ext cx="6306319" cy="4370927"/>
            </a:xfrm>
            <a:prstGeom prst="rect">
              <a:avLst/>
            </a:prstGeom>
            <a:ln w="12700">
              <a:solidFill>
                <a:schemeClr val="tx1"/>
              </a:solidFill>
            </a:ln>
          </p:spPr>
        </p:pic>
        <p:pic>
          <p:nvPicPr>
            <p:cNvPr id="21" name="Picture 20">
              <a:extLst>
                <a:ext uri="{FF2B5EF4-FFF2-40B4-BE49-F238E27FC236}">
                  <a16:creationId xmlns="" xmlns:a16="http://schemas.microsoft.com/office/drawing/2014/main" id="{B5A24AB5-CC02-4DA0-B82B-925138EA5AEF}"/>
                </a:ext>
              </a:extLst>
            </p:cNvPr>
            <p:cNvPicPr>
              <a:picLocks noChangeAspect="1"/>
            </p:cNvPicPr>
            <p:nvPr/>
          </p:nvPicPr>
          <p:blipFill rotWithShape="1">
            <a:blip r:embed="rId3"/>
            <a:srcRect t="1922" r="1121" b="3041"/>
            <a:stretch/>
          </p:blipFill>
          <p:spPr>
            <a:xfrm>
              <a:off x="6615809" y="1431996"/>
              <a:ext cx="6481214" cy="4370927"/>
            </a:xfrm>
            <a:prstGeom prst="rect">
              <a:avLst/>
            </a:prstGeom>
            <a:ln w="12700">
              <a:solidFill>
                <a:schemeClr val="tx1"/>
              </a:solidFill>
            </a:ln>
          </p:spPr>
        </p:pic>
      </p:grpSp>
      <p:sp>
        <p:nvSpPr>
          <p:cNvPr id="24" name="TextBox 23">
            <a:extLst>
              <a:ext uri="{FF2B5EF4-FFF2-40B4-BE49-F238E27FC236}">
                <a16:creationId xmlns="" xmlns:a16="http://schemas.microsoft.com/office/drawing/2014/main" id="{17DD3D05-2CE5-42AE-95BE-15F42D1DC20D}"/>
              </a:ext>
            </a:extLst>
          </p:cNvPr>
          <p:cNvSpPr txBox="1"/>
          <p:nvPr/>
        </p:nvSpPr>
        <p:spPr>
          <a:xfrm>
            <a:off x="1" y="4825219"/>
            <a:ext cx="12192000" cy="2031325"/>
          </a:xfrm>
          <a:prstGeom prst="rect">
            <a:avLst/>
          </a:prstGeom>
          <a:noFill/>
        </p:spPr>
        <p:txBody>
          <a:bodyPr wrap="square">
            <a:spAutoFit/>
          </a:bodyPr>
          <a:lstStyle/>
          <a:p>
            <a:pPr marL="342900" indent="-342900">
              <a:buFont typeface="+mj-lt"/>
              <a:buAutoNum type="alphaLcParenR"/>
            </a:pPr>
            <a:r>
              <a:rPr lang="en-US" dirty="0"/>
              <a:t>By pressing a patch pipette against the enzymatically cleaned surface of a cell and applying gentle suction, researchers can place a giga ohm seal around a small patch of the cell membrane and the ion channels it contains. An experimenter can then apply various stimuli from within the pipette and measure the behavior ‘Of the trapped channels. </a:t>
            </a:r>
          </a:p>
          <a:p>
            <a:pPr marL="342900" indent="-342900">
              <a:buFont typeface="+mj-lt"/>
              <a:buAutoNum type="alphaLcParenR"/>
            </a:pPr>
            <a:r>
              <a:rPr lang="en-US" dirty="0"/>
              <a:t>Alternatively, the experimenter may detach the membrane patch from the cell, thereby exposing the cytoplasmic mouth of the channels </a:t>
            </a:r>
          </a:p>
          <a:p>
            <a:pPr marL="342900" indent="-342900">
              <a:buFont typeface="+mj-lt"/>
              <a:buAutoNum type="alphaLcParenR"/>
            </a:pPr>
            <a:r>
              <a:rPr lang="en-US" dirty="0"/>
              <a:t>If the membrane patch can be ruptured without breaking the giga-ohm seal, the experimenter can alter the constituents of the living cell's cytoplasm.</a:t>
            </a:r>
            <a:endParaRPr lang="en-IN" dirty="0"/>
          </a:p>
        </p:txBody>
      </p:sp>
    </p:spTree>
    <p:extLst>
      <p:ext uri="{BB962C8B-B14F-4D97-AF65-F5344CB8AC3E}">
        <p14:creationId xmlns:p14="http://schemas.microsoft.com/office/powerpoint/2010/main" val="7790185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4D84B5D-D911-491B-8160-944DB308EB81}"/>
              </a:ext>
            </a:extLst>
          </p:cNvPr>
          <p:cNvSpPr>
            <a:spLocks noGrp="1"/>
          </p:cNvSpPr>
          <p:nvPr>
            <p:ph type="title"/>
          </p:nvPr>
        </p:nvSpPr>
        <p:spPr>
          <a:xfrm>
            <a:off x="98475" y="112542"/>
            <a:ext cx="11915334" cy="1055076"/>
          </a:xfrm>
        </p:spPr>
        <p:txBody>
          <a:bodyPr/>
          <a:lstStyle/>
          <a:p>
            <a:r>
              <a:rPr lang="en-IN" dirty="0" smtClean="0"/>
              <a:t>Background</a:t>
            </a:r>
            <a:endParaRPr lang="en-IN" dirty="0"/>
          </a:p>
        </p:txBody>
      </p:sp>
      <p:sp>
        <p:nvSpPr>
          <p:cNvPr id="5" name="Content Placeholder 2">
            <a:extLst>
              <a:ext uri="{FF2B5EF4-FFF2-40B4-BE49-F238E27FC236}">
                <a16:creationId xmlns="" xmlns:a16="http://schemas.microsoft.com/office/drawing/2014/main" id="{E6D4360C-216F-4D59-BED6-7E763497486F}"/>
              </a:ext>
            </a:extLst>
          </p:cNvPr>
          <p:cNvSpPr>
            <a:spLocks noGrp="1"/>
          </p:cNvSpPr>
          <p:nvPr>
            <p:ph idx="1"/>
          </p:nvPr>
        </p:nvSpPr>
        <p:spPr>
          <a:xfrm>
            <a:off x="178191" y="1167618"/>
            <a:ext cx="11835618" cy="5577840"/>
          </a:xfrm>
        </p:spPr>
        <p:txBody>
          <a:bodyPr>
            <a:normAutofit fontScale="85000" lnSpcReduction="10000"/>
          </a:bodyPr>
          <a:lstStyle/>
          <a:p>
            <a:pPr>
              <a:lnSpc>
                <a:spcPct val="110000"/>
              </a:lnSpc>
            </a:pPr>
            <a:r>
              <a:rPr lang="en-US" b="1" dirty="0"/>
              <a:t>Artificial lipid membranes, which in their pure form are electrical insulators. </a:t>
            </a:r>
            <a:r>
              <a:rPr lang="en-US" dirty="0"/>
              <a:t>Yet Ross C. Bean and his colleagues demonstrated that </a:t>
            </a:r>
            <a:r>
              <a:rPr lang="en-US" b="1" dirty="0"/>
              <a:t>if trace quantities of certain antibiotics or proteins were inserted into the membranes, they became electric conductors</a:t>
            </a:r>
            <a:r>
              <a:rPr lang="en-US" dirty="0"/>
              <a:t>.</a:t>
            </a:r>
          </a:p>
          <a:p>
            <a:pPr>
              <a:lnSpc>
                <a:spcPct val="110000"/>
              </a:lnSpc>
            </a:pPr>
            <a:r>
              <a:rPr lang="en-US" dirty="0"/>
              <a:t>The </a:t>
            </a:r>
            <a:r>
              <a:rPr lang="en-US" b="1" dirty="0"/>
              <a:t>discrete changes in the current passing through the membranes suggested that the proteins created pore-like channels that opened and closed individually. </a:t>
            </a:r>
          </a:p>
          <a:p>
            <a:pPr>
              <a:lnSpc>
                <a:spcPct val="110000"/>
              </a:lnSpc>
            </a:pPr>
            <a:r>
              <a:rPr lang="en-US" dirty="0"/>
              <a:t>Charged ions could then traverse the membrane through the open channels. </a:t>
            </a:r>
          </a:p>
          <a:p>
            <a:pPr>
              <a:lnSpc>
                <a:spcPct val="110000"/>
              </a:lnSpc>
            </a:pPr>
            <a:r>
              <a:rPr lang="en-US" dirty="0"/>
              <a:t>It became clear to many investigators that the electrical signals in neurons and other cells must be mediated by similar proteins in the lipid plasma membranes surrounding them. </a:t>
            </a:r>
          </a:p>
          <a:p>
            <a:pPr>
              <a:lnSpc>
                <a:spcPct val="110000"/>
              </a:lnSpc>
            </a:pPr>
            <a:r>
              <a:rPr lang="en-US" dirty="0"/>
              <a:t>Alan L. Hodgkin and Andrew F. Huxley had previously invoked the concept of ion channels in their classic analysis of currents through nerve membranes, for which they received the Nobel Prize in 1963. </a:t>
            </a:r>
          </a:p>
          <a:p>
            <a:pPr>
              <a:lnSpc>
                <a:spcPct val="110000"/>
              </a:lnSpc>
            </a:pPr>
            <a:r>
              <a:rPr lang="en-US" dirty="0"/>
              <a:t>If measurements at an appropriately fine resolution could be taken, a whole microcosm of signaling molecules would be found.</a:t>
            </a:r>
            <a:endParaRPr lang="en-IN" dirty="0"/>
          </a:p>
        </p:txBody>
      </p:sp>
      <p:cxnSp>
        <p:nvCxnSpPr>
          <p:cNvPr id="6" name="Straight Connector 5">
            <a:extLst>
              <a:ext uri="{FF2B5EF4-FFF2-40B4-BE49-F238E27FC236}">
                <a16:creationId xmlns="" xmlns:a16="http://schemas.microsoft.com/office/drawing/2014/main" id="{D0E18ECD-9C54-47E1-9994-A263F5249DBD}"/>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7692035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1B91C7E-86C7-4E26-BABD-52EC330E2C63}"/>
              </a:ext>
            </a:extLst>
          </p:cNvPr>
          <p:cNvSpPr>
            <a:spLocks noGrp="1"/>
          </p:cNvSpPr>
          <p:nvPr>
            <p:ph type="title"/>
          </p:nvPr>
        </p:nvSpPr>
        <p:spPr>
          <a:xfrm>
            <a:off x="98475" y="112542"/>
            <a:ext cx="11915334" cy="1055076"/>
          </a:xfrm>
        </p:spPr>
        <p:txBody>
          <a:bodyPr/>
          <a:lstStyle/>
          <a:p>
            <a:r>
              <a:rPr lang="en-IN" dirty="0"/>
              <a:t>Background</a:t>
            </a:r>
          </a:p>
        </p:txBody>
      </p:sp>
      <p:sp>
        <p:nvSpPr>
          <p:cNvPr id="5" name="Content Placeholder 2">
            <a:extLst>
              <a:ext uri="{FF2B5EF4-FFF2-40B4-BE49-F238E27FC236}">
                <a16:creationId xmlns="" xmlns:a16="http://schemas.microsoft.com/office/drawing/2014/main" id="{5F360E7C-B674-46DB-9F06-C96A54B1EB20}"/>
              </a:ext>
            </a:extLst>
          </p:cNvPr>
          <p:cNvSpPr>
            <a:spLocks noGrp="1"/>
          </p:cNvSpPr>
          <p:nvPr>
            <p:ph idx="1"/>
          </p:nvPr>
        </p:nvSpPr>
        <p:spPr>
          <a:xfrm>
            <a:off x="178191" y="1167618"/>
            <a:ext cx="11835618" cy="5577840"/>
          </a:xfrm>
        </p:spPr>
        <p:txBody>
          <a:bodyPr>
            <a:normAutofit fontScale="85000" lnSpcReduction="10000"/>
          </a:bodyPr>
          <a:lstStyle/>
          <a:p>
            <a:pPr>
              <a:lnSpc>
                <a:spcPct val="120000"/>
              </a:lnSpc>
            </a:pPr>
            <a:r>
              <a:rPr lang="en-US" dirty="0"/>
              <a:t>In 1972 Bernard Katz and Ricardo </a:t>
            </a:r>
            <a:r>
              <a:rPr lang="en-US" dirty="0" err="1"/>
              <a:t>Miledi</a:t>
            </a:r>
            <a:r>
              <a:rPr lang="en-US" dirty="0"/>
              <a:t> conducted a statistical analysis of voltage fluctuations at the neuromuscular junction (the synapse between a motor neuron and a muscle fiber).</a:t>
            </a:r>
          </a:p>
          <a:p>
            <a:pPr>
              <a:lnSpc>
                <a:spcPct val="120000"/>
              </a:lnSpc>
            </a:pPr>
            <a:r>
              <a:rPr lang="en-US" dirty="0"/>
              <a:t>They concluded that the synaptic signals consisted of small electrical events of the same magnitude as those associated with the artificial channels.</a:t>
            </a:r>
          </a:p>
          <a:p>
            <a:pPr>
              <a:lnSpc>
                <a:spcPct val="120000"/>
              </a:lnSpc>
            </a:pPr>
            <a:r>
              <a:rPr lang="en-US" dirty="0"/>
              <a:t>But Katz and </a:t>
            </a:r>
            <a:r>
              <a:rPr lang="en-US" dirty="0" err="1"/>
              <a:t>Miledi</a:t>
            </a:r>
            <a:r>
              <a:rPr lang="en-US" dirty="0"/>
              <a:t> could only infer the properties of the channels from their analysis, which depended on several assumptions. </a:t>
            </a:r>
          </a:p>
          <a:p>
            <a:pPr>
              <a:lnSpc>
                <a:spcPct val="120000"/>
              </a:lnSpc>
            </a:pPr>
            <a:r>
              <a:rPr lang="en-US" b="1" dirty="0"/>
              <a:t>No method was available for directly measuring the unit events constituting the synaptic signal.</a:t>
            </a:r>
          </a:p>
          <a:p>
            <a:pPr>
              <a:lnSpc>
                <a:spcPct val="120000"/>
              </a:lnSpc>
            </a:pPr>
            <a:r>
              <a:rPr lang="en-US" dirty="0"/>
              <a:t>The </a:t>
            </a:r>
            <a:r>
              <a:rPr lang="en-US" b="1" dirty="0"/>
              <a:t>background noise</a:t>
            </a:r>
            <a:r>
              <a:rPr lang="en-US" dirty="0"/>
              <a:t> associated with the standard techniques for measuring the electric current passing through a cell membrane was only one ten-billionth of an ampere, but it was 100 times greater than the current of a unit event and drowned out its signal.</a:t>
            </a:r>
            <a:endParaRPr lang="en-IN" dirty="0"/>
          </a:p>
        </p:txBody>
      </p:sp>
      <p:cxnSp>
        <p:nvCxnSpPr>
          <p:cNvPr id="6" name="Straight Connector 5">
            <a:extLst>
              <a:ext uri="{FF2B5EF4-FFF2-40B4-BE49-F238E27FC236}">
                <a16:creationId xmlns="" xmlns:a16="http://schemas.microsoft.com/office/drawing/2014/main" id="{928B2305-3D5D-4441-AF0A-6388F160088E}"/>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026847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8598E83-23EE-4977-8479-F8A45CC1D145}"/>
              </a:ext>
            </a:extLst>
          </p:cNvPr>
          <p:cNvSpPr>
            <a:spLocks noGrp="1"/>
          </p:cNvSpPr>
          <p:nvPr>
            <p:ph type="title"/>
          </p:nvPr>
        </p:nvSpPr>
        <p:spPr>
          <a:xfrm>
            <a:off x="98475" y="112542"/>
            <a:ext cx="11915334" cy="1055076"/>
          </a:xfrm>
        </p:spPr>
        <p:txBody>
          <a:bodyPr/>
          <a:lstStyle/>
          <a:p>
            <a:r>
              <a:rPr lang="en-IN" dirty="0"/>
              <a:t>Background</a:t>
            </a:r>
          </a:p>
        </p:txBody>
      </p:sp>
      <p:sp>
        <p:nvSpPr>
          <p:cNvPr id="5" name="Content Placeholder 2">
            <a:extLst>
              <a:ext uri="{FF2B5EF4-FFF2-40B4-BE49-F238E27FC236}">
                <a16:creationId xmlns="" xmlns:a16="http://schemas.microsoft.com/office/drawing/2014/main" id="{B8DEFC3B-FBBA-4DE2-A908-5EC838F0F821}"/>
              </a:ext>
            </a:extLst>
          </p:cNvPr>
          <p:cNvSpPr>
            <a:spLocks noGrp="1"/>
          </p:cNvSpPr>
          <p:nvPr>
            <p:ph idx="1"/>
          </p:nvPr>
        </p:nvSpPr>
        <p:spPr>
          <a:xfrm>
            <a:off x="178191" y="1167618"/>
            <a:ext cx="11835618" cy="5577840"/>
          </a:xfrm>
        </p:spPr>
        <p:txBody>
          <a:bodyPr>
            <a:normAutofit fontScale="85000" lnSpcReduction="20000"/>
          </a:bodyPr>
          <a:lstStyle/>
          <a:p>
            <a:pPr>
              <a:lnSpc>
                <a:spcPct val="120000"/>
              </a:lnSpc>
            </a:pPr>
            <a:r>
              <a:rPr lang="en-US" dirty="0"/>
              <a:t>The </a:t>
            </a:r>
            <a:r>
              <a:rPr lang="en-US" b="1" dirty="0"/>
              <a:t>available electronic components would have the resolution necessary for measurement only if a small patch of membrane could be insulated from the rest. </a:t>
            </a:r>
          </a:p>
          <a:p>
            <a:pPr>
              <a:lnSpc>
                <a:spcPct val="120000"/>
              </a:lnSpc>
            </a:pPr>
            <a:r>
              <a:rPr lang="en-US" dirty="0"/>
              <a:t>The approach was to place a glass micropipette onto the surface of enzymatically cleaned muscle fibers. </a:t>
            </a:r>
          </a:p>
          <a:p>
            <a:pPr>
              <a:lnSpc>
                <a:spcPct val="120000"/>
              </a:lnSpc>
            </a:pPr>
            <a:r>
              <a:rPr lang="en-US" dirty="0"/>
              <a:t>The nonconductive glass pipette, isolated a few ion channels, thereby providing with a clear signal</a:t>
            </a:r>
          </a:p>
          <a:p>
            <a:pPr>
              <a:lnSpc>
                <a:spcPct val="120000"/>
              </a:lnSpc>
            </a:pPr>
            <a:r>
              <a:rPr lang="en-US" dirty="0"/>
              <a:t>Unfortunately, obtaining a tight seal between a measuring glass pipette and a membrane was not easy. </a:t>
            </a:r>
          </a:p>
          <a:p>
            <a:pPr>
              <a:lnSpc>
                <a:spcPct val="120000"/>
              </a:lnSpc>
            </a:pPr>
            <a:r>
              <a:rPr lang="en-US" dirty="0"/>
              <a:t>to put up with electrical leaks that connected the extracellular fluid with the interior of the pipette.</a:t>
            </a:r>
          </a:p>
          <a:p>
            <a:pPr>
              <a:lnSpc>
                <a:spcPct val="120000"/>
              </a:lnSpc>
            </a:pPr>
            <a:r>
              <a:rPr lang="en-US" dirty="0"/>
              <a:t>Nevertheless, by carefully cleaning the cell surface and by optimizing the shape and size of the pipette, they succeeded in observing individual channel currents in response to acetylcholine, the transmitter (signal-inducing chemical) at the neuromuscular junction</a:t>
            </a:r>
            <a:endParaRPr lang="en-IN" dirty="0"/>
          </a:p>
        </p:txBody>
      </p:sp>
      <p:cxnSp>
        <p:nvCxnSpPr>
          <p:cNvPr id="6" name="Straight Connector 5">
            <a:extLst>
              <a:ext uri="{FF2B5EF4-FFF2-40B4-BE49-F238E27FC236}">
                <a16:creationId xmlns="" xmlns:a16="http://schemas.microsoft.com/office/drawing/2014/main" id="{246FA23D-4C7C-49B9-B463-2E8F607C5417}"/>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533668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E681FECDCB634A88B380210644E33D" ma:contentTypeVersion="2" ma:contentTypeDescription="Create a new document." ma:contentTypeScope="" ma:versionID="37873b6306962399c11eecd0d6223513">
  <xsd:schema xmlns:xsd="http://www.w3.org/2001/XMLSchema" xmlns:xs="http://www.w3.org/2001/XMLSchema" xmlns:p="http://schemas.microsoft.com/office/2006/metadata/properties" xmlns:ns2="bcaef780-bd02-4c5b-98b7-9161c76ba27b" targetNamespace="http://schemas.microsoft.com/office/2006/metadata/properties" ma:root="true" ma:fieldsID="23e97d46f374a3d1adcbd513b51aedb4" ns2:_="">
    <xsd:import namespace="bcaef780-bd02-4c5b-98b7-9161c76ba2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ef780-bd02-4c5b-98b7-9161c76ba2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758BCB-80A7-488A-89B3-6D70E2AA998D}"/>
</file>

<file path=customXml/itemProps2.xml><?xml version="1.0" encoding="utf-8"?>
<ds:datastoreItem xmlns:ds="http://schemas.openxmlformats.org/officeDocument/2006/customXml" ds:itemID="{D9098827-300F-4055-9624-44CDC5AE65EB}"/>
</file>

<file path=customXml/itemProps3.xml><?xml version="1.0" encoding="utf-8"?>
<ds:datastoreItem xmlns:ds="http://schemas.openxmlformats.org/officeDocument/2006/customXml" ds:itemID="{E86FCBFE-37B5-4E9A-95DA-EFA36E43F1C5}"/>
</file>

<file path=docProps/app.xml><?xml version="1.0" encoding="utf-8"?>
<Properties xmlns="http://schemas.openxmlformats.org/officeDocument/2006/extended-properties" xmlns:vt="http://schemas.openxmlformats.org/officeDocument/2006/docPropsVTypes">
  <TotalTime>2053</TotalTime>
  <Words>1416</Words>
  <Application>Microsoft Macintosh PowerPoint</Application>
  <PresentationFormat>Custom</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Ion channels as molecular switches (Patch clamp technique)</vt:lpstr>
      <vt:lpstr>Introduction</vt:lpstr>
      <vt:lpstr>PowerPoint Presentation</vt:lpstr>
      <vt:lpstr>Patch clamp technique </vt:lpstr>
      <vt:lpstr>Patch clamp technique </vt:lpstr>
      <vt:lpstr>Three Forms of Patch Clamping </vt:lpstr>
      <vt:lpstr>Background</vt:lpstr>
      <vt:lpstr>Background</vt:lpstr>
      <vt:lpstr>Background</vt:lpstr>
      <vt:lpstr>Background</vt:lpstr>
      <vt:lpstr>Receptor Channels</vt:lpstr>
      <vt:lpstr>Receptor Channels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 channels as molecular switches</dc:title>
  <dc:creator>Kritika Narula</dc:creator>
  <cp:lastModifiedBy>Prashant Mishra</cp:lastModifiedBy>
  <cp:revision>93</cp:revision>
  <dcterms:created xsi:type="dcterms:W3CDTF">2021-03-24T18:24:02Z</dcterms:created>
  <dcterms:modified xsi:type="dcterms:W3CDTF">2022-03-15T05:18:58Z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0x0101005EE681FECDCB634A88B380210644E33D</vt:lpwstr>
  </property>
</Properties>
</file>