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60" r:id="rId5"/>
    <p:sldId id="275" r:id="rId6"/>
    <p:sldId id="276" r:id="rId7"/>
    <p:sldId id="262" r:id="rId8"/>
    <p:sldId id="277" r:id="rId9"/>
    <p:sldId id="261" r:id="rId10"/>
    <p:sldId id="278" r:id="rId11"/>
    <p:sldId id="279" r:id="rId12"/>
    <p:sldId id="28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24"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customXml" Target="../customXml/item2.xml"/><Relationship Id="rId12" Type="http://schemas.openxmlformats.org/officeDocument/2006/relationships/slide" Target="slides/slide11.xml"/><Relationship Id="rId17" Type="http://schemas.openxmlformats.org/officeDocument/2006/relationships/viewProps" Target="viewProps.xml"/><Relationship Id="rId7" Type="http://schemas.openxmlformats.org/officeDocument/2006/relationships/slide" Target="slides/slide6.xml"/><Relationship Id="rId16" Type="http://schemas.openxmlformats.org/officeDocument/2006/relationships/presProps" Target="presProps.xml"/><Relationship Id="rId2" Type="http://schemas.openxmlformats.org/officeDocument/2006/relationships/slide" Target="slides/slide1.xml"/><Relationship Id="rId20" Type="http://schemas.openxmlformats.org/officeDocument/2006/relationships/customXml" Target="../customXml/item1.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printerSettings" Target="printerSettings/printerSettings1.bin"/><Relationship Id="rId5" Type="http://schemas.openxmlformats.org/officeDocument/2006/relationships/slide" Target="slides/slide4.xml"/><Relationship Id="rId19" Type="http://schemas.openxmlformats.org/officeDocument/2006/relationships/tableStyles" Target="tableStyles.xml"/><Relationship Id="rId10" Type="http://schemas.openxmlformats.org/officeDocument/2006/relationships/slide" Target="slides/slide9.xml"/><Relationship Id="rId14" Type="http://schemas.openxmlformats.org/officeDocument/2006/relationships/slide" Target="slides/slide13.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E1967E-B3B9-40F4-BE6C-001F2AD0B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CC9DC0D-375B-4DD4-AF08-9FF35DC60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7C9B25D-5F03-44A5-B7A1-0F73757EEC1C}"/>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5" name="Footer Placeholder 4">
            <a:extLst>
              <a:ext uri="{FF2B5EF4-FFF2-40B4-BE49-F238E27FC236}">
                <a16:creationId xmlns="" xmlns:a16="http://schemas.microsoft.com/office/drawing/2014/main" id="{CBEF8AFD-F7E3-450A-97E6-16AE757354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8EDCED1-8C25-4486-B15B-30C3AEC0CEAA}"/>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261514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B1EE85-55F1-48FA-A5BF-AA0BCA3E91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6EB008A-63F4-4083-BBBA-0DF923495A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0F52F6A-A971-4B64-B622-403DC46828FC}"/>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5" name="Footer Placeholder 4">
            <a:extLst>
              <a:ext uri="{FF2B5EF4-FFF2-40B4-BE49-F238E27FC236}">
                <a16:creationId xmlns="" xmlns:a16="http://schemas.microsoft.com/office/drawing/2014/main" id="{7FF08E69-7A4C-4546-8592-60A38270D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06D27A4-B17B-47F4-99B2-C2481A6C367A}"/>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22989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91AB5F1-602C-454F-9331-BF80B75AF6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4DA5A1A-85A1-4AD9-95B1-3B4BA9242A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2F642C8-EBEA-428C-AED1-C894D2B61491}"/>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5" name="Footer Placeholder 4">
            <a:extLst>
              <a:ext uri="{FF2B5EF4-FFF2-40B4-BE49-F238E27FC236}">
                <a16:creationId xmlns="" xmlns:a16="http://schemas.microsoft.com/office/drawing/2014/main" id="{12A8BBFE-39C9-4C0D-8D7C-52A4C22FBF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1498D24-A79B-4FAA-9FC2-696C7F5A4B12}"/>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204054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109698-9D2A-4F2D-853B-A58D7F07E8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8B71005-5E6F-491E-9EDA-ADABBEF8DB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151EDE-2967-437E-B1F4-DA52318FC131}"/>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5" name="Footer Placeholder 4">
            <a:extLst>
              <a:ext uri="{FF2B5EF4-FFF2-40B4-BE49-F238E27FC236}">
                <a16:creationId xmlns="" xmlns:a16="http://schemas.microsoft.com/office/drawing/2014/main" id="{2ED69E0E-B1AF-4E72-B320-7BE4C6FDF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4E55D6F-7B38-43AC-ACEF-211C7B110721}"/>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154745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D25B31-F438-4D1E-AC59-38D2B1DEE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2D3D099-8092-407E-A883-45E843257F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B22BD6F-BF94-4A57-84F0-FCDE1399F7F8}"/>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5" name="Footer Placeholder 4">
            <a:extLst>
              <a:ext uri="{FF2B5EF4-FFF2-40B4-BE49-F238E27FC236}">
                <a16:creationId xmlns="" xmlns:a16="http://schemas.microsoft.com/office/drawing/2014/main" id="{CD6152E1-F06F-400B-BD10-FCE57CF7C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A11E6EC-3831-4F29-A5A3-BE687BB3699A}"/>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77500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1669BF-8471-483B-8EE7-D77A8E22F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62C31C4-8A3D-4874-B427-1E49C2E8E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7A08223D-25ED-49E7-A31A-57737F98B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5888FB5-D751-4C6E-A0BA-ACF54C136769}"/>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6" name="Footer Placeholder 5">
            <a:extLst>
              <a:ext uri="{FF2B5EF4-FFF2-40B4-BE49-F238E27FC236}">
                <a16:creationId xmlns="" xmlns:a16="http://schemas.microsoft.com/office/drawing/2014/main" id="{F41C4BD7-CE5E-49EC-96D8-63119E390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6D58AB4-6C92-45A4-8061-A80BB91B9BA0}"/>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30657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2BAF1-3828-4E37-A679-87EDA32794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C4BCD2D-E104-4642-BEBD-1D9A2422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8889281-9E44-49EE-884E-287880ADF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141964C-9A34-4E09-9918-631F87A5E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AE4E0AB-CD80-4136-90EB-9DB5EEA8B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C7C280F-F279-468D-83AD-A7BE8E3983D7}"/>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8" name="Footer Placeholder 7">
            <a:extLst>
              <a:ext uri="{FF2B5EF4-FFF2-40B4-BE49-F238E27FC236}">
                <a16:creationId xmlns="" xmlns:a16="http://schemas.microsoft.com/office/drawing/2014/main" id="{3037B9B0-5478-4725-9B42-3736BA9444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3CA16F5E-35F2-48B1-85B8-3CEA0F6DBA62}"/>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46760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2D199E-800B-4CDB-8D12-98D8D8C1F3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DAEDCD55-F355-4ED0-89F7-1912988A2595}"/>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4" name="Footer Placeholder 3">
            <a:extLst>
              <a:ext uri="{FF2B5EF4-FFF2-40B4-BE49-F238E27FC236}">
                <a16:creationId xmlns="" xmlns:a16="http://schemas.microsoft.com/office/drawing/2014/main" id="{62434CD5-6FD4-462D-BE01-1A2CEC1F7A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E074A70-8598-4765-8F95-B161E8BA3240}"/>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229420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D933DCA-0154-4E7B-9CE9-9DF059DF4EA1}"/>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3" name="Footer Placeholder 2">
            <a:extLst>
              <a:ext uri="{FF2B5EF4-FFF2-40B4-BE49-F238E27FC236}">
                <a16:creationId xmlns="" xmlns:a16="http://schemas.microsoft.com/office/drawing/2014/main" id="{889A19B4-8BB7-4DFE-823C-6ABFAC8341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FF6A1978-F789-412A-8F75-8BE92BBCACDF}"/>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351864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25A8A4-B9F7-4190-B333-6956260EF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BA31859-93B1-4BA6-ABE2-7E13D65C1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4E448BB-31F6-485F-A7B5-935546584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3531404-4710-468E-BDE2-38525F424D35}"/>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6" name="Footer Placeholder 5">
            <a:extLst>
              <a:ext uri="{FF2B5EF4-FFF2-40B4-BE49-F238E27FC236}">
                <a16:creationId xmlns="" xmlns:a16="http://schemas.microsoft.com/office/drawing/2014/main" id="{2D221FF7-A6AF-4A6A-AADD-F050C56122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9FD38C5-31CD-4478-9119-57E2032BB0F5}"/>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3445903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2B722F-1B2E-4FEB-AF15-C5476E60D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0ED36AF-16D6-49ED-824A-4B67CD647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EDE9908-72E0-453C-BE0B-FC3742C59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EBF6832-A849-4749-BC28-7CC1FDF0262C}"/>
              </a:ext>
            </a:extLst>
          </p:cNvPr>
          <p:cNvSpPr>
            <a:spLocks noGrp="1"/>
          </p:cNvSpPr>
          <p:nvPr>
            <p:ph type="dt" sz="half" idx="10"/>
          </p:nvPr>
        </p:nvSpPr>
        <p:spPr/>
        <p:txBody>
          <a:bodyPr/>
          <a:lstStyle/>
          <a:p>
            <a:fld id="{D5AA40AC-36DC-47E6-89EC-D1320905F52B}" type="datetimeFigureOut">
              <a:rPr lang="en-IN" smtClean="0"/>
              <a:t>16/03/22</a:t>
            </a:fld>
            <a:endParaRPr lang="en-IN"/>
          </a:p>
        </p:txBody>
      </p:sp>
      <p:sp>
        <p:nvSpPr>
          <p:cNvPr id="6" name="Footer Placeholder 5">
            <a:extLst>
              <a:ext uri="{FF2B5EF4-FFF2-40B4-BE49-F238E27FC236}">
                <a16:creationId xmlns="" xmlns:a16="http://schemas.microsoft.com/office/drawing/2014/main" id="{629053DA-021C-4D1B-8A9B-A9DDF2E373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DA2907A-02B1-4083-B908-90A68ACBC384}"/>
              </a:ext>
            </a:extLst>
          </p:cNvPr>
          <p:cNvSpPr>
            <a:spLocks noGrp="1"/>
          </p:cNvSpPr>
          <p:nvPr>
            <p:ph type="sldNum" sz="quarter" idx="12"/>
          </p:nvPr>
        </p:nvSpPr>
        <p:spPr/>
        <p:txBody>
          <a:bodyPr/>
          <a:lstStyle/>
          <a:p>
            <a:fld id="{F3976140-AAF7-4A17-BF72-149C9A8A2A6F}" type="slidenum">
              <a:rPr lang="en-IN" smtClean="0"/>
              <a:t>‹#›</a:t>
            </a:fld>
            <a:endParaRPr lang="en-IN"/>
          </a:p>
        </p:txBody>
      </p:sp>
    </p:spTree>
    <p:extLst>
      <p:ext uri="{BB962C8B-B14F-4D97-AF65-F5344CB8AC3E}">
        <p14:creationId xmlns:p14="http://schemas.microsoft.com/office/powerpoint/2010/main" val="31194796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9AA8083-25F5-407B-97A4-D78786F748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DDFBD5C-9DF1-4762-BA3C-8F89BA82B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E8B0E5D-29E5-4932-9CA8-F3AF58726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A40AC-36DC-47E6-89EC-D1320905F52B}" type="datetimeFigureOut">
              <a:rPr lang="en-IN" smtClean="0"/>
              <a:t>16/03/22</a:t>
            </a:fld>
            <a:endParaRPr lang="en-IN"/>
          </a:p>
        </p:txBody>
      </p:sp>
      <p:sp>
        <p:nvSpPr>
          <p:cNvPr id="5" name="Footer Placeholder 4">
            <a:extLst>
              <a:ext uri="{FF2B5EF4-FFF2-40B4-BE49-F238E27FC236}">
                <a16:creationId xmlns="" xmlns:a16="http://schemas.microsoft.com/office/drawing/2014/main" id="{3B7481D8-3D75-4C60-A0E2-109664A7F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21D8E26-9655-44B3-9CE6-0BD73D55C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76140-AAF7-4A17-BF72-149C9A8A2A6F}" type="slidenum">
              <a:rPr lang="en-IN" smtClean="0"/>
              <a:t>‹#›</a:t>
            </a:fld>
            <a:endParaRPr lang="en-IN"/>
          </a:p>
        </p:txBody>
      </p:sp>
    </p:spTree>
    <p:extLst>
      <p:ext uri="{BB962C8B-B14F-4D97-AF65-F5344CB8AC3E}">
        <p14:creationId xmlns:p14="http://schemas.microsoft.com/office/powerpoint/2010/main" val="3328688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100F934-3B4C-4FB8-974B-A0ECFB23BC98}"/>
              </a:ext>
            </a:extLst>
          </p:cNvPr>
          <p:cNvSpPr>
            <a:spLocks noGrp="1"/>
          </p:cNvSpPr>
          <p:nvPr>
            <p:ph type="title"/>
          </p:nvPr>
        </p:nvSpPr>
        <p:spPr>
          <a:xfrm>
            <a:off x="98475" y="112542"/>
            <a:ext cx="11915334" cy="1055076"/>
          </a:xfrm>
        </p:spPr>
        <p:txBody>
          <a:bodyPr/>
          <a:lstStyle/>
          <a:p>
            <a:r>
              <a:rPr lang="en-IN" dirty="0"/>
              <a:t>Receptor Channels</a:t>
            </a:r>
          </a:p>
        </p:txBody>
      </p:sp>
      <p:sp>
        <p:nvSpPr>
          <p:cNvPr id="5" name="Content Placeholder 2">
            <a:extLst>
              <a:ext uri="{FF2B5EF4-FFF2-40B4-BE49-F238E27FC236}">
                <a16:creationId xmlns="" xmlns:a16="http://schemas.microsoft.com/office/drawing/2014/main" id="{C49E6966-F810-452B-8690-89D749A380DF}"/>
              </a:ext>
            </a:extLst>
          </p:cNvPr>
          <p:cNvSpPr>
            <a:spLocks noGrp="1"/>
          </p:cNvSpPr>
          <p:nvPr>
            <p:ph idx="1"/>
          </p:nvPr>
        </p:nvSpPr>
        <p:spPr>
          <a:xfrm>
            <a:off x="178191" y="1167618"/>
            <a:ext cx="11835618" cy="5577840"/>
          </a:xfrm>
        </p:spPr>
        <p:txBody>
          <a:bodyPr>
            <a:normAutofit fontScale="77500" lnSpcReduction="20000"/>
          </a:bodyPr>
          <a:lstStyle/>
          <a:p>
            <a:pPr>
              <a:lnSpc>
                <a:spcPct val="120000"/>
              </a:lnSpc>
            </a:pPr>
            <a:r>
              <a:rPr lang="en-US" b="1" dirty="0"/>
              <a:t>By comparing the measured current amplitudes and duration distributions with the predictions of various hypotheses, an investigator can determine how ions interact with a channel molecule and how the interaction between a transmitter and its receptor controls the opening and closing of the channel</a:t>
            </a:r>
            <a:r>
              <a:rPr lang="en-US" dirty="0"/>
              <a:t>.</a:t>
            </a:r>
          </a:p>
          <a:p>
            <a:pPr>
              <a:lnSpc>
                <a:spcPct val="120000"/>
              </a:lnSpc>
            </a:pPr>
            <a:r>
              <a:rPr lang="en-US" dirty="0"/>
              <a:t>In synapses of the central nervous system, amino acids such as glycine, gamma-aminobutyric acid (GABA) and L-glutamate are the most prominent signaling substances for rapid communication.</a:t>
            </a:r>
          </a:p>
          <a:p>
            <a:pPr>
              <a:lnSpc>
                <a:spcPct val="120000"/>
              </a:lnSpc>
            </a:pPr>
            <a:r>
              <a:rPr lang="en-US" b="1" dirty="0"/>
              <a:t>The pulse-like shape of the currents measured for channels that bind these transmitters indicates that they, too, open and close randomly</a:t>
            </a:r>
            <a:r>
              <a:rPr lang="en-US" dirty="0"/>
              <a:t>.</a:t>
            </a:r>
          </a:p>
          <a:p>
            <a:pPr>
              <a:lnSpc>
                <a:spcPct val="120000"/>
              </a:lnSpc>
            </a:pPr>
            <a:r>
              <a:rPr lang="en-US" dirty="0"/>
              <a:t>The receptor channels may therefore work in essentially the same way as do the acetylcholine receptor channels at the end plate. </a:t>
            </a:r>
          </a:p>
          <a:p>
            <a:pPr>
              <a:lnSpc>
                <a:spcPct val="120000"/>
              </a:lnSpc>
            </a:pPr>
            <a:r>
              <a:rPr lang="en-US" dirty="0"/>
              <a:t>Nevertheless, transmitter-gated channels in the central nervous system often show an additional complexity, in that some channels may be only partially open or closed and that different subtypes of the channels may occur in various brain regions.</a:t>
            </a:r>
            <a:endParaRPr lang="en-IN" dirty="0"/>
          </a:p>
        </p:txBody>
      </p:sp>
      <p:cxnSp>
        <p:nvCxnSpPr>
          <p:cNvPr id="6" name="Straight Connector 5">
            <a:extLst>
              <a:ext uri="{FF2B5EF4-FFF2-40B4-BE49-F238E27FC236}">
                <a16:creationId xmlns="" xmlns:a16="http://schemas.microsoft.com/office/drawing/2014/main" id="{FFA2B042-D2B9-4585-9E84-30F84F76EF9B}"/>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896087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D5C20E3-3DC4-4098-9A84-BFAA7EA4038E}"/>
              </a:ext>
            </a:extLst>
          </p:cNvPr>
          <p:cNvSpPr>
            <a:spLocks noGrp="1"/>
          </p:cNvSpPr>
          <p:nvPr>
            <p:ph type="title"/>
          </p:nvPr>
        </p:nvSpPr>
        <p:spPr>
          <a:xfrm>
            <a:off x="98475" y="112542"/>
            <a:ext cx="11915334" cy="1055076"/>
          </a:xfrm>
        </p:spPr>
        <p:txBody>
          <a:bodyPr/>
          <a:lstStyle/>
          <a:p>
            <a:r>
              <a:rPr lang="en-IN" dirty="0"/>
              <a:t>Genetic studies </a:t>
            </a:r>
          </a:p>
        </p:txBody>
      </p:sp>
      <p:sp>
        <p:nvSpPr>
          <p:cNvPr id="5" name="Content Placeholder 2">
            <a:extLst>
              <a:ext uri="{FF2B5EF4-FFF2-40B4-BE49-F238E27FC236}">
                <a16:creationId xmlns="" xmlns:a16="http://schemas.microsoft.com/office/drawing/2014/main" id="{085418D6-C87B-48A0-BA0B-8E81B11E1359}"/>
              </a:ext>
            </a:extLst>
          </p:cNvPr>
          <p:cNvSpPr>
            <a:spLocks noGrp="1"/>
          </p:cNvSpPr>
          <p:nvPr>
            <p:ph idx="1"/>
          </p:nvPr>
        </p:nvSpPr>
        <p:spPr>
          <a:xfrm>
            <a:off x="178191" y="1167618"/>
            <a:ext cx="11835618" cy="5577840"/>
          </a:xfrm>
        </p:spPr>
        <p:txBody>
          <a:bodyPr>
            <a:normAutofit/>
          </a:bodyPr>
          <a:lstStyle/>
          <a:p>
            <a:pPr>
              <a:lnSpc>
                <a:spcPct val="120000"/>
              </a:lnSpc>
            </a:pPr>
            <a:r>
              <a:rPr lang="en-US" sz="2000" dirty="0"/>
              <a:t>Through recombinant DNA techniques, </a:t>
            </a:r>
            <a:r>
              <a:rPr lang="en-US" sz="2000" dirty="0" smtClean="0"/>
              <a:t>author </a:t>
            </a:r>
            <a:r>
              <a:rPr lang="en-US" sz="2000" dirty="0"/>
              <a:t>created the genes for </a:t>
            </a:r>
            <a:r>
              <a:rPr lang="en-US" sz="2000" b="1" dirty="0"/>
              <a:t>chimeric channels</a:t>
            </a:r>
            <a:r>
              <a:rPr lang="en-US" sz="2000" dirty="0"/>
              <a:t>, made up of subunits from species (cows and electric rays) whose own channels had different conducting properties. </a:t>
            </a:r>
          </a:p>
          <a:p>
            <a:pPr>
              <a:lnSpc>
                <a:spcPct val="120000"/>
              </a:lnSpc>
            </a:pPr>
            <a:r>
              <a:rPr lang="en-US" sz="2000" dirty="0"/>
              <a:t>By analyzing the properties of these chimeric channels, it was found </a:t>
            </a:r>
            <a:r>
              <a:rPr lang="en-US" sz="2000" b="1" dirty="0"/>
              <a:t>that M2 segment and its neighboring regions contain important determinants of ion transport. </a:t>
            </a:r>
          </a:p>
          <a:p>
            <a:pPr>
              <a:lnSpc>
                <a:spcPct val="120000"/>
              </a:lnSpc>
            </a:pPr>
            <a:r>
              <a:rPr lang="en-US" sz="2000" dirty="0"/>
              <a:t>Through directed mutations, it was found that three clusters of negatively charged amino acids may form rings at the extracellular and intracellular mouths of the channel</a:t>
            </a:r>
          </a:p>
          <a:p>
            <a:pPr>
              <a:lnSpc>
                <a:spcPct val="120000"/>
              </a:lnSpc>
            </a:pPr>
            <a:r>
              <a:rPr lang="en-US" sz="2000" dirty="0"/>
              <a:t>A similar ring of polar amino acids is present in the transmembrane portion close to the intracellular mouth. </a:t>
            </a:r>
          </a:p>
          <a:p>
            <a:pPr>
              <a:lnSpc>
                <a:spcPct val="120000"/>
              </a:lnSpc>
            </a:pPr>
            <a:r>
              <a:rPr lang="en-US" sz="2000" dirty="0"/>
              <a:t>These negatively charged rings drastically influence the rate of current flow and may select particular ions for transport across the membrane: positively charged sodium and potassium ions would be drawn into the channel, and negatively charged chloride ions would be excluded from it. </a:t>
            </a:r>
          </a:p>
          <a:p>
            <a:pPr>
              <a:lnSpc>
                <a:spcPct val="120000"/>
              </a:lnSpc>
            </a:pPr>
            <a:r>
              <a:rPr lang="en-US" sz="2000" dirty="0"/>
              <a:t>R</a:t>
            </a:r>
            <a:r>
              <a:rPr lang="en-US" sz="2000" dirty="0" smtClean="0"/>
              <a:t>esults </a:t>
            </a:r>
            <a:r>
              <a:rPr lang="en-US" sz="2000" dirty="0"/>
              <a:t>also suggested that </a:t>
            </a:r>
            <a:r>
              <a:rPr lang="en-US" sz="2000" b="1" dirty="0"/>
              <a:t>the polar amino acids located close to the intracellular part of the M2 transmembrane segment formed the narrowest part of the acetylcholine receptor channel</a:t>
            </a:r>
            <a:endParaRPr lang="en-IN" sz="2000" b="1" dirty="0"/>
          </a:p>
        </p:txBody>
      </p:sp>
      <p:cxnSp>
        <p:nvCxnSpPr>
          <p:cNvPr id="6" name="Straight Connector 5">
            <a:extLst>
              <a:ext uri="{FF2B5EF4-FFF2-40B4-BE49-F238E27FC236}">
                <a16:creationId xmlns="" xmlns:a16="http://schemas.microsoft.com/office/drawing/2014/main" id="{8BB69A9A-C868-40BA-AB45-77D6BC79FB27}"/>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1695235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C3ECD089-4A49-498E-84A9-FDF992B54CD6}"/>
              </a:ext>
            </a:extLst>
          </p:cNvPr>
          <p:cNvSpPr>
            <a:spLocks noGrp="1"/>
          </p:cNvSpPr>
          <p:nvPr>
            <p:ph type="title"/>
          </p:nvPr>
        </p:nvSpPr>
        <p:spPr>
          <a:xfrm>
            <a:off x="98475" y="112542"/>
            <a:ext cx="11915334" cy="1055076"/>
          </a:xfrm>
        </p:spPr>
        <p:txBody>
          <a:bodyPr/>
          <a:lstStyle/>
          <a:p>
            <a:r>
              <a:rPr lang="en-IN" dirty="0"/>
              <a:t>Voltage clamp analysis</a:t>
            </a:r>
          </a:p>
        </p:txBody>
      </p:sp>
      <p:sp>
        <p:nvSpPr>
          <p:cNvPr id="5" name="Content Placeholder 2">
            <a:extLst>
              <a:ext uri="{FF2B5EF4-FFF2-40B4-BE49-F238E27FC236}">
                <a16:creationId xmlns="" xmlns:a16="http://schemas.microsoft.com/office/drawing/2014/main" id="{9DB4CA49-85BB-445E-9299-4BE1781CD67C}"/>
              </a:ext>
            </a:extLst>
          </p:cNvPr>
          <p:cNvSpPr>
            <a:spLocks noGrp="1"/>
          </p:cNvSpPr>
          <p:nvPr>
            <p:ph idx="1"/>
          </p:nvPr>
        </p:nvSpPr>
        <p:spPr>
          <a:xfrm>
            <a:off x="178191" y="1167618"/>
            <a:ext cx="11835618" cy="5577840"/>
          </a:xfrm>
        </p:spPr>
        <p:txBody>
          <a:bodyPr>
            <a:normAutofit fontScale="92500" lnSpcReduction="20000"/>
          </a:bodyPr>
          <a:lstStyle/>
          <a:p>
            <a:pPr>
              <a:lnSpc>
                <a:spcPct val="120000"/>
              </a:lnSpc>
            </a:pPr>
            <a:r>
              <a:rPr lang="en-US" sz="2400" dirty="0"/>
              <a:t>Patch pipettes can </a:t>
            </a:r>
            <a:r>
              <a:rPr lang="en-US" sz="2400" b="1" dirty="0"/>
              <a:t>also be used to study signaling mechanisms at a cellular level</a:t>
            </a:r>
            <a:r>
              <a:rPr lang="en-US" sz="2400" b="1" dirty="0">
                <a:solidFill>
                  <a:srgbClr val="FF0000"/>
                </a:solidFill>
              </a:rPr>
              <a:t>, a procedure called voltage clamp analysis. </a:t>
            </a:r>
          </a:p>
          <a:p>
            <a:pPr>
              <a:lnSpc>
                <a:spcPct val="120000"/>
              </a:lnSpc>
            </a:pPr>
            <a:r>
              <a:rPr lang="en-US" sz="2400" dirty="0"/>
              <a:t>Indeed, when </a:t>
            </a:r>
            <a:r>
              <a:rPr lang="en-US" sz="2400" b="1" dirty="0"/>
              <a:t>measuring events in small cells</a:t>
            </a:r>
            <a:r>
              <a:rPr lang="en-US" sz="2400" dirty="0"/>
              <a:t>, the technique has </a:t>
            </a:r>
            <a:r>
              <a:rPr lang="en-US" sz="2400" b="1" dirty="0"/>
              <a:t>advantages over the use of conventional microelectrodes.</a:t>
            </a:r>
          </a:p>
          <a:p>
            <a:pPr>
              <a:lnSpc>
                <a:spcPct val="120000"/>
              </a:lnSpc>
            </a:pPr>
            <a:r>
              <a:rPr lang="en-US" sz="2400" dirty="0"/>
              <a:t>Conventional voltage clamp analysis has contributed immensely to our understanding of signaling processes in the nervous </a:t>
            </a:r>
            <a:r>
              <a:rPr lang="en-US" sz="2400" dirty="0" smtClean="0"/>
              <a:t>system</a:t>
            </a:r>
            <a:r>
              <a:rPr lang="en-US" sz="2400" dirty="0"/>
              <a:t> </a:t>
            </a:r>
            <a:r>
              <a:rPr lang="en-US" sz="2400" dirty="0" smtClean="0"/>
              <a:t>and </a:t>
            </a:r>
            <a:r>
              <a:rPr lang="en-US" sz="2400" dirty="0"/>
              <a:t>was introduced by Kenneth S. Cole in 1949</a:t>
            </a:r>
          </a:p>
          <a:p>
            <a:pPr>
              <a:lnSpc>
                <a:spcPct val="120000"/>
              </a:lnSpc>
            </a:pPr>
            <a:r>
              <a:rPr lang="en-US" sz="2400" dirty="0"/>
              <a:t>Hodgkin and Huxley used it to unravel the basic mechanisms of nerve excitability. </a:t>
            </a:r>
          </a:p>
          <a:p>
            <a:pPr>
              <a:lnSpc>
                <a:spcPct val="120000"/>
              </a:lnSpc>
            </a:pPr>
            <a:r>
              <a:rPr lang="en-US" sz="2400" dirty="0"/>
              <a:t>The technique involved "taming the axon," as Cole put it, </a:t>
            </a:r>
            <a:r>
              <a:rPr lang="en-US" sz="2400" b="1" dirty="0"/>
              <a:t>by forcing a transmembrane potential onto the axon of a neuron. </a:t>
            </a:r>
          </a:p>
          <a:p>
            <a:pPr>
              <a:lnSpc>
                <a:spcPct val="120000"/>
              </a:lnSpc>
            </a:pPr>
            <a:r>
              <a:rPr lang="en-US" sz="2400" dirty="0"/>
              <a:t>The resulting membrane currents could then be measured and interpreted. </a:t>
            </a:r>
          </a:p>
          <a:p>
            <a:pPr>
              <a:lnSpc>
                <a:spcPct val="120000"/>
              </a:lnSpc>
            </a:pPr>
            <a:r>
              <a:rPr lang="en-US" sz="2400" dirty="0"/>
              <a:t>Unfortunately, most voltage clamp </a:t>
            </a:r>
            <a:r>
              <a:rPr lang="en-US" sz="2400" b="1" dirty="0"/>
              <a:t>techniques require that either axial wires or at least two microelectrodes be inserted into a cell, which is generally possible only with the largest types of animal and plant cells</a:t>
            </a:r>
            <a:r>
              <a:rPr lang="en-US" sz="2400" dirty="0"/>
              <a:t>.  </a:t>
            </a:r>
            <a:endParaRPr lang="en-IN" sz="2400" dirty="0"/>
          </a:p>
        </p:txBody>
      </p:sp>
      <p:cxnSp>
        <p:nvCxnSpPr>
          <p:cNvPr id="6" name="Straight Connector 5">
            <a:extLst>
              <a:ext uri="{FF2B5EF4-FFF2-40B4-BE49-F238E27FC236}">
                <a16:creationId xmlns="" xmlns:a16="http://schemas.microsoft.com/office/drawing/2014/main" id="{C6AF18CB-D7AE-4DD4-8933-85FC110C1DC8}"/>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418406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7A2FF90-098A-4A60-8420-DD2590BBAD36}"/>
              </a:ext>
            </a:extLst>
          </p:cNvPr>
          <p:cNvSpPr>
            <a:spLocks noGrp="1"/>
          </p:cNvSpPr>
          <p:nvPr>
            <p:ph type="title"/>
          </p:nvPr>
        </p:nvSpPr>
        <p:spPr>
          <a:xfrm>
            <a:off x="98475" y="112542"/>
            <a:ext cx="11915334" cy="1055076"/>
          </a:xfrm>
        </p:spPr>
        <p:txBody>
          <a:bodyPr/>
          <a:lstStyle/>
          <a:p>
            <a:r>
              <a:rPr lang="en-IN" dirty="0"/>
              <a:t>Voltage clamp analysis</a:t>
            </a:r>
          </a:p>
        </p:txBody>
      </p:sp>
      <p:sp>
        <p:nvSpPr>
          <p:cNvPr id="5" name="Content Placeholder 2">
            <a:extLst>
              <a:ext uri="{FF2B5EF4-FFF2-40B4-BE49-F238E27FC236}">
                <a16:creationId xmlns="" xmlns:a16="http://schemas.microsoft.com/office/drawing/2014/main" id="{237BB0FD-5192-4FCF-9FFB-C90820F4925D}"/>
              </a:ext>
            </a:extLst>
          </p:cNvPr>
          <p:cNvSpPr>
            <a:spLocks noGrp="1"/>
          </p:cNvSpPr>
          <p:nvPr>
            <p:ph idx="1"/>
          </p:nvPr>
        </p:nvSpPr>
        <p:spPr>
          <a:xfrm>
            <a:off x="178191" y="1167618"/>
            <a:ext cx="11835618" cy="5577840"/>
          </a:xfrm>
        </p:spPr>
        <p:txBody>
          <a:bodyPr>
            <a:normAutofit fontScale="92500" lnSpcReduction="20000"/>
          </a:bodyPr>
          <a:lstStyle/>
          <a:p>
            <a:pPr>
              <a:lnSpc>
                <a:spcPct val="120000"/>
              </a:lnSpc>
            </a:pPr>
            <a:r>
              <a:rPr lang="en-US" sz="2400" b="1" dirty="0"/>
              <a:t>Mammalian cells having diameter of 10 to 30 microns and can barely tolerate impalement with a single standard micro electrode. </a:t>
            </a:r>
          </a:p>
          <a:p>
            <a:pPr>
              <a:lnSpc>
                <a:spcPct val="120000"/>
              </a:lnSpc>
            </a:pPr>
            <a:r>
              <a:rPr lang="en-US" sz="2400" dirty="0"/>
              <a:t>the best </a:t>
            </a:r>
            <a:r>
              <a:rPr lang="en-US" sz="2400" b="1" dirty="0"/>
              <a:t>understood signals in plant cells were those of giant algae</a:t>
            </a:r>
            <a:r>
              <a:rPr lang="en-US" sz="2400" dirty="0"/>
              <a:t>, not those of corn, wheat or sugar beets.</a:t>
            </a:r>
          </a:p>
          <a:p>
            <a:pPr>
              <a:lnSpc>
                <a:spcPct val="120000"/>
              </a:lnSpc>
            </a:pPr>
            <a:r>
              <a:rPr lang="en-US" sz="2400" dirty="0"/>
              <a:t>The ability to create a giga-ohm seal between a patch pipette and a cell membrane literally opened up mammalian and other small cells. </a:t>
            </a:r>
          </a:p>
          <a:p>
            <a:pPr>
              <a:lnSpc>
                <a:spcPct val="120000"/>
              </a:lnSpc>
            </a:pPr>
            <a:r>
              <a:rPr lang="en-US" sz="2400" dirty="0"/>
              <a:t>It made measurements of membrane channels possible, </a:t>
            </a:r>
            <a:r>
              <a:rPr lang="en-US" sz="2400" b="1" dirty="0"/>
              <a:t>also it enabled researchers to apply voltage clamps to small cells. </a:t>
            </a:r>
          </a:p>
          <a:p>
            <a:pPr>
              <a:lnSpc>
                <a:spcPct val="120000"/>
              </a:lnSpc>
            </a:pPr>
            <a:r>
              <a:rPr lang="en-US" sz="2400" b="1" dirty="0"/>
              <a:t>A researcher could rupture the clamped membrane patch without breaking the tight seal between the pipette and the surrounding membrane, thereby obtaining access to the cytoplasm</a:t>
            </a:r>
            <a:r>
              <a:rPr lang="en-US" sz="2400" dirty="0"/>
              <a:t>. </a:t>
            </a:r>
          </a:p>
          <a:p>
            <a:pPr>
              <a:lnSpc>
                <a:spcPct val="120000"/>
              </a:lnSpc>
            </a:pPr>
            <a:r>
              <a:rPr lang="en-US" sz="2400" dirty="0"/>
              <a:t>That configuration, termed </a:t>
            </a:r>
            <a:r>
              <a:rPr lang="en-US" sz="2400" b="1" dirty="0"/>
              <a:t>whole-cell recording, resembles a classic micro electrode impalement</a:t>
            </a:r>
            <a:r>
              <a:rPr lang="en-US" sz="2400" dirty="0"/>
              <a:t>. </a:t>
            </a:r>
          </a:p>
          <a:p>
            <a:pPr>
              <a:lnSpc>
                <a:spcPct val="120000"/>
              </a:lnSpc>
            </a:pPr>
            <a:r>
              <a:rPr lang="en-US" sz="2400" dirty="0"/>
              <a:t>It </a:t>
            </a:r>
            <a:r>
              <a:rPr lang="en-US" sz="2400" b="1" dirty="0"/>
              <a:t>is tolerated by much smaller cells</a:t>
            </a:r>
            <a:r>
              <a:rPr lang="en-US" sz="2400" dirty="0"/>
              <a:t>, however, and it provides much better control over the intracellular milieu</a:t>
            </a:r>
            <a:endParaRPr lang="en-IN" sz="2400" dirty="0"/>
          </a:p>
        </p:txBody>
      </p:sp>
      <p:cxnSp>
        <p:nvCxnSpPr>
          <p:cNvPr id="6" name="Straight Connector 5">
            <a:extLst>
              <a:ext uri="{FF2B5EF4-FFF2-40B4-BE49-F238E27FC236}">
                <a16:creationId xmlns="" xmlns:a16="http://schemas.microsoft.com/office/drawing/2014/main" id="{D02E2DC9-9A12-4464-B0AF-5951382FB6E6}"/>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2893993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29613A7-1BE7-4A4B-8280-AB01B93AE7D2}"/>
              </a:ext>
            </a:extLst>
          </p:cNvPr>
          <p:cNvSpPr>
            <a:spLocks noGrp="1"/>
          </p:cNvSpPr>
          <p:nvPr>
            <p:ph type="title"/>
          </p:nvPr>
        </p:nvSpPr>
        <p:spPr>
          <a:xfrm>
            <a:off x="98475" y="112542"/>
            <a:ext cx="11915334" cy="1055076"/>
          </a:xfrm>
        </p:spPr>
        <p:txBody>
          <a:bodyPr/>
          <a:lstStyle/>
          <a:p>
            <a:r>
              <a:rPr lang="en-IN" dirty="0"/>
              <a:t>Whole-cell recording</a:t>
            </a:r>
          </a:p>
        </p:txBody>
      </p:sp>
      <p:sp>
        <p:nvSpPr>
          <p:cNvPr id="5" name="Content Placeholder 2">
            <a:extLst>
              <a:ext uri="{FF2B5EF4-FFF2-40B4-BE49-F238E27FC236}">
                <a16:creationId xmlns="" xmlns:a16="http://schemas.microsoft.com/office/drawing/2014/main" id="{06F18BD0-2EBA-41F3-8D8B-67C72DF0A2DE}"/>
              </a:ext>
            </a:extLst>
          </p:cNvPr>
          <p:cNvSpPr>
            <a:spLocks noGrp="1"/>
          </p:cNvSpPr>
          <p:nvPr>
            <p:ph idx="1"/>
          </p:nvPr>
        </p:nvSpPr>
        <p:spPr>
          <a:xfrm>
            <a:off x="107853" y="1167618"/>
            <a:ext cx="5294141" cy="5690382"/>
          </a:xfrm>
        </p:spPr>
        <p:txBody>
          <a:bodyPr>
            <a:normAutofit fontScale="77500" lnSpcReduction="20000"/>
          </a:bodyPr>
          <a:lstStyle/>
          <a:p>
            <a:pPr marL="0" indent="0">
              <a:lnSpc>
                <a:spcPct val="120000"/>
              </a:lnSpc>
              <a:buNone/>
            </a:pPr>
            <a:r>
              <a:rPr lang="en-US" dirty="0"/>
              <a:t>Figure: </a:t>
            </a:r>
          </a:p>
          <a:p>
            <a:pPr>
              <a:lnSpc>
                <a:spcPct val="120000"/>
              </a:lnSpc>
            </a:pPr>
            <a:r>
              <a:rPr lang="en-US" dirty="0"/>
              <a:t>Whole-cell recording, in which </a:t>
            </a:r>
            <a:r>
              <a:rPr lang="en-US" b="1" dirty="0"/>
              <a:t>a patch pipette takes the place of a conventional microelectrode, has revolutionized the study of mammalian cells, neurons in particular</a:t>
            </a:r>
            <a:r>
              <a:rPr lang="en-US" dirty="0"/>
              <a:t>.</a:t>
            </a:r>
          </a:p>
          <a:p>
            <a:pPr>
              <a:lnSpc>
                <a:spcPct val="120000"/>
              </a:lnSpc>
            </a:pPr>
            <a:r>
              <a:rPr lang="en-US" dirty="0"/>
              <a:t>Researchers can work on small slabs of neural tissue containing neurons that are still in contact with their neighbors.</a:t>
            </a:r>
          </a:p>
          <a:p>
            <a:pPr>
              <a:lnSpc>
                <a:spcPct val="120000"/>
              </a:lnSpc>
            </a:pPr>
            <a:r>
              <a:rPr lang="en-US" dirty="0"/>
              <a:t>The technique is sufficiently </a:t>
            </a:r>
            <a:r>
              <a:rPr lang="en-US" b="1" dirty="0"/>
              <a:t>sensitive to detect excitatory and inhibitory currents induced in the neurons by individual quanta (packets) of transmitters contained in single presynaptic </a:t>
            </a:r>
            <a:r>
              <a:rPr lang="en-US" b="1" dirty="0" smtClean="0"/>
              <a:t>vesicles</a:t>
            </a:r>
            <a:r>
              <a:rPr lang="en-US" dirty="0" smtClean="0"/>
              <a:t> </a:t>
            </a:r>
            <a:r>
              <a:rPr lang="en-US" dirty="0"/>
              <a:t>(inset). </a:t>
            </a:r>
          </a:p>
          <a:p>
            <a:pPr marL="0" indent="0">
              <a:lnSpc>
                <a:spcPct val="120000"/>
              </a:lnSpc>
              <a:buNone/>
            </a:pPr>
            <a:endParaRPr lang="en-US" dirty="0"/>
          </a:p>
          <a:p>
            <a:pPr>
              <a:lnSpc>
                <a:spcPct val="120000"/>
              </a:lnSpc>
            </a:pPr>
            <a:endParaRPr lang="en-US" dirty="0"/>
          </a:p>
        </p:txBody>
      </p:sp>
      <p:cxnSp>
        <p:nvCxnSpPr>
          <p:cNvPr id="6" name="Straight Connector 5">
            <a:extLst>
              <a:ext uri="{FF2B5EF4-FFF2-40B4-BE49-F238E27FC236}">
                <a16:creationId xmlns="" xmlns:a16="http://schemas.microsoft.com/office/drawing/2014/main" id="{39F2C852-C1BC-4DAC-B29C-D7A7E8314440}"/>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pic>
        <p:nvPicPr>
          <p:cNvPr id="8" name="Picture 7">
            <a:extLst>
              <a:ext uri="{FF2B5EF4-FFF2-40B4-BE49-F238E27FC236}">
                <a16:creationId xmlns="" xmlns:a16="http://schemas.microsoft.com/office/drawing/2014/main" id="{D6221216-58A0-42FA-8165-EA2048484896}"/>
              </a:ext>
            </a:extLst>
          </p:cNvPr>
          <p:cNvPicPr>
            <a:picLocks noChangeAspect="1"/>
          </p:cNvPicPr>
          <p:nvPr/>
        </p:nvPicPr>
        <p:blipFill>
          <a:blip r:embed="rId2"/>
          <a:stretch>
            <a:fillRect/>
          </a:stretch>
        </p:blipFill>
        <p:spPr>
          <a:xfrm>
            <a:off x="5381442" y="1280158"/>
            <a:ext cx="6652920" cy="4881490"/>
          </a:xfrm>
          <a:prstGeom prst="rect">
            <a:avLst/>
          </a:prstGeom>
        </p:spPr>
      </p:pic>
    </p:spTree>
    <p:extLst>
      <p:ext uri="{BB962C8B-B14F-4D97-AF65-F5344CB8AC3E}">
        <p14:creationId xmlns:p14="http://schemas.microsoft.com/office/powerpoint/2010/main" val="27205761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32E3AA40-F487-4149-A8C9-0C686E27D714}"/>
              </a:ext>
            </a:extLst>
          </p:cNvPr>
          <p:cNvSpPr>
            <a:spLocks noGrp="1"/>
          </p:cNvSpPr>
          <p:nvPr>
            <p:ph type="title"/>
          </p:nvPr>
        </p:nvSpPr>
        <p:spPr>
          <a:xfrm>
            <a:off x="98475" y="112542"/>
            <a:ext cx="11915334" cy="1055076"/>
          </a:xfrm>
        </p:spPr>
        <p:txBody>
          <a:bodyPr/>
          <a:lstStyle/>
          <a:p>
            <a:r>
              <a:rPr lang="en-IN" dirty="0"/>
              <a:t>Receptor Channels</a:t>
            </a:r>
          </a:p>
        </p:txBody>
      </p:sp>
      <p:sp>
        <p:nvSpPr>
          <p:cNvPr id="5" name="Content Placeholder 2">
            <a:extLst>
              <a:ext uri="{FF2B5EF4-FFF2-40B4-BE49-F238E27FC236}">
                <a16:creationId xmlns="" xmlns:a16="http://schemas.microsoft.com/office/drawing/2014/main" id="{5B365AE7-789E-4CF1-82D0-529CD5A72B1C}"/>
              </a:ext>
            </a:extLst>
          </p:cNvPr>
          <p:cNvSpPr>
            <a:spLocks noGrp="1"/>
          </p:cNvSpPr>
          <p:nvPr>
            <p:ph idx="1"/>
          </p:nvPr>
        </p:nvSpPr>
        <p:spPr>
          <a:xfrm>
            <a:off x="178191" y="1167618"/>
            <a:ext cx="11835618" cy="5577840"/>
          </a:xfrm>
        </p:spPr>
        <p:txBody>
          <a:bodyPr>
            <a:normAutofit fontScale="77500" lnSpcReduction="20000"/>
          </a:bodyPr>
          <a:lstStyle/>
          <a:p>
            <a:pPr>
              <a:lnSpc>
                <a:spcPct val="110000"/>
              </a:lnSpc>
            </a:pPr>
            <a:r>
              <a:rPr lang="en-US" dirty="0"/>
              <a:t>The </a:t>
            </a:r>
            <a:r>
              <a:rPr lang="en-US" b="1" dirty="0"/>
              <a:t>transmission of information from the central nervous system to the neuromuscular junction needs to be extremely rapid</a:t>
            </a:r>
            <a:r>
              <a:rPr lang="en-US" dirty="0"/>
              <a:t>. </a:t>
            </a:r>
          </a:p>
          <a:p>
            <a:pPr>
              <a:lnSpc>
                <a:spcPct val="110000"/>
              </a:lnSpc>
            </a:pPr>
            <a:r>
              <a:rPr lang="en-US" dirty="0"/>
              <a:t>In the myelin-coated neuronal axons that carry those signals in vertebrates, conduction is not mediated by transmitter-gated channels like those we have already described. </a:t>
            </a:r>
          </a:p>
          <a:p>
            <a:pPr>
              <a:lnSpc>
                <a:spcPct val="110000"/>
              </a:lnSpc>
            </a:pPr>
            <a:r>
              <a:rPr lang="en-US" dirty="0"/>
              <a:t>Instead, it is mediated by </a:t>
            </a:r>
            <a:r>
              <a:rPr lang="en-US" b="1" dirty="0"/>
              <a:t>faster channels that respond to changes in membrane voltage-the difference in electrical potential between the inside and outside of the cell</a:t>
            </a:r>
            <a:r>
              <a:rPr lang="en-US" dirty="0"/>
              <a:t>.</a:t>
            </a:r>
          </a:p>
          <a:p>
            <a:pPr>
              <a:lnSpc>
                <a:spcPct val="110000"/>
              </a:lnSpc>
            </a:pPr>
            <a:r>
              <a:rPr lang="en-US" dirty="0"/>
              <a:t>Voltage-gated channels for sodium ions underlie the rapid rise of the action potential in neurons. </a:t>
            </a:r>
          </a:p>
          <a:p>
            <a:pPr>
              <a:lnSpc>
                <a:spcPct val="110000"/>
              </a:lnSpc>
            </a:pPr>
            <a:r>
              <a:rPr lang="en-US" dirty="0"/>
              <a:t>Analyses of the elementary sodium currents indicate that </a:t>
            </a:r>
            <a:r>
              <a:rPr lang="en-US" b="1" dirty="0"/>
              <a:t>the voltage-sensitive channels switch between two states and have </a:t>
            </a:r>
            <a:r>
              <a:rPr lang="en-US" b="1" dirty="0" smtClean="0"/>
              <a:t>a high </a:t>
            </a:r>
            <a:r>
              <a:rPr lang="en-US" b="1" dirty="0"/>
              <a:t>probability of opening shortly after the beginning of a voltage change.</a:t>
            </a:r>
          </a:p>
          <a:p>
            <a:pPr>
              <a:lnSpc>
                <a:spcPct val="110000"/>
              </a:lnSpc>
            </a:pPr>
            <a:r>
              <a:rPr lang="en-US" dirty="0"/>
              <a:t>The currents supporting the nerve impulse are generated by the superposition of tens of thousands of such elementary sodium currents. </a:t>
            </a:r>
          </a:p>
          <a:p>
            <a:pPr>
              <a:lnSpc>
                <a:spcPct val="110000"/>
              </a:lnSpc>
            </a:pPr>
            <a:r>
              <a:rPr lang="en-US" dirty="0"/>
              <a:t>Voltage-gated channels for other ions, such as potassium and calcium, seem to operate in much the same way as sodium channels do and share many of the same structural features.</a:t>
            </a:r>
            <a:endParaRPr lang="en-IN" dirty="0"/>
          </a:p>
        </p:txBody>
      </p:sp>
      <p:cxnSp>
        <p:nvCxnSpPr>
          <p:cNvPr id="6" name="Straight Connector 5">
            <a:extLst>
              <a:ext uri="{FF2B5EF4-FFF2-40B4-BE49-F238E27FC236}">
                <a16:creationId xmlns="" xmlns:a16="http://schemas.microsoft.com/office/drawing/2014/main" id="{1F14BAD9-FB76-4E98-A040-3A71BD5FECB2}"/>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460887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3F17FA8B-EAEE-456D-B43C-ABAF31E1E777}"/>
              </a:ext>
            </a:extLst>
          </p:cNvPr>
          <p:cNvSpPr>
            <a:spLocks noGrp="1"/>
          </p:cNvSpPr>
          <p:nvPr>
            <p:ph type="title"/>
          </p:nvPr>
        </p:nvSpPr>
        <p:spPr>
          <a:xfrm>
            <a:off x="98475" y="112542"/>
            <a:ext cx="11915334" cy="1055076"/>
          </a:xfrm>
        </p:spPr>
        <p:txBody>
          <a:bodyPr/>
          <a:lstStyle/>
          <a:p>
            <a:r>
              <a:rPr lang="en-IN" dirty="0"/>
              <a:t>Receptor Channels</a:t>
            </a:r>
          </a:p>
        </p:txBody>
      </p:sp>
      <p:sp>
        <p:nvSpPr>
          <p:cNvPr id="5" name="Content Placeholder 2">
            <a:extLst>
              <a:ext uri="{FF2B5EF4-FFF2-40B4-BE49-F238E27FC236}">
                <a16:creationId xmlns="" xmlns:a16="http://schemas.microsoft.com/office/drawing/2014/main" id="{14A93F84-5D87-44CB-ABDC-E2C5973A172E}"/>
              </a:ext>
            </a:extLst>
          </p:cNvPr>
          <p:cNvSpPr>
            <a:spLocks noGrp="1"/>
          </p:cNvSpPr>
          <p:nvPr>
            <p:ph idx="1"/>
          </p:nvPr>
        </p:nvSpPr>
        <p:spPr>
          <a:xfrm>
            <a:off x="178191" y="1167618"/>
            <a:ext cx="11835618" cy="5577840"/>
          </a:xfrm>
        </p:spPr>
        <p:txBody>
          <a:bodyPr>
            <a:normAutofit fontScale="85000" lnSpcReduction="10000"/>
          </a:bodyPr>
          <a:lstStyle/>
          <a:p>
            <a:pPr>
              <a:lnSpc>
                <a:spcPct val="110000"/>
              </a:lnSpc>
            </a:pPr>
            <a:r>
              <a:rPr lang="en-US" dirty="0"/>
              <a:t>Patch clamp investigations have revealed the dynamic molecular mechanisms of transmitter- and voltage-gated channels at a level of finer detail</a:t>
            </a:r>
          </a:p>
          <a:p>
            <a:pPr>
              <a:lnSpc>
                <a:spcPct val="110000"/>
              </a:lnSpc>
            </a:pPr>
            <a:r>
              <a:rPr lang="en-US" dirty="0"/>
              <a:t>The </a:t>
            </a:r>
            <a:r>
              <a:rPr lang="en-US" b="1" dirty="0"/>
              <a:t>elementary event is not a single current pulse but a series of transient pulses separated by brief gaps</a:t>
            </a:r>
            <a:r>
              <a:rPr lang="en-US" dirty="0"/>
              <a:t>.</a:t>
            </a:r>
          </a:p>
          <a:p>
            <a:pPr>
              <a:lnSpc>
                <a:spcPct val="110000"/>
              </a:lnSpc>
            </a:pPr>
            <a:r>
              <a:rPr lang="en-US" dirty="0"/>
              <a:t>When a receptor channel in the end plate of a neuromuscular junction binds with acetylcholine, for example, it opens and closes several times before the acetylcholine finally dissociates from it.</a:t>
            </a:r>
          </a:p>
          <a:p>
            <a:pPr>
              <a:lnSpc>
                <a:spcPct val="110000"/>
              </a:lnSpc>
            </a:pPr>
            <a:r>
              <a:rPr lang="en-US" dirty="0"/>
              <a:t>The structure of these transitions for end-plate channels was investigated</a:t>
            </a:r>
          </a:p>
          <a:p>
            <a:pPr>
              <a:lnSpc>
                <a:spcPct val="110000"/>
              </a:lnSpc>
            </a:pPr>
            <a:r>
              <a:rPr lang="en-US" dirty="0"/>
              <a:t>Using probability theory, the number of states an acetylcholine channel adopts during its succession of openings and closings and also the rates of the transitions from one state to another was estimated . </a:t>
            </a:r>
          </a:p>
          <a:p>
            <a:pPr>
              <a:lnSpc>
                <a:spcPct val="110000"/>
              </a:lnSpc>
            </a:pPr>
            <a:r>
              <a:rPr lang="en-US" b="1" dirty="0"/>
              <a:t>Each receptor has two binding sites for acetylcholine</a:t>
            </a:r>
            <a:r>
              <a:rPr lang="en-US" dirty="0"/>
              <a:t>, when both sites are occupied by acetylcholine molecules, the probability that the channel will open is close to 100 percent</a:t>
            </a:r>
            <a:endParaRPr lang="en-IN" dirty="0"/>
          </a:p>
        </p:txBody>
      </p:sp>
      <p:cxnSp>
        <p:nvCxnSpPr>
          <p:cNvPr id="6" name="Straight Connector 5">
            <a:extLst>
              <a:ext uri="{FF2B5EF4-FFF2-40B4-BE49-F238E27FC236}">
                <a16:creationId xmlns="" xmlns:a16="http://schemas.microsoft.com/office/drawing/2014/main" id="{7B995900-0B45-406E-8802-047C7FF80E17}"/>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6821776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DCC7AAC-E029-4F14-8FDB-08E1D9FFF8FD}"/>
              </a:ext>
            </a:extLst>
          </p:cNvPr>
          <p:cNvSpPr>
            <a:spLocks noGrp="1"/>
          </p:cNvSpPr>
          <p:nvPr>
            <p:ph type="title"/>
          </p:nvPr>
        </p:nvSpPr>
        <p:spPr>
          <a:xfrm>
            <a:off x="98475" y="112542"/>
            <a:ext cx="11915334" cy="1055076"/>
          </a:xfrm>
        </p:spPr>
        <p:txBody>
          <a:bodyPr/>
          <a:lstStyle/>
          <a:p>
            <a:r>
              <a:rPr lang="en-IN" dirty="0"/>
              <a:t>Receptor channels </a:t>
            </a:r>
          </a:p>
        </p:txBody>
      </p:sp>
      <p:cxnSp>
        <p:nvCxnSpPr>
          <p:cNvPr id="6" name="Straight Connector 5">
            <a:extLst>
              <a:ext uri="{FF2B5EF4-FFF2-40B4-BE49-F238E27FC236}">
                <a16:creationId xmlns="" xmlns:a16="http://schemas.microsoft.com/office/drawing/2014/main" id="{2C57D261-AC6F-4F6E-90CE-6DA1F80A1ED9}"/>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
        <p:nvSpPr>
          <p:cNvPr id="18" name="Content Placeholder 17">
            <a:extLst>
              <a:ext uri="{FF2B5EF4-FFF2-40B4-BE49-F238E27FC236}">
                <a16:creationId xmlns="" xmlns:a16="http://schemas.microsoft.com/office/drawing/2014/main" id="{DA485BC4-5181-4041-9F18-2107BE123FDA}"/>
              </a:ext>
            </a:extLst>
          </p:cNvPr>
          <p:cNvSpPr>
            <a:spLocks noGrp="1"/>
          </p:cNvSpPr>
          <p:nvPr>
            <p:ph idx="1"/>
          </p:nvPr>
        </p:nvSpPr>
        <p:spPr>
          <a:xfrm>
            <a:off x="98475" y="1322964"/>
            <a:ext cx="5570309" cy="5422493"/>
          </a:xfrm>
        </p:spPr>
        <p:txBody>
          <a:bodyPr>
            <a:normAutofit fontScale="77500" lnSpcReduction="20000"/>
          </a:bodyPr>
          <a:lstStyle/>
          <a:p>
            <a:pPr marL="0" indent="0">
              <a:lnSpc>
                <a:spcPct val="110000"/>
              </a:lnSpc>
              <a:buNone/>
            </a:pPr>
            <a:r>
              <a:rPr lang="en-US" dirty="0"/>
              <a:t>Figure:</a:t>
            </a:r>
          </a:p>
          <a:p>
            <a:pPr>
              <a:lnSpc>
                <a:spcPct val="110000"/>
              </a:lnSpc>
            </a:pPr>
            <a:r>
              <a:rPr lang="en-US" dirty="0"/>
              <a:t>Receptor channels found at the neuromuscular end plate open in response to the transmitter acetylcholine. </a:t>
            </a:r>
          </a:p>
          <a:p>
            <a:pPr>
              <a:lnSpc>
                <a:spcPct val="110000"/>
              </a:lnSpc>
            </a:pPr>
            <a:r>
              <a:rPr lang="en-US" dirty="0"/>
              <a:t>When no acetylcholine is present, effectively no current passes through a channel. </a:t>
            </a:r>
          </a:p>
          <a:p>
            <a:pPr>
              <a:lnSpc>
                <a:spcPct val="110000"/>
              </a:lnSpc>
            </a:pPr>
            <a:r>
              <a:rPr lang="en-US" dirty="0"/>
              <a:t>When acetylcholine binds to the receptor, an elementary current of a few picoamperes flows. </a:t>
            </a:r>
          </a:p>
          <a:p>
            <a:pPr>
              <a:lnSpc>
                <a:spcPct val="110000"/>
              </a:lnSpc>
            </a:pPr>
            <a:r>
              <a:rPr lang="en-US" dirty="0"/>
              <a:t>The measured durations of the currents and the intervals between them vary because the interaction of acetylcholine molecules with the receptors is governed by probability.</a:t>
            </a:r>
            <a:endParaRPr lang="en-IN" dirty="0"/>
          </a:p>
        </p:txBody>
      </p:sp>
      <p:pic>
        <p:nvPicPr>
          <p:cNvPr id="20" name="Picture 19">
            <a:extLst>
              <a:ext uri="{FF2B5EF4-FFF2-40B4-BE49-F238E27FC236}">
                <a16:creationId xmlns="" xmlns:a16="http://schemas.microsoft.com/office/drawing/2014/main" id="{CB884744-CD02-41C3-9783-4777CAEF9BCB}"/>
              </a:ext>
            </a:extLst>
          </p:cNvPr>
          <p:cNvPicPr>
            <a:picLocks noChangeAspect="1"/>
          </p:cNvPicPr>
          <p:nvPr/>
        </p:nvPicPr>
        <p:blipFill>
          <a:blip r:embed="rId2"/>
          <a:stretch>
            <a:fillRect/>
          </a:stretch>
        </p:blipFill>
        <p:spPr>
          <a:xfrm>
            <a:off x="6015167" y="1337396"/>
            <a:ext cx="6448303" cy="5176309"/>
          </a:xfrm>
          <a:prstGeom prst="rect">
            <a:avLst/>
          </a:prstGeom>
        </p:spPr>
      </p:pic>
    </p:spTree>
    <p:extLst>
      <p:ext uri="{BB962C8B-B14F-4D97-AF65-F5344CB8AC3E}">
        <p14:creationId xmlns:p14="http://schemas.microsoft.com/office/powerpoint/2010/main" val="36338230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797C874-F151-4C76-AC1E-496136526B87}"/>
              </a:ext>
            </a:extLst>
          </p:cNvPr>
          <p:cNvSpPr>
            <a:spLocks noGrp="1"/>
          </p:cNvSpPr>
          <p:nvPr>
            <p:ph type="title"/>
          </p:nvPr>
        </p:nvSpPr>
        <p:spPr>
          <a:xfrm>
            <a:off x="98475" y="112542"/>
            <a:ext cx="11915334" cy="1055076"/>
          </a:xfrm>
        </p:spPr>
        <p:txBody>
          <a:bodyPr/>
          <a:lstStyle/>
          <a:p>
            <a:r>
              <a:rPr lang="en-US" b="1" dirty="0"/>
              <a:t>Heterogeneity of Membrane Channels</a:t>
            </a:r>
            <a:endParaRPr lang="en-IN" dirty="0"/>
          </a:p>
        </p:txBody>
      </p:sp>
      <p:sp>
        <p:nvSpPr>
          <p:cNvPr id="5" name="Content Placeholder 2">
            <a:extLst>
              <a:ext uri="{FF2B5EF4-FFF2-40B4-BE49-F238E27FC236}">
                <a16:creationId xmlns="" xmlns:a16="http://schemas.microsoft.com/office/drawing/2014/main" id="{248DD885-BAB4-4BCF-86B6-0FE9AB2CE81A}"/>
              </a:ext>
            </a:extLst>
          </p:cNvPr>
          <p:cNvSpPr>
            <a:spLocks noGrp="1"/>
          </p:cNvSpPr>
          <p:nvPr>
            <p:ph idx="1"/>
          </p:nvPr>
        </p:nvSpPr>
        <p:spPr>
          <a:xfrm>
            <a:off x="178191" y="1167618"/>
            <a:ext cx="11835618" cy="5577840"/>
          </a:xfrm>
        </p:spPr>
        <p:txBody>
          <a:bodyPr>
            <a:normAutofit fontScale="85000" lnSpcReduction="10000"/>
          </a:bodyPr>
          <a:lstStyle/>
          <a:p>
            <a:pPr>
              <a:lnSpc>
                <a:spcPct val="160000"/>
              </a:lnSpc>
            </a:pPr>
            <a:r>
              <a:rPr lang="en-US" b="1" dirty="0"/>
              <a:t>Membrane channels are apparently heterogeneous</a:t>
            </a:r>
            <a:r>
              <a:rPr lang="en-US" dirty="0"/>
              <a:t>: </a:t>
            </a:r>
            <a:r>
              <a:rPr lang="en-US" b="1" dirty="0"/>
              <a:t>in</a:t>
            </a:r>
            <a:r>
              <a:rPr lang="en-US" dirty="0"/>
              <a:t> </a:t>
            </a:r>
            <a:r>
              <a:rPr lang="en-US" b="1" dirty="0"/>
              <a:t>the same membrane patch, two or more classes of closely related channels often seem to be activated</a:t>
            </a:r>
            <a:r>
              <a:rPr lang="en-US" dirty="0"/>
              <a:t>.</a:t>
            </a:r>
          </a:p>
          <a:p>
            <a:pPr>
              <a:lnSpc>
                <a:spcPct val="160000"/>
              </a:lnSpc>
            </a:pPr>
            <a:r>
              <a:rPr lang="en-US" dirty="0"/>
              <a:t>Pharmacologists have known for many years that different subtypes of receptors exist, but the sharper tools now available in the form of recombinant DNA techniques have shown that the diversity of subtypes is far greater than had been imagined</a:t>
            </a:r>
          </a:p>
          <a:p>
            <a:pPr>
              <a:lnSpc>
                <a:spcPct val="160000"/>
              </a:lnSpc>
            </a:pPr>
            <a:r>
              <a:rPr lang="en-US" dirty="0"/>
              <a:t>For each type of transmitter- or voltage-gated channel, there are several versions or subtypes with different conductance or gating properties that form a channel family.</a:t>
            </a:r>
          </a:p>
          <a:p>
            <a:pPr>
              <a:lnSpc>
                <a:spcPct val="160000"/>
              </a:lnSpc>
            </a:pPr>
            <a:r>
              <a:rPr lang="en-US" b="1" dirty="0"/>
              <a:t>External stimuli and the developmental stage of an organism can alter the mosaic of channel subtypes found on cell membranes.</a:t>
            </a:r>
          </a:p>
        </p:txBody>
      </p:sp>
      <p:cxnSp>
        <p:nvCxnSpPr>
          <p:cNvPr id="6" name="Straight Connector 5">
            <a:extLst>
              <a:ext uri="{FF2B5EF4-FFF2-40B4-BE49-F238E27FC236}">
                <a16:creationId xmlns="" xmlns:a16="http://schemas.microsoft.com/office/drawing/2014/main" id="{697D698E-F9AE-47BA-8773-FD1A2741CD62}"/>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814182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11E62F9-4F65-4AC2-9753-EAAF69A0000F}"/>
              </a:ext>
            </a:extLst>
          </p:cNvPr>
          <p:cNvSpPr>
            <a:spLocks noGrp="1"/>
          </p:cNvSpPr>
          <p:nvPr>
            <p:ph type="title"/>
          </p:nvPr>
        </p:nvSpPr>
        <p:spPr>
          <a:xfrm>
            <a:off x="98475" y="112542"/>
            <a:ext cx="11915334" cy="1055076"/>
          </a:xfrm>
        </p:spPr>
        <p:txBody>
          <a:bodyPr/>
          <a:lstStyle/>
          <a:p>
            <a:r>
              <a:rPr lang="en-IN" dirty="0"/>
              <a:t>Genetic Studies</a:t>
            </a:r>
          </a:p>
        </p:txBody>
      </p:sp>
      <p:sp>
        <p:nvSpPr>
          <p:cNvPr id="5" name="Content Placeholder 2">
            <a:extLst>
              <a:ext uri="{FF2B5EF4-FFF2-40B4-BE49-F238E27FC236}">
                <a16:creationId xmlns="" xmlns:a16="http://schemas.microsoft.com/office/drawing/2014/main" id="{096B933D-A80F-4C50-93E6-4442E4CCCA6E}"/>
              </a:ext>
            </a:extLst>
          </p:cNvPr>
          <p:cNvSpPr>
            <a:spLocks noGrp="1"/>
          </p:cNvSpPr>
          <p:nvPr>
            <p:ph idx="1"/>
          </p:nvPr>
        </p:nvSpPr>
        <p:spPr>
          <a:xfrm>
            <a:off x="178191" y="1167618"/>
            <a:ext cx="11835618" cy="5577840"/>
          </a:xfrm>
        </p:spPr>
        <p:txBody>
          <a:bodyPr>
            <a:normAutofit fontScale="77500" lnSpcReduction="20000"/>
          </a:bodyPr>
          <a:lstStyle/>
          <a:p>
            <a:pPr>
              <a:lnSpc>
                <a:spcPct val="120000"/>
              </a:lnSpc>
            </a:pPr>
            <a:r>
              <a:rPr lang="en-US" dirty="0"/>
              <a:t>A primary aim in the understanding of membrane channels is to relate their functional properties to their three-dimensional structures</a:t>
            </a:r>
          </a:p>
          <a:p>
            <a:pPr>
              <a:lnSpc>
                <a:spcPct val="120000"/>
              </a:lnSpc>
            </a:pPr>
            <a:r>
              <a:rPr lang="en-US" dirty="0"/>
              <a:t>To attain this goal is </a:t>
            </a:r>
            <a:r>
              <a:rPr lang="en-US" b="1" dirty="0"/>
              <a:t>to locate and change critical sequences of amino acids in the channel protein </a:t>
            </a:r>
            <a:r>
              <a:rPr lang="en-US" dirty="0"/>
              <a:t>and then to </a:t>
            </a:r>
            <a:r>
              <a:rPr lang="en-US" b="1" dirty="0"/>
              <a:t>observe the effect of the alterations </a:t>
            </a:r>
            <a:r>
              <a:rPr lang="en-US" dirty="0"/>
              <a:t>on the channel's function.</a:t>
            </a:r>
          </a:p>
          <a:p>
            <a:pPr>
              <a:lnSpc>
                <a:spcPct val="120000"/>
              </a:lnSpc>
            </a:pPr>
            <a:r>
              <a:rPr lang="en-US" dirty="0"/>
              <a:t>After the DNA encoding each subunit of the acetylcholine receptor had been cloned and sequenced, it became possible to perform such experiments.</a:t>
            </a:r>
          </a:p>
          <a:p>
            <a:pPr>
              <a:lnSpc>
                <a:spcPct val="120000"/>
              </a:lnSpc>
            </a:pPr>
            <a:r>
              <a:rPr lang="en-US" b="1" dirty="0"/>
              <a:t>Studies were performed on normal and genetically altered acetylcholine receptor channels in the membranes of host cells, such as eggs from the clawed frog Xenopus</a:t>
            </a:r>
            <a:r>
              <a:rPr lang="en-US" dirty="0"/>
              <a:t>. </a:t>
            </a:r>
          </a:p>
          <a:p>
            <a:pPr>
              <a:lnSpc>
                <a:spcPct val="120000"/>
              </a:lnSpc>
            </a:pPr>
            <a:r>
              <a:rPr lang="en-US" dirty="0"/>
              <a:t>From copies of DNA that encoded the acetylcholine receptor, complementary messenger RNA molecules in the test tube were synthesized. </a:t>
            </a:r>
          </a:p>
          <a:p>
            <a:pPr>
              <a:lnSpc>
                <a:spcPct val="120000"/>
              </a:lnSpc>
            </a:pPr>
            <a:r>
              <a:rPr lang="en-US" dirty="0"/>
              <a:t>These RNA sequences could be injected into egg cells, which then translated the genetic information into receptor proteins and inserted them into the cell membranes. </a:t>
            </a:r>
          </a:p>
          <a:p>
            <a:pPr>
              <a:lnSpc>
                <a:spcPct val="120000"/>
              </a:lnSpc>
            </a:pPr>
            <a:r>
              <a:rPr lang="en-US" dirty="0"/>
              <a:t>The functional properties of these recombinant receptor channels closely resembled those of end-plate channels at the neuromuscular junction.</a:t>
            </a:r>
            <a:endParaRPr lang="en-IN" dirty="0"/>
          </a:p>
        </p:txBody>
      </p:sp>
      <p:cxnSp>
        <p:nvCxnSpPr>
          <p:cNvPr id="6" name="Straight Connector 5">
            <a:extLst>
              <a:ext uri="{FF2B5EF4-FFF2-40B4-BE49-F238E27FC236}">
                <a16:creationId xmlns="" xmlns:a16="http://schemas.microsoft.com/office/drawing/2014/main" id="{D0BB7639-C36B-4DBA-9DF7-1994313F8153}"/>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7204170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3D4632DE-9528-445F-8D23-3021F42CB97A}"/>
              </a:ext>
            </a:extLst>
          </p:cNvPr>
          <p:cNvSpPr>
            <a:spLocks noGrp="1"/>
          </p:cNvSpPr>
          <p:nvPr>
            <p:ph type="title"/>
          </p:nvPr>
        </p:nvSpPr>
        <p:spPr>
          <a:xfrm>
            <a:off x="98475" y="112542"/>
            <a:ext cx="11915334" cy="1055076"/>
          </a:xfrm>
        </p:spPr>
        <p:txBody>
          <a:bodyPr/>
          <a:lstStyle/>
          <a:p>
            <a:r>
              <a:rPr lang="en-IN" dirty="0"/>
              <a:t>Genetic studies</a:t>
            </a:r>
          </a:p>
        </p:txBody>
      </p:sp>
      <p:pic>
        <p:nvPicPr>
          <p:cNvPr id="3" name="Content Placeholder 2">
            <a:extLst>
              <a:ext uri="{FF2B5EF4-FFF2-40B4-BE49-F238E27FC236}">
                <a16:creationId xmlns="" xmlns:a16="http://schemas.microsoft.com/office/drawing/2014/main" id="{95CF55B2-99DD-4EDA-8FAC-AE90753A5246}"/>
              </a:ext>
            </a:extLst>
          </p:cNvPr>
          <p:cNvPicPr>
            <a:picLocks noGrp="1" noChangeAspect="1"/>
          </p:cNvPicPr>
          <p:nvPr>
            <p:ph idx="1"/>
          </p:nvPr>
        </p:nvPicPr>
        <p:blipFill>
          <a:blip r:embed="rId2"/>
          <a:stretch>
            <a:fillRect/>
          </a:stretch>
        </p:blipFill>
        <p:spPr>
          <a:xfrm>
            <a:off x="5142411" y="1665714"/>
            <a:ext cx="6673499" cy="4137209"/>
          </a:xfrm>
        </p:spPr>
      </p:pic>
      <p:cxnSp>
        <p:nvCxnSpPr>
          <p:cNvPr id="6" name="Straight Connector 5">
            <a:extLst>
              <a:ext uri="{FF2B5EF4-FFF2-40B4-BE49-F238E27FC236}">
                <a16:creationId xmlns="" xmlns:a16="http://schemas.microsoft.com/office/drawing/2014/main" id="{BF4F6343-FA93-405B-A16F-325FC4DC6B14}"/>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
        <p:nvSpPr>
          <p:cNvPr id="9" name="Content Placeholder 2">
            <a:extLst>
              <a:ext uri="{FF2B5EF4-FFF2-40B4-BE49-F238E27FC236}">
                <a16:creationId xmlns="" xmlns:a16="http://schemas.microsoft.com/office/drawing/2014/main" id="{64644B20-3D56-4D63-8F0D-5D6AC8770BE7}"/>
              </a:ext>
            </a:extLst>
          </p:cNvPr>
          <p:cNvSpPr txBox="1">
            <a:spLocks/>
          </p:cNvSpPr>
          <p:nvPr/>
        </p:nvSpPr>
        <p:spPr>
          <a:xfrm>
            <a:off x="178192" y="1167618"/>
            <a:ext cx="4964219" cy="5577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Figure: Genetically engineered frog eggs are useful tools for studying ion channel behavior.</a:t>
            </a:r>
          </a:p>
          <a:p>
            <a:pPr marL="914400" marR="0" lvl="1" indent="-457200" algn="l" defTabSz="914400" rtl="0" eaLnBrk="1" fontAlgn="auto" latinLnBrk="0" hangingPunct="1">
              <a:lnSpc>
                <a:spcPct val="110000"/>
              </a:lnSpc>
              <a:spcBef>
                <a:spcPts val="500"/>
              </a:spcBef>
              <a:spcAft>
                <a:spcPts val="0"/>
              </a:spcAft>
              <a:buClrTx/>
              <a:buSzTx/>
              <a:buFont typeface="+mj-lt"/>
              <a:buAutoNum type="alphaLcParen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RNA sequences encoding subunits of ion channels can be injected into an egg</a:t>
            </a:r>
          </a:p>
          <a:p>
            <a:pPr marL="914400" marR="0" lvl="1" indent="-457200" algn="l" defTabSz="914400" rtl="0" eaLnBrk="1" fontAlgn="auto" latinLnBrk="0" hangingPunct="1">
              <a:lnSpc>
                <a:spcPct val="110000"/>
              </a:lnSpc>
              <a:spcBef>
                <a:spcPts val="500"/>
              </a:spcBef>
              <a:spcAft>
                <a:spcPts val="0"/>
              </a:spcAft>
              <a:buClrTx/>
              <a:buSzTx/>
              <a:buFont typeface="+mj-lt"/>
              <a:buAutoNum type="alphaLcParen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egg will then synthesize the channel proteins and insert them into its surface membrane, where they are accessible for patch clamp experiments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4734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A63DF06-2A89-4E03-A8C1-1110B5AA2484}"/>
              </a:ext>
            </a:extLst>
          </p:cNvPr>
          <p:cNvSpPr>
            <a:spLocks noGrp="1"/>
          </p:cNvSpPr>
          <p:nvPr>
            <p:ph type="title"/>
          </p:nvPr>
        </p:nvSpPr>
        <p:spPr>
          <a:xfrm>
            <a:off x="98475" y="112542"/>
            <a:ext cx="11915334" cy="1055076"/>
          </a:xfrm>
        </p:spPr>
        <p:txBody>
          <a:bodyPr/>
          <a:lstStyle/>
          <a:p>
            <a:r>
              <a:rPr lang="en-US" dirty="0"/>
              <a:t>Subtypes of channels</a:t>
            </a:r>
            <a:endParaRPr lang="en-IN" dirty="0"/>
          </a:p>
        </p:txBody>
      </p:sp>
      <p:sp>
        <p:nvSpPr>
          <p:cNvPr id="5" name="Content Placeholder 2">
            <a:extLst>
              <a:ext uri="{FF2B5EF4-FFF2-40B4-BE49-F238E27FC236}">
                <a16:creationId xmlns="" xmlns:a16="http://schemas.microsoft.com/office/drawing/2014/main" id="{826C7793-E046-4159-8F41-90B8832A0CB0}"/>
              </a:ext>
            </a:extLst>
          </p:cNvPr>
          <p:cNvSpPr>
            <a:spLocks noGrp="1"/>
          </p:cNvSpPr>
          <p:nvPr>
            <p:ph idx="1"/>
          </p:nvPr>
        </p:nvSpPr>
        <p:spPr>
          <a:xfrm>
            <a:off x="178191" y="1167618"/>
            <a:ext cx="11835618" cy="5577840"/>
          </a:xfrm>
        </p:spPr>
        <p:txBody>
          <a:bodyPr>
            <a:normAutofit fontScale="77500" lnSpcReduction="20000"/>
          </a:bodyPr>
          <a:lstStyle/>
          <a:p>
            <a:pPr>
              <a:lnSpc>
                <a:spcPct val="120000"/>
              </a:lnSpc>
            </a:pPr>
            <a:r>
              <a:rPr lang="en-US" dirty="0"/>
              <a:t>This combination of techniques helped </a:t>
            </a:r>
            <a:r>
              <a:rPr lang="en-US" b="1" dirty="0"/>
              <a:t>to elucidate the structural differences between subtypes of end-plate channels in muscle</a:t>
            </a:r>
            <a:r>
              <a:rPr lang="en-US" dirty="0"/>
              <a:t>. </a:t>
            </a:r>
          </a:p>
          <a:p>
            <a:pPr>
              <a:lnSpc>
                <a:spcPct val="120000"/>
              </a:lnSpc>
            </a:pPr>
            <a:r>
              <a:rPr lang="en-US" b="1" dirty="0"/>
              <a:t>Elementary endplate current recordings </a:t>
            </a:r>
            <a:r>
              <a:rPr lang="en-US" dirty="0"/>
              <a:t>had revealed that mammalian muscle produces </a:t>
            </a:r>
            <a:r>
              <a:rPr lang="en-US" b="1" dirty="0"/>
              <a:t>two subtypes of end-plate channels</a:t>
            </a:r>
            <a:r>
              <a:rPr lang="en-US" dirty="0"/>
              <a:t>: </a:t>
            </a:r>
            <a:r>
              <a:rPr lang="en-US" b="1" dirty="0"/>
              <a:t>a low-conductance subtype that appears predominantly in fetal and neonatal muscle and a high-conductance subtype with different gating properties that is expressed in adult muscles</a:t>
            </a:r>
            <a:r>
              <a:rPr lang="en-US" dirty="0"/>
              <a:t>. </a:t>
            </a:r>
          </a:p>
          <a:p>
            <a:pPr>
              <a:lnSpc>
                <a:spcPct val="120000"/>
              </a:lnSpc>
            </a:pPr>
            <a:r>
              <a:rPr lang="en-US" dirty="0"/>
              <a:t>During postnatal development, the fetal subtype gradually disappears and is replaced by the adult subtype</a:t>
            </a:r>
          </a:p>
          <a:p>
            <a:pPr>
              <a:lnSpc>
                <a:spcPct val="120000"/>
              </a:lnSpc>
            </a:pPr>
            <a:r>
              <a:rPr lang="en-US" dirty="0"/>
              <a:t>The </a:t>
            </a:r>
            <a:r>
              <a:rPr lang="en-US" b="1" dirty="0"/>
              <a:t>shifting mosaic of channel types </a:t>
            </a:r>
            <a:r>
              <a:rPr lang="en-US" dirty="0"/>
              <a:t>is generated by </a:t>
            </a:r>
            <a:r>
              <a:rPr lang="en-US" b="1" dirty="0"/>
              <a:t>changes in the expression of genes that encode the channel subunits. </a:t>
            </a:r>
          </a:p>
          <a:p>
            <a:pPr>
              <a:lnSpc>
                <a:spcPct val="120000"/>
              </a:lnSpc>
            </a:pPr>
            <a:r>
              <a:rPr lang="en-US" dirty="0"/>
              <a:t>Similar techniques were also used to locate the amino acid sequences in the acetylcholine receptor protein that form the inner wall of the membrane channel. </a:t>
            </a:r>
          </a:p>
          <a:p>
            <a:pPr>
              <a:lnSpc>
                <a:spcPct val="120000"/>
              </a:lnSpc>
            </a:pPr>
            <a:r>
              <a:rPr lang="en-US" dirty="0"/>
              <a:t>An analysis of the </a:t>
            </a:r>
            <a:r>
              <a:rPr lang="en-US" b="1" dirty="0"/>
              <a:t>amino acid sequences in the subunits had suggested that they each contained four membrane- spanning segments, designated </a:t>
            </a:r>
            <a:r>
              <a:rPr lang="en-US" b="1" dirty="0" smtClean="0"/>
              <a:t>M1 </a:t>
            </a:r>
            <a:r>
              <a:rPr lang="en-US" b="1" dirty="0"/>
              <a:t>through M4</a:t>
            </a:r>
            <a:r>
              <a:rPr lang="en-US" dirty="0"/>
              <a:t>.</a:t>
            </a:r>
            <a:endParaRPr lang="en-IN" dirty="0"/>
          </a:p>
        </p:txBody>
      </p:sp>
      <p:cxnSp>
        <p:nvCxnSpPr>
          <p:cNvPr id="6" name="Straight Connector 5">
            <a:extLst>
              <a:ext uri="{FF2B5EF4-FFF2-40B4-BE49-F238E27FC236}">
                <a16:creationId xmlns="" xmlns:a16="http://schemas.microsoft.com/office/drawing/2014/main" id="{219FC291-2538-4D4D-AEA3-E2549D6A4DD7}"/>
              </a:ext>
            </a:extLst>
          </p:cNvPr>
          <p:cNvCxnSpPr>
            <a:cxnSpLocks/>
          </p:cNvCxnSpPr>
          <p:nvPr/>
        </p:nvCxnSpPr>
        <p:spPr>
          <a:xfrm>
            <a:off x="0" y="1055077"/>
            <a:ext cx="1080398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228713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23E4CF4-F7F4-4775-84CE-AC749C2B2AAC}"/>
              </a:ext>
            </a:extLst>
          </p:cNvPr>
          <p:cNvSpPr>
            <a:spLocks noGrp="1"/>
          </p:cNvSpPr>
          <p:nvPr>
            <p:ph type="title"/>
          </p:nvPr>
        </p:nvSpPr>
        <p:spPr>
          <a:xfrm>
            <a:off x="98475" y="112542"/>
            <a:ext cx="11915334" cy="1055076"/>
          </a:xfrm>
        </p:spPr>
        <p:txBody>
          <a:bodyPr>
            <a:normAutofit/>
          </a:bodyPr>
          <a:lstStyle/>
          <a:p>
            <a:r>
              <a:rPr lang="en-US" dirty="0"/>
              <a:t>Structure of Acetylcholine receptor channels </a:t>
            </a:r>
            <a:endParaRPr lang="en-IN" dirty="0"/>
          </a:p>
        </p:txBody>
      </p:sp>
      <p:sp>
        <p:nvSpPr>
          <p:cNvPr id="5" name="Content Placeholder 2">
            <a:extLst>
              <a:ext uri="{FF2B5EF4-FFF2-40B4-BE49-F238E27FC236}">
                <a16:creationId xmlns="" xmlns:a16="http://schemas.microsoft.com/office/drawing/2014/main" id="{11743DD5-75BA-4A04-9B57-15180BF9747E}"/>
              </a:ext>
            </a:extLst>
          </p:cNvPr>
          <p:cNvSpPr>
            <a:spLocks noGrp="1"/>
          </p:cNvSpPr>
          <p:nvPr>
            <p:ph idx="1"/>
          </p:nvPr>
        </p:nvSpPr>
        <p:spPr>
          <a:xfrm>
            <a:off x="178192" y="1167618"/>
            <a:ext cx="6827520" cy="5577840"/>
          </a:xfrm>
        </p:spPr>
        <p:txBody>
          <a:bodyPr>
            <a:normAutofit fontScale="85000" lnSpcReduction="10000"/>
          </a:bodyPr>
          <a:lstStyle/>
          <a:p>
            <a:pPr marL="0" indent="0">
              <a:lnSpc>
                <a:spcPct val="110000"/>
              </a:lnSpc>
              <a:buNone/>
            </a:pPr>
            <a:r>
              <a:rPr lang="en-US" dirty="0"/>
              <a:t>Figure: Structure of acetylcholine receptor channels relates directly to their function. </a:t>
            </a:r>
          </a:p>
          <a:p>
            <a:pPr>
              <a:lnSpc>
                <a:spcPct val="110000"/>
              </a:lnSpc>
            </a:pPr>
            <a:r>
              <a:rPr lang="en-US" dirty="0"/>
              <a:t>Each channel consists of five subunits, each containing four transmembrane segments. </a:t>
            </a:r>
          </a:p>
          <a:p>
            <a:pPr>
              <a:lnSpc>
                <a:spcPct val="110000"/>
              </a:lnSpc>
            </a:pPr>
            <a:r>
              <a:rPr lang="en-US" dirty="0"/>
              <a:t>The M2 segment from each subunit lines the inside of the channel, like a stave in a barrel.</a:t>
            </a:r>
          </a:p>
          <a:p>
            <a:pPr>
              <a:lnSpc>
                <a:spcPct val="110000"/>
              </a:lnSpc>
            </a:pPr>
            <a:r>
              <a:rPr lang="en-US" b="1" dirty="0"/>
              <a:t>Fetal mammals produce an acetylcholine receptor in their neuromuscular end plates that differs in just one subunit from receptors found in adults</a:t>
            </a:r>
            <a:r>
              <a:rPr lang="en-US" dirty="0"/>
              <a:t>. </a:t>
            </a:r>
          </a:p>
          <a:p>
            <a:pPr>
              <a:lnSpc>
                <a:spcPct val="110000"/>
              </a:lnSpc>
            </a:pPr>
            <a:r>
              <a:rPr lang="en-US" dirty="0"/>
              <a:t>Because a fetal channel has a subunit that differs in its M2 segment from that of an adult, the elementary currents that pass through it are smaller.</a:t>
            </a:r>
            <a:endParaRPr lang="en-IN" dirty="0"/>
          </a:p>
        </p:txBody>
      </p:sp>
      <p:cxnSp>
        <p:nvCxnSpPr>
          <p:cNvPr id="6" name="Straight Connector 5">
            <a:extLst>
              <a:ext uri="{FF2B5EF4-FFF2-40B4-BE49-F238E27FC236}">
                <a16:creationId xmlns="" xmlns:a16="http://schemas.microsoft.com/office/drawing/2014/main" id="{1C240BAD-5AA0-4D05-AD18-31A3DBF1A54A}"/>
              </a:ext>
            </a:extLst>
          </p:cNvPr>
          <p:cNvCxnSpPr>
            <a:cxnSpLocks/>
          </p:cNvCxnSpPr>
          <p:nvPr/>
        </p:nvCxnSpPr>
        <p:spPr>
          <a:xfrm>
            <a:off x="0" y="1055077"/>
            <a:ext cx="6654018" cy="0"/>
          </a:xfrm>
          <a:prstGeom prst="line">
            <a:avLst/>
          </a:prstGeom>
          <a:ln w="57150"/>
          <a:effectLst>
            <a:outerShdw blurRad="76200" dir="18900000" sy="23000" kx="-1200000" algn="bl" rotWithShape="0">
              <a:prstClr val="black">
                <a:alpha val="20000"/>
              </a:prstClr>
            </a:outerShdw>
          </a:effectLst>
        </p:spPr>
        <p:style>
          <a:lnRef idx="3">
            <a:schemeClr val="accent4"/>
          </a:lnRef>
          <a:fillRef idx="0">
            <a:schemeClr val="accent4"/>
          </a:fillRef>
          <a:effectRef idx="2">
            <a:schemeClr val="accent4"/>
          </a:effectRef>
          <a:fontRef idx="minor">
            <a:schemeClr val="tx1"/>
          </a:fontRef>
        </p:style>
      </p:cxnSp>
      <p:pic>
        <p:nvPicPr>
          <p:cNvPr id="10" name="Picture 9">
            <a:extLst>
              <a:ext uri="{FF2B5EF4-FFF2-40B4-BE49-F238E27FC236}">
                <a16:creationId xmlns="" xmlns:a16="http://schemas.microsoft.com/office/drawing/2014/main" id="{5E338796-6ADE-4F7F-91C5-22D9EEF3661B}"/>
              </a:ext>
            </a:extLst>
          </p:cNvPr>
          <p:cNvPicPr>
            <a:picLocks noChangeAspect="1"/>
          </p:cNvPicPr>
          <p:nvPr/>
        </p:nvPicPr>
        <p:blipFill>
          <a:blip r:embed="rId2"/>
          <a:stretch>
            <a:fillRect/>
          </a:stretch>
        </p:blipFill>
        <p:spPr>
          <a:xfrm>
            <a:off x="7230797" y="923447"/>
            <a:ext cx="4417253" cy="5897694"/>
          </a:xfrm>
          <a:prstGeom prst="rect">
            <a:avLst/>
          </a:prstGeom>
        </p:spPr>
      </p:pic>
    </p:spTree>
    <p:extLst>
      <p:ext uri="{BB962C8B-B14F-4D97-AF65-F5344CB8AC3E}">
        <p14:creationId xmlns:p14="http://schemas.microsoft.com/office/powerpoint/2010/main" val="36979290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E681FECDCB634A88B380210644E33D" ma:contentTypeVersion="2" ma:contentTypeDescription="Create a new document." ma:contentTypeScope="" ma:versionID="37873b6306962399c11eecd0d6223513">
  <xsd:schema xmlns:xsd="http://www.w3.org/2001/XMLSchema" xmlns:xs="http://www.w3.org/2001/XMLSchema" xmlns:p="http://schemas.microsoft.com/office/2006/metadata/properties" xmlns:ns2="bcaef780-bd02-4c5b-98b7-9161c76ba27b" targetNamespace="http://schemas.microsoft.com/office/2006/metadata/properties" ma:root="true" ma:fieldsID="23e97d46f374a3d1adcbd513b51aedb4" ns2:_="">
    <xsd:import namespace="bcaef780-bd02-4c5b-98b7-9161c76ba2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ef780-bd02-4c5b-98b7-9161c76ba2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038316-A7C1-4AE4-9471-3ED1C6FE8F0A}"/>
</file>

<file path=customXml/itemProps2.xml><?xml version="1.0" encoding="utf-8"?>
<ds:datastoreItem xmlns:ds="http://schemas.openxmlformats.org/officeDocument/2006/customXml" ds:itemID="{65B00CFC-A7C2-4F08-B047-7A73D45EE0BC}"/>
</file>

<file path=customXml/itemProps3.xml><?xml version="1.0" encoding="utf-8"?>
<ds:datastoreItem xmlns:ds="http://schemas.openxmlformats.org/officeDocument/2006/customXml" ds:itemID="{1FB1A0B3-77E6-42D7-8718-A1AC922C3AFD}"/>
</file>

<file path=docProps/app.xml><?xml version="1.0" encoding="utf-8"?>
<Properties xmlns="http://schemas.openxmlformats.org/officeDocument/2006/extended-properties" xmlns:vt="http://schemas.openxmlformats.org/officeDocument/2006/docPropsVTypes">
  <TotalTime>2090</TotalTime>
  <Words>1791</Words>
  <Application>Microsoft Macintosh PowerPoint</Application>
  <PresentationFormat>Custom</PresentationFormat>
  <Paragraphs>85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Receptor Channels</vt:lpstr>
      <vt:lpstr>Receptor Channels</vt:lpstr>
      <vt:lpstr>Receptor Channels</vt:lpstr>
      <vt:lpstr>Receptor channels </vt:lpstr>
      <vt:lpstr>Heterogeneity of Membrane Channels</vt:lpstr>
      <vt:lpstr>Genetic Studies</vt:lpstr>
      <vt:lpstr>Genetic studies</vt:lpstr>
      <vt:lpstr>Subtypes of channels</vt:lpstr>
      <vt:lpstr>Structure of Acetylcholine receptor channels </vt:lpstr>
      <vt:lpstr>Genetic studies </vt:lpstr>
      <vt:lpstr>Voltage clamp analysis</vt:lpstr>
      <vt:lpstr>Voltage clamp analysis</vt:lpstr>
      <vt:lpstr>Whole-cell recording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 channels as molecular switches</dc:title>
  <dc:creator>Kritika Narula</dc:creator>
  <cp:lastModifiedBy>Prashant Mishra</cp:lastModifiedBy>
  <cp:revision>92</cp:revision>
  <dcterms:created xsi:type="dcterms:W3CDTF">2021-03-24T18:24:02Z</dcterms:created>
  <dcterms:modified xsi:type="dcterms:W3CDTF">2022-03-16T05:20:16Z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0x0101005EE681FECDCB634A88B380210644E33D</vt:lpwstr>
  </property>
</Properties>
</file>