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78" r:id="rId7"/>
    <p:sldId id="277" r:id="rId8"/>
    <p:sldId id="258" r:id="rId9"/>
    <p:sldId id="259" r:id="rId10"/>
    <p:sldId id="260" r:id="rId11"/>
    <p:sldId id="276"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6" d="100"/>
          <a:sy n="96" d="100"/>
        </p:scale>
        <p:origin x="1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8ADB-C63C-4437-A2BA-B604BCCD15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EBA3F6-292F-450A-86DC-D885767C55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DF7A97-7612-40AF-A8AB-B3252018259F}"/>
              </a:ext>
            </a:extLst>
          </p:cNvPr>
          <p:cNvSpPr>
            <a:spLocks noGrp="1"/>
          </p:cNvSpPr>
          <p:nvPr>
            <p:ph type="dt" sz="half" idx="10"/>
          </p:nvPr>
        </p:nvSpPr>
        <p:spPr/>
        <p:txBody>
          <a:bodyPr/>
          <a:lstStyle/>
          <a:p>
            <a:fld id="{42A2AE15-1E52-4EA5-963C-10983C8F5AF4}" type="datetimeFigureOut">
              <a:rPr lang="en-IN" smtClean="0"/>
              <a:t>19-04-2023</a:t>
            </a:fld>
            <a:endParaRPr lang="en-IN"/>
          </a:p>
        </p:txBody>
      </p:sp>
      <p:sp>
        <p:nvSpPr>
          <p:cNvPr id="5" name="Footer Placeholder 4">
            <a:extLst>
              <a:ext uri="{FF2B5EF4-FFF2-40B4-BE49-F238E27FC236}">
                <a16:creationId xmlns:a16="http://schemas.microsoft.com/office/drawing/2014/main" id="{25B90236-AAC6-4F7C-8AD9-AC8C7FB78A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BCBF9D-5F13-4FD8-B1E5-75C4DB2C7129}"/>
              </a:ext>
            </a:extLst>
          </p:cNvPr>
          <p:cNvSpPr>
            <a:spLocks noGrp="1"/>
          </p:cNvSpPr>
          <p:nvPr>
            <p:ph type="sldNum" sz="quarter" idx="12"/>
          </p:nvPr>
        </p:nvSpPr>
        <p:spPr/>
        <p:txBody>
          <a:bodyPr/>
          <a:lstStyle/>
          <a:p>
            <a:fld id="{5D95B2BF-7004-46E5-892C-581F4025D0AD}" type="slidenum">
              <a:rPr lang="en-IN" smtClean="0"/>
              <a:t>‹#›</a:t>
            </a:fld>
            <a:endParaRPr lang="en-IN"/>
          </a:p>
        </p:txBody>
      </p:sp>
    </p:spTree>
    <p:extLst>
      <p:ext uri="{BB962C8B-B14F-4D97-AF65-F5344CB8AC3E}">
        <p14:creationId xmlns:p14="http://schemas.microsoft.com/office/powerpoint/2010/main" val="82233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38C19-07F2-48D7-817F-5FFFBBF89B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7CA54A-7475-4B7D-8400-BEC4771CC4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20EA13-AE70-48F6-9AFE-F00814DEE95A}"/>
              </a:ext>
            </a:extLst>
          </p:cNvPr>
          <p:cNvSpPr>
            <a:spLocks noGrp="1"/>
          </p:cNvSpPr>
          <p:nvPr>
            <p:ph type="dt" sz="half" idx="10"/>
          </p:nvPr>
        </p:nvSpPr>
        <p:spPr/>
        <p:txBody>
          <a:bodyPr/>
          <a:lstStyle/>
          <a:p>
            <a:fld id="{42A2AE15-1E52-4EA5-963C-10983C8F5AF4}" type="datetimeFigureOut">
              <a:rPr lang="en-IN" smtClean="0"/>
              <a:t>19-04-2023</a:t>
            </a:fld>
            <a:endParaRPr lang="en-IN"/>
          </a:p>
        </p:txBody>
      </p:sp>
      <p:sp>
        <p:nvSpPr>
          <p:cNvPr id="5" name="Footer Placeholder 4">
            <a:extLst>
              <a:ext uri="{FF2B5EF4-FFF2-40B4-BE49-F238E27FC236}">
                <a16:creationId xmlns:a16="http://schemas.microsoft.com/office/drawing/2014/main" id="{EA378FC5-3FB1-4ED6-9771-D1378AEB95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19CDD4-9BB1-4141-9DB7-7DD02E750CA9}"/>
              </a:ext>
            </a:extLst>
          </p:cNvPr>
          <p:cNvSpPr>
            <a:spLocks noGrp="1"/>
          </p:cNvSpPr>
          <p:nvPr>
            <p:ph type="sldNum" sz="quarter" idx="12"/>
          </p:nvPr>
        </p:nvSpPr>
        <p:spPr/>
        <p:txBody>
          <a:bodyPr/>
          <a:lstStyle/>
          <a:p>
            <a:fld id="{5D95B2BF-7004-46E5-892C-581F4025D0AD}" type="slidenum">
              <a:rPr lang="en-IN" smtClean="0"/>
              <a:t>‹#›</a:t>
            </a:fld>
            <a:endParaRPr lang="en-IN"/>
          </a:p>
        </p:txBody>
      </p:sp>
    </p:spTree>
    <p:extLst>
      <p:ext uri="{BB962C8B-B14F-4D97-AF65-F5344CB8AC3E}">
        <p14:creationId xmlns:p14="http://schemas.microsoft.com/office/powerpoint/2010/main" val="2276107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004D80-49DE-4798-B52C-CF6823ADD9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0C0394-A70B-4412-A110-CE8E163554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BD4870-51E8-415D-B95A-9E7B6F5387BC}"/>
              </a:ext>
            </a:extLst>
          </p:cNvPr>
          <p:cNvSpPr>
            <a:spLocks noGrp="1"/>
          </p:cNvSpPr>
          <p:nvPr>
            <p:ph type="dt" sz="half" idx="10"/>
          </p:nvPr>
        </p:nvSpPr>
        <p:spPr/>
        <p:txBody>
          <a:bodyPr/>
          <a:lstStyle/>
          <a:p>
            <a:fld id="{42A2AE15-1E52-4EA5-963C-10983C8F5AF4}" type="datetimeFigureOut">
              <a:rPr lang="en-IN" smtClean="0"/>
              <a:t>19-04-2023</a:t>
            </a:fld>
            <a:endParaRPr lang="en-IN"/>
          </a:p>
        </p:txBody>
      </p:sp>
      <p:sp>
        <p:nvSpPr>
          <p:cNvPr id="5" name="Footer Placeholder 4">
            <a:extLst>
              <a:ext uri="{FF2B5EF4-FFF2-40B4-BE49-F238E27FC236}">
                <a16:creationId xmlns:a16="http://schemas.microsoft.com/office/drawing/2014/main" id="{613BE00E-20DB-4609-BC15-98BB1FF262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E69EF1-1317-4AE7-BF1A-0E59D6D8D75A}"/>
              </a:ext>
            </a:extLst>
          </p:cNvPr>
          <p:cNvSpPr>
            <a:spLocks noGrp="1"/>
          </p:cNvSpPr>
          <p:nvPr>
            <p:ph type="sldNum" sz="quarter" idx="12"/>
          </p:nvPr>
        </p:nvSpPr>
        <p:spPr/>
        <p:txBody>
          <a:bodyPr/>
          <a:lstStyle/>
          <a:p>
            <a:fld id="{5D95B2BF-7004-46E5-892C-581F4025D0AD}" type="slidenum">
              <a:rPr lang="en-IN" smtClean="0"/>
              <a:t>‹#›</a:t>
            </a:fld>
            <a:endParaRPr lang="en-IN"/>
          </a:p>
        </p:txBody>
      </p:sp>
    </p:spTree>
    <p:extLst>
      <p:ext uri="{BB962C8B-B14F-4D97-AF65-F5344CB8AC3E}">
        <p14:creationId xmlns:p14="http://schemas.microsoft.com/office/powerpoint/2010/main" val="211599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D9A3-AA11-4F0E-80BC-6B2B70BE59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2F6289-B2B1-465D-B56B-85A37DD79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87F1B1-1A4B-44C6-A2E1-77DBF85DDA00}"/>
              </a:ext>
            </a:extLst>
          </p:cNvPr>
          <p:cNvSpPr>
            <a:spLocks noGrp="1"/>
          </p:cNvSpPr>
          <p:nvPr>
            <p:ph type="dt" sz="half" idx="10"/>
          </p:nvPr>
        </p:nvSpPr>
        <p:spPr/>
        <p:txBody>
          <a:bodyPr/>
          <a:lstStyle/>
          <a:p>
            <a:fld id="{42A2AE15-1E52-4EA5-963C-10983C8F5AF4}" type="datetimeFigureOut">
              <a:rPr lang="en-IN" smtClean="0"/>
              <a:t>19-04-2023</a:t>
            </a:fld>
            <a:endParaRPr lang="en-IN"/>
          </a:p>
        </p:txBody>
      </p:sp>
      <p:sp>
        <p:nvSpPr>
          <p:cNvPr id="5" name="Footer Placeholder 4">
            <a:extLst>
              <a:ext uri="{FF2B5EF4-FFF2-40B4-BE49-F238E27FC236}">
                <a16:creationId xmlns:a16="http://schemas.microsoft.com/office/drawing/2014/main" id="{F895B04B-E496-4C4C-839E-9B4C1C708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688586-8C83-4DFC-B876-DA0497C7D079}"/>
              </a:ext>
            </a:extLst>
          </p:cNvPr>
          <p:cNvSpPr>
            <a:spLocks noGrp="1"/>
          </p:cNvSpPr>
          <p:nvPr>
            <p:ph type="sldNum" sz="quarter" idx="12"/>
          </p:nvPr>
        </p:nvSpPr>
        <p:spPr/>
        <p:txBody>
          <a:bodyPr/>
          <a:lstStyle/>
          <a:p>
            <a:fld id="{5D95B2BF-7004-46E5-892C-581F4025D0AD}" type="slidenum">
              <a:rPr lang="en-IN" smtClean="0"/>
              <a:t>‹#›</a:t>
            </a:fld>
            <a:endParaRPr lang="en-IN"/>
          </a:p>
        </p:txBody>
      </p:sp>
    </p:spTree>
    <p:extLst>
      <p:ext uri="{BB962C8B-B14F-4D97-AF65-F5344CB8AC3E}">
        <p14:creationId xmlns:p14="http://schemas.microsoft.com/office/powerpoint/2010/main" val="53210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0DCF-43ED-44A0-AF0B-9558F4E63B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F5FD65-438A-42CD-B464-A821DDCFE9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9A4420-1356-48F6-A088-4F27C2C469EC}"/>
              </a:ext>
            </a:extLst>
          </p:cNvPr>
          <p:cNvSpPr>
            <a:spLocks noGrp="1"/>
          </p:cNvSpPr>
          <p:nvPr>
            <p:ph type="dt" sz="half" idx="10"/>
          </p:nvPr>
        </p:nvSpPr>
        <p:spPr/>
        <p:txBody>
          <a:bodyPr/>
          <a:lstStyle/>
          <a:p>
            <a:fld id="{42A2AE15-1E52-4EA5-963C-10983C8F5AF4}" type="datetimeFigureOut">
              <a:rPr lang="en-IN" smtClean="0"/>
              <a:t>19-04-2023</a:t>
            </a:fld>
            <a:endParaRPr lang="en-IN"/>
          </a:p>
        </p:txBody>
      </p:sp>
      <p:sp>
        <p:nvSpPr>
          <p:cNvPr id="5" name="Footer Placeholder 4">
            <a:extLst>
              <a:ext uri="{FF2B5EF4-FFF2-40B4-BE49-F238E27FC236}">
                <a16:creationId xmlns:a16="http://schemas.microsoft.com/office/drawing/2014/main" id="{3BA6668E-F701-4EC9-BFCC-C8476883FA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40576C-14FB-4215-9B0A-B7E42A6ABE18}"/>
              </a:ext>
            </a:extLst>
          </p:cNvPr>
          <p:cNvSpPr>
            <a:spLocks noGrp="1"/>
          </p:cNvSpPr>
          <p:nvPr>
            <p:ph type="sldNum" sz="quarter" idx="12"/>
          </p:nvPr>
        </p:nvSpPr>
        <p:spPr/>
        <p:txBody>
          <a:bodyPr/>
          <a:lstStyle/>
          <a:p>
            <a:fld id="{5D95B2BF-7004-46E5-892C-581F4025D0AD}" type="slidenum">
              <a:rPr lang="en-IN" smtClean="0"/>
              <a:t>‹#›</a:t>
            </a:fld>
            <a:endParaRPr lang="en-IN"/>
          </a:p>
        </p:txBody>
      </p:sp>
    </p:spTree>
    <p:extLst>
      <p:ext uri="{BB962C8B-B14F-4D97-AF65-F5344CB8AC3E}">
        <p14:creationId xmlns:p14="http://schemas.microsoft.com/office/powerpoint/2010/main" val="3181522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271E-DC02-4597-81D9-78CA4874FE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EAF280-2F0E-4A7D-973E-5D5CE520E4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080472-9390-43BA-A9BE-3DDCB1378E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6346E9-C8D1-448D-8A04-1527E1B0B27F}"/>
              </a:ext>
            </a:extLst>
          </p:cNvPr>
          <p:cNvSpPr>
            <a:spLocks noGrp="1"/>
          </p:cNvSpPr>
          <p:nvPr>
            <p:ph type="dt" sz="half" idx="10"/>
          </p:nvPr>
        </p:nvSpPr>
        <p:spPr/>
        <p:txBody>
          <a:bodyPr/>
          <a:lstStyle/>
          <a:p>
            <a:fld id="{42A2AE15-1E52-4EA5-963C-10983C8F5AF4}" type="datetimeFigureOut">
              <a:rPr lang="en-IN" smtClean="0"/>
              <a:t>19-04-2023</a:t>
            </a:fld>
            <a:endParaRPr lang="en-IN"/>
          </a:p>
        </p:txBody>
      </p:sp>
      <p:sp>
        <p:nvSpPr>
          <p:cNvPr id="6" name="Footer Placeholder 5">
            <a:extLst>
              <a:ext uri="{FF2B5EF4-FFF2-40B4-BE49-F238E27FC236}">
                <a16:creationId xmlns:a16="http://schemas.microsoft.com/office/drawing/2014/main" id="{3F361A34-10F6-44FD-90EB-7D228148D2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2E22B0-BFD1-47D5-92EA-2017D8A666C6}"/>
              </a:ext>
            </a:extLst>
          </p:cNvPr>
          <p:cNvSpPr>
            <a:spLocks noGrp="1"/>
          </p:cNvSpPr>
          <p:nvPr>
            <p:ph type="sldNum" sz="quarter" idx="12"/>
          </p:nvPr>
        </p:nvSpPr>
        <p:spPr/>
        <p:txBody>
          <a:bodyPr/>
          <a:lstStyle/>
          <a:p>
            <a:fld id="{5D95B2BF-7004-46E5-892C-581F4025D0AD}" type="slidenum">
              <a:rPr lang="en-IN" smtClean="0"/>
              <a:t>‹#›</a:t>
            </a:fld>
            <a:endParaRPr lang="en-IN"/>
          </a:p>
        </p:txBody>
      </p:sp>
    </p:spTree>
    <p:extLst>
      <p:ext uri="{BB962C8B-B14F-4D97-AF65-F5344CB8AC3E}">
        <p14:creationId xmlns:p14="http://schemas.microsoft.com/office/powerpoint/2010/main" val="240704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09191-B3F0-46D9-8E9C-2C1189290F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AA5B2A-AE08-4F04-AA8A-ECAE2FE2EB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D4A821-092A-45B1-B395-A3E2ECB6CB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7FA5DE-A5D9-4F87-BD91-BB7BA5743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39A1FF-A947-40C6-BCA9-27908DD550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2F85AE-9549-40FE-B168-59151EF98ABD}"/>
              </a:ext>
            </a:extLst>
          </p:cNvPr>
          <p:cNvSpPr>
            <a:spLocks noGrp="1"/>
          </p:cNvSpPr>
          <p:nvPr>
            <p:ph type="dt" sz="half" idx="10"/>
          </p:nvPr>
        </p:nvSpPr>
        <p:spPr/>
        <p:txBody>
          <a:bodyPr/>
          <a:lstStyle/>
          <a:p>
            <a:fld id="{42A2AE15-1E52-4EA5-963C-10983C8F5AF4}" type="datetimeFigureOut">
              <a:rPr lang="en-IN" smtClean="0"/>
              <a:t>19-04-2023</a:t>
            </a:fld>
            <a:endParaRPr lang="en-IN"/>
          </a:p>
        </p:txBody>
      </p:sp>
      <p:sp>
        <p:nvSpPr>
          <p:cNvPr id="8" name="Footer Placeholder 7">
            <a:extLst>
              <a:ext uri="{FF2B5EF4-FFF2-40B4-BE49-F238E27FC236}">
                <a16:creationId xmlns:a16="http://schemas.microsoft.com/office/drawing/2014/main" id="{E6249571-6C35-4F57-A647-F2618DEB1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385570-87E7-4F3F-8D92-5192C96217C4}"/>
              </a:ext>
            </a:extLst>
          </p:cNvPr>
          <p:cNvSpPr>
            <a:spLocks noGrp="1"/>
          </p:cNvSpPr>
          <p:nvPr>
            <p:ph type="sldNum" sz="quarter" idx="12"/>
          </p:nvPr>
        </p:nvSpPr>
        <p:spPr/>
        <p:txBody>
          <a:bodyPr/>
          <a:lstStyle/>
          <a:p>
            <a:fld id="{5D95B2BF-7004-46E5-892C-581F4025D0AD}" type="slidenum">
              <a:rPr lang="en-IN" smtClean="0"/>
              <a:t>‹#›</a:t>
            </a:fld>
            <a:endParaRPr lang="en-IN"/>
          </a:p>
        </p:txBody>
      </p:sp>
    </p:spTree>
    <p:extLst>
      <p:ext uri="{BB962C8B-B14F-4D97-AF65-F5344CB8AC3E}">
        <p14:creationId xmlns:p14="http://schemas.microsoft.com/office/powerpoint/2010/main" val="2922981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D430-02C3-46F0-8F7A-151954F380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6A5568-25A8-4A59-ADBB-0D89C3292885}"/>
              </a:ext>
            </a:extLst>
          </p:cNvPr>
          <p:cNvSpPr>
            <a:spLocks noGrp="1"/>
          </p:cNvSpPr>
          <p:nvPr>
            <p:ph type="dt" sz="half" idx="10"/>
          </p:nvPr>
        </p:nvSpPr>
        <p:spPr/>
        <p:txBody>
          <a:bodyPr/>
          <a:lstStyle/>
          <a:p>
            <a:fld id="{42A2AE15-1E52-4EA5-963C-10983C8F5AF4}" type="datetimeFigureOut">
              <a:rPr lang="en-IN" smtClean="0"/>
              <a:t>19-04-2023</a:t>
            </a:fld>
            <a:endParaRPr lang="en-IN"/>
          </a:p>
        </p:txBody>
      </p:sp>
      <p:sp>
        <p:nvSpPr>
          <p:cNvPr id="4" name="Footer Placeholder 3">
            <a:extLst>
              <a:ext uri="{FF2B5EF4-FFF2-40B4-BE49-F238E27FC236}">
                <a16:creationId xmlns:a16="http://schemas.microsoft.com/office/drawing/2014/main" id="{247F4D8C-F0D1-4246-A9F5-AF91B01CDB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BB2942-0E15-41FF-825F-7A4210F49228}"/>
              </a:ext>
            </a:extLst>
          </p:cNvPr>
          <p:cNvSpPr>
            <a:spLocks noGrp="1"/>
          </p:cNvSpPr>
          <p:nvPr>
            <p:ph type="sldNum" sz="quarter" idx="12"/>
          </p:nvPr>
        </p:nvSpPr>
        <p:spPr/>
        <p:txBody>
          <a:bodyPr/>
          <a:lstStyle/>
          <a:p>
            <a:fld id="{5D95B2BF-7004-46E5-892C-581F4025D0AD}" type="slidenum">
              <a:rPr lang="en-IN" smtClean="0"/>
              <a:t>‹#›</a:t>
            </a:fld>
            <a:endParaRPr lang="en-IN"/>
          </a:p>
        </p:txBody>
      </p:sp>
    </p:spTree>
    <p:extLst>
      <p:ext uri="{BB962C8B-B14F-4D97-AF65-F5344CB8AC3E}">
        <p14:creationId xmlns:p14="http://schemas.microsoft.com/office/powerpoint/2010/main" val="94310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61D71A-0A91-436F-BD3A-E9692ACA9BD1}"/>
              </a:ext>
            </a:extLst>
          </p:cNvPr>
          <p:cNvSpPr>
            <a:spLocks noGrp="1"/>
          </p:cNvSpPr>
          <p:nvPr>
            <p:ph type="dt" sz="half" idx="10"/>
          </p:nvPr>
        </p:nvSpPr>
        <p:spPr/>
        <p:txBody>
          <a:bodyPr/>
          <a:lstStyle/>
          <a:p>
            <a:fld id="{42A2AE15-1E52-4EA5-963C-10983C8F5AF4}" type="datetimeFigureOut">
              <a:rPr lang="en-IN" smtClean="0"/>
              <a:t>19-04-2023</a:t>
            </a:fld>
            <a:endParaRPr lang="en-IN"/>
          </a:p>
        </p:txBody>
      </p:sp>
      <p:sp>
        <p:nvSpPr>
          <p:cNvPr id="3" name="Footer Placeholder 2">
            <a:extLst>
              <a:ext uri="{FF2B5EF4-FFF2-40B4-BE49-F238E27FC236}">
                <a16:creationId xmlns:a16="http://schemas.microsoft.com/office/drawing/2014/main" id="{2600F4E3-1F62-47C0-8109-4EF51A0A81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01FE0C-2E85-47F6-B0E7-9EFB9D74B96D}"/>
              </a:ext>
            </a:extLst>
          </p:cNvPr>
          <p:cNvSpPr>
            <a:spLocks noGrp="1"/>
          </p:cNvSpPr>
          <p:nvPr>
            <p:ph type="sldNum" sz="quarter" idx="12"/>
          </p:nvPr>
        </p:nvSpPr>
        <p:spPr/>
        <p:txBody>
          <a:bodyPr/>
          <a:lstStyle/>
          <a:p>
            <a:fld id="{5D95B2BF-7004-46E5-892C-581F4025D0AD}" type="slidenum">
              <a:rPr lang="en-IN" smtClean="0"/>
              <a:t>‹#›</a:t>
            </a:fld>
            <a:endParaRPr lang="en-IN"/>
          </a:p>
        </p:txBody>
      </p:sp>
    </p:spTree>
    <p:extLst>
      <p:ext uri="{BB962C8B-B14F-4D97-AF65-F5344CB8AC3E}">
        <p14:creationId xmlns:p14="http://schemas.microsoft.com/office/powerpoint/2010/main" val="339619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2833E-2A89-43B7-978A-5C4277ED8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952569-CC87-4454-A2B7-6E563F6CC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8A6153-5FE1-4646-87A2-124F41105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7F0FB5-B8F4-425C-8AC9-95E532CC7C32}"/>
              </a:ext>
            </a:extLst>
          </p:cNvPr>
          <p:cNvSpPr>
            <a:spLocks noGrp="1"/>
          </p:cNvSpPr>
          <p:nvPr>
            <p:ph type="dt" sz="half" idx="10"/>
          </p:nvPr>
        </p:nvSpPr>
        <p:spPr/>
        <p:txBody>
          <a:bodyPr/>
          <a:lstStyle/>
          <a:p>
            <a:fld id="{42A2AE15-1E52-4EA5-963C-10983C8F5AF4}" type="datetimeFigureOut">
              <a:rPr lang="en-IN" smtClean="0"/>
              <a:t>19-04-2023</a:t>
            </a:fld>
            <a:endParaRPr lang="en-IN"/>
          </a:p>
        </p:txBody>
      </p:sp>
      <p:sp>
        <p:nvSpPr>
          <p:cNvPr id="6" name="Footer Placeholder 5">
            <a:extLst>
              <a:ext uri="{FF2B5EF4-FFF2-40B4-BE49-F238E27FC236}">
                <a16:creationId xmlns:a16="http://schemas.microsoft.com/office/drawing/2014/main" id="{8A0D7E46-93BB-4CC1-936C-013AAFF94A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883F8D-6DFB-45C0-B15E-0BA3F80B9790}"/>
              </a:ext>
            </a:extLst>
          </p:cNvPr>
          <p:cNvSpPr>
            <a:spLocks noGrp="1"/>
          </p:cNvSpPr>
          <p:nvPr>
            <p:ph type="sldNum" sz="quarter" idx="12"/>
          </p:nvPr>
        </p:nvSpPr>
        <p:spPr/>
        <p:txBody>
          <a:bodyPr/>
          <a:lstStyle/>
          <a:p>
            <a:fld id="{5D95B2BF-7004-46E5-892C-581F4025D0AD}" type="slidenum">
              <a:rPr lang="en-IN" smtClean="0"/>
              <a:t>‹#›</a:t>
            </a:fld>
            <a:endParaRPr lang="en-IN"/>
          </a:p>
        </p:txBody>
      </p:sp>
    </p:spTree>
    <p:extLst>
      <p:ext uri="{BB962C8B-B14F-4D97-AF65-F5344CB8AC3E}">
        <p14:creationId xmlns:p14="http://schemas.microsoft.com/office/powerpoint/2010/main" val="56983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71779-C75D-4218-92EC-85EAEFBCDD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C3AD92-BAD5-4691-B342-B25386FDB8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5762AA-1A6C-420A-B80C-2A167CED9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8424A3-4BBB-48BA-9D62-13A2CC30514B}"/>
              </a:ext>
            </a:extLst>
          </p:cNvPr>
          <p:cNvSpPr>
            <a:spLocks noGrp="1"/>
          </p:cNvSpPr>
          <p:nvPr>
            <p:ph type="dt" sz="half" idx="10"/>
          </p:nvPr>
        </p:nvSpPr>
        <p:spPr/>
        <p:txBody>
          <a:bodyPr/>
          <a:lstStyle/>
          <a:p>
            <a:fld id="{42A2AE15-1E52-4EA5-963C-10983C8F5AF4}" type="datetimeFigureOut">
              <a:rPr lang="en-IN" smtClean="0"/>
              <a:t>19-04-2023</a:t>
            </a:fld>
            <a:endParaRPr lang="en-IN"/>
          </a:p>
        </p:txBody>
      </p:sp>
      <p:sp>
        <p:nvSpPr>
          <p:cNvPr id="6" name="Footer Placeholder 5">
            <a:extLst>
              <a:ext uri="{FF2B5EF4-FFF2-40B4-BE49-F238E27FC236}">
                <a16:creationId xmlns:a16="http://schemas.microsoft.com/office/drawing/2014/main" id="{C6B94163-AC7B-42CF-901C-1B08F7F9DA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4C954B-0730-44AF-AED9-881FD470B44F}"/>
              </a:ext>
            </a:extLst>
          </p:cNvPr>
          <p:cNvSpPr>
            <a:spLocks noGrp="1"/>
          </p:cNvSpPr>
          <p:nvPr>
            <p:ph type="sldNum" sz="quarter" idx="12"/>
          </p:nvPr>
        </p:nvSpPr>
        <p:spPr/>
        <p:txBody>
          <a:bodyPr/>
          <a:lstStyle/>
          <a:p>
            <a:fld id="{5D95B2BF-7004-46E5-892C-581F4025D0AD}" type="slidenum">
              <a:rPr lang="en-IN" smtClean="0"/>
              <a:t>‹#›</a:t>
            </a:fld>
            <a:endParaRPr lang="en-IN"/>
          </a:p>
        </p:txBody>
      </p:sp>
    </p:spTree>
    <p:extLst>
      <p:ext uri="{BB962C8B-B14F-4D97-AF65-F5344CB8AC3E}">
        <p14:creationId xmlns:p14="http://schemas.microsoft.com/office/powerpoint/2010/main" val="344265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80AD6-522F-4708-BF52-B7F9FCEBAA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70ECCA-3157-4CEE-AD95-5B0AE5203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B46C3C-55C2-4E09-8815-8AB77BA28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A2AE15-1E52-4EA5-963C-10983C8F5AF4}" type="datetimeFigureOut">
              <a:rPr lang="en-IN" smtClean="0"/>
              <a:t>19-04-2023</a:t>
            </a:fld>
            <a:endParaRPr lang="en-IN"/>
          </a:p>
        </p:txBody>
      </p:sp>
      <p:sp>
        <p:nvSpPr>
          <p:cNvPr id="5" name="Footer Placeholder 4">
            <a:extLst>
              <a:ext uri="{FF2B5EF4-FFF2-40B4-BE49-F238E27FC236}">
                <a16:creationId xmlns:a16="http://schemas.microsoft.com/office/drawing/2014/main" id="{F81FDF47-2E7B-4E17-83D5-52C921477A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BEA941-1BEA-4233-99C3-6E9AC842D5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5B2BF-7004-46E5-892C-581F4025D0AD}" type="slidenum">
              <a:rPr lang="en-IN" smtClean="0"/>
              <a:t>‹#›</a:t>
            </a:fld>
            <a:endParaRPr lang="en-IN"/>
          </a:p>
        </p:txBody>
      </p:sp>
    </p:spTree>
    <p:extLst>
      <p:ext uri="{BB962C8B-B14F-4D97-AF65-F5344CB8AC3E}">
        <p14:creationId xmlns:p14="http://schemas.microsoft.com/office/powerpoint/2010/main" val="3443823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Oval 2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E104DB-616C-4841-8434-38DCF7E056E1}"/>
              </a:ext>
            </a:extLst>
          </p:cNvPr>
          <p:cNvSpPr>
            <a:spLocks noGrp="1"/>
          </p:cNvSpPr>
          <p:nvPr>
            <p:ph type="ctrTitle"/>
          </p:nvPr>
        </p:nvSpPr>
        <p:spPr>
          <a:xfrm>
            <a:off x="4038600" y="1939159"/>
            <a:ext cx="7644627" cy="2751086"/>
          </a:xfrm>
        </p:spPr>
        <p:txBody>
          <a:bodyPr>
            <a:normAutofit/>
          </a:bodyPr>
          <a:lstStyle/>
          <a:p>
            <a:r>
              <a:rPr lang="en-IN" dirty="0"/>
              <a:t>Luminescent Quantum Dots for Biological </a:t>
            </a:r>
            <a:r>
              <a:rPr lang="en-IN" dirty="0" err="1"/>
              <a:t>Labeling</a:t>
            </a:r>
            <a:endParaRPr lang="en-IN" dirty="0"/>
          </a:p>
        </p:txBody>
      </p:sp>
      <p:sp>
        <p:nvSpPr>
          <p:cNvPr id="3" name="Subtitle 2">
            <a:extLst>
              <a:ext uri="{FF2B5EF4-FFF2-40B4-BE49-F238E27FC236}">
                <a16:creationId xmlns:a16="http://schemas.microsoft.com/office/drawing/2014/main" id="{0EE10E94-555E-4E5F-A875-3B266E0B1916}"/>
              </a:ext>
            </a:extLst>
          </p:cNvPr>
          <p:cNvSpPr>
            <a:spLocks noGrp="1"/>
          </p:cNvSpPr>
          <p:nvPr>
            <p:ph type="subTitle" idx="1"/>
          </p:nvPr>
        </p:nvSpPr>
        <p:spPr>
          <a:xfrm>
            <a:off x="4038600" y="4782320"/>
            <a:ext cx="7644627" cy="1329443"/>
          </a:xfrm>
        </p:spPr>
        <p:txBody>
          <a:bodyPr>
            <a:normAutofit/>
          </a:bodyPr>
          <a:lstStyle/>
          <a:p>
            <a:r>
              <a:rPr lang="en-IN" dirty="0"/>
              <a:t>BBL 747</a:t>
            </a:r>
          </a:p>
          <a:p>
            <a:r>
              <a:rPr lang="en-IN" dirty="0" err="1"/>
              <a:t>Bionanotechnology</a:t>
            </a:r>
            <a:endParaRPr lang="en-IN" dirty="0"/>
          </a:p>
        </p:txBody>
      </p:sp>
    </p:spTree>
    <p:extLst>
      <p:ext uri="{BB962C8B-B14F-4D97-AF65-F5344CB8AC3E}">
        <p14:creationId xmlns:p14="http://schemas.microsoft.com/office/powerpoint/2010/main" val="1614047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B8C32-3498-4D87-8F83-3CDCF6B8ABE9}"/>
              </a:ext>
            </a:extLst>
          </p:cNvPr>
          <p:cNvSpPr>
            <a:spLocks noGrp="1"/>
          </p:cNvSpPr>
          <p:nvPr>
            <p:ph idx="1"/>
          </p:nvPr>
        </p:nvSpPr>
        <p:spPr>
          <a:xfrm>
            <a:off x="140677" y="1407886"/>
            <a:ext cx="11830929" cy="5247697"/>
          </a:xfrm>
        </p:spPr>
        <p:txBody>
          <a:bodyPr>
            <a:normAutofit fontScale="85000" lnSpcReduction="20000"/>
          </a:bodyPr>
          <a:lstStyle/>
          <a:p>
            <a:pPr>
              <a:lnSpc>
                <a:spcPct val="120000"/>
              </a:lnSpc>
            </a:pPr>
            <a:r>
              <a:rPr lang="en-US" sz="2400" dirty="0"/>
              <a:t>This </a:t>
            </a:r>
            <a:r>
              <a:rPr lang="en-US" sz="2400" b="1" dirty="0"/>
              <a:t>quantum–size effect is similar to that observed for a “particle in a box.”</a:t>
            </a:r>
            <a:r>
              <a:rPr lang="en-US" sz="2400" dirty="0"/>
              <a:t> Outside of the box, the potential energy is considered to be infinitely high. Thus, mobile carriers (similar to the particle) are confined within the dimensions of the nanocrystal (similar to the box) with discrete wavefunctions and energy levels. As the physical dimensions of the box become smaller, the bandgap energy becomes higher. </a:t>
            </a:r>
          </a:p>
          <a:p>
            <a:pPr>
              <a:lnSpc>
                <a:spcPct val="120000"/>
              </a:lnSpc>
            </a:pPr>
            <a:r>
              <a:rPr lang="en-US" sz="2400" dirty="0"/>
              <a:t>For </a:t>
            </a:r>
            <a:r>
              <a:rPr lang="en-US" sz="2400" dirty="0" err="1"/>
              <a:t>CdSe</a:t>
            </a:r>
            <a:r>
              <a:rPr lang="en-US" sz="2400" dirty="0"/>
              <a:t> nanocrystals, the sizes of 2.5 nm and 5.5 nm correspond to fluorescence emission at 500 nm and 620 nm, respectively. </a:t>
            </a:r>
          </a:p>
          <a:p>
            <a:pPr>
              <a:lnSpc>
                <a:spcPct val="120000"/>
              </a:lnSpc>
            </a:pPr>
            <a:r>
              <a:rPr lang="en-US" sz="2400" dirty="0"/>
              <a:t>In addition to size, the </a:t>
            </a:r>
            <a:r>
              <a:rPr lang="en-US" sz="2400" b="1" dirty="0"/>
              <a:t>emission wavelength can be varied by changing the semiconductor material</a:t>
            </a:r>
            <a:r>
              <a:rPr lang="en-US" sz="2400" dirty="0"/>
              <a:t>.  For example, </a:t>
            </a:r>
            <a:r>
              <a:rPr lang="en-US" sz="2400" dirty="0" err="1"/>
              <a:t>InP</a:t>
            </a:r>
            <a:r>
              <a:rPr lang="en-US" sz="2400" dirty="0"/>
              <a:t> and </a:t>
            </a:r>
            <a:r>
              <a:rPr lang="en-US" sz="2400" dirty="0" err="1"/>
              <a:t>InAs</a:t>
            </a:r>
            <a:r>
              <a:rPr lang="en-US" sz="2400" dirty="0"/>
              <a:t> QDs usually emit in the far-red and near-infrared, while </a:t>
            </a:r>
            <a:r>
              <a:rPr lang="en-US" sz="2400" dirty="0" err="1"/>
              <a:t>CdS</a:t>
            </a:r>
            <a:r>
              <a:rPr lang="en-US" sz="2400" dirty="0"/>
              <a:t> and </a:t>
            </a:r>
            <a:r>
              <a:rPr lang="en-US" sz="2400" dirty="0" err="1"/>
              <a:t>ZnSe</a:t>
            </a:r>
            <a:r>
              <a:rPr lang="en-US" sz="2400" dirty="0"/>
              <a:t> dots often emit in the blue or near-UV </a:t>
            </a:r>
          </a:p>
          <a:p>
            <a:pPr>
              <a:lnSpc>
                <a:spcPct val="120000"/>
              </a:lnSpc>
            </a:pPr>
            <a:r>
              <a:rPr lang="en-US" sz="2400" dirty="0"/>
              <a:t>Also, </a:t>
            </a:r>
            <a:r>
              <a:rPr lang="en-US" sz="2400" b="1" dirty="0"/>
              <a:t>elongated QDs (called quantum rods) show linearly polarized emission</a:t>
            </a:r>
            <a:r>
              <a:rPr lang="en-US" sz="2400" dirty="0"/>
              <a:t>, whereas the fluorescence emission from spherical </a:t>
            </a:r>
            <a:r>
              <a:rPr lang="en-US" sz="2400" dirty="0" err="1"/>
              <a:t>CdSe</a:t>
            </a:r>
            <a:r>
              <a:rPr lang="en-US" sz="2400" dirty="0"/>
              <a:t> dots is either circularly polarized or not polarized</a:t>
            </a:r>
          </a:p>
          <a:p>
            <a:pPr>
              <a:lnSpc>
                <a:spcPct val="120000"/>
              </a:lnSpc>
            </a:pPr>
            <a:r>
              <a:rPr lang="en-US" sz="2400" dirty="0"/>
              <a:t>In comparison to organic dyes such as rhodamine 6G and fluorescein, </a:t>
            </a:r>
            <a:r>
              <a:rPr lang="en-US" sz="2400" dirty="0" err="1"/>
              <a:t>CdSe</a:t>
            </a:r>
            <a:r>
              <a:rPr lang="en-US" sz="2400" dirty="0"/>
              <a:t> nanocrystals show similar or slightly lower quantum yields at room temperature. The lower quantum yields of nanocrystals are compensated by their </a:t>
            </a:r>
            <a:r>
              <a:rPr lang="en-US" sz="2400" b="1" dirty="0"/>
              <a:t>larger absorption cross-sections and much reduced photobleaching rates. </a:t>
            </a:r>
          </a:p>
        </p:txBody>
      </p:sp>
      <p:sp>
        <p:nvSpPr>
          <p:cNvPr id="4" name="Title 1">
            <a:extLst>
              <a:ext uri="{FF2B5EF4-FFF2-40B4-BE49-F238E27FC236}">
                <a16:creationId xmlns:a16="http://schemas.microsoft.com/office/drawing/2014/main" id="{5F8AAC51-5942-49BF-B728-3DBD69921981}"/>
              </a:ext>
            </a:extLst>
          </p:cNvPr>
          <p:cNvSpPr>
            <a:spLocks noGrp="1"/>
          </p:cNvSpPr>
          <p:nvPr>
            <p:ph type="title"/>
          </p:nvPr>
        </p:nvSpPr>
        <p:spPr>
          <a:xfrm>
            <a:off x="140677" y="202417"/>
            <a:ext cx="11830929" cy="1049607"/>
          </a:xfrm>
        </p:spPr>
        <p:txBody>
          <a:bodyPr/>
          <a:lstStyle/>
          <a:p>
            <a:r>
              <a:rPr lang="en-IN" dirty="0"/>
              <a:t>Overview</a:t>
            </a:r>
          </a:p>
        </p:txBody>
      </p:sp>
      <p:cxnSp>
        <p:nvCxnSpPr>
          <p:cNvPr id="5" name="Straight Connector 4">
            <a:extLst>
              <a:ext uri="{FF2B5EF4-FFF2-40B4-BE49-F238E27FC236}">
                <a16:creationId xmlns:a16="http://schemas.microsoft.com/office/drawing/2014/main" id="{F7744F84-CE77-49CB-84D1-ACF041C4750A}"/>
              </a:ext>
            </a:extLst>
          </p:cNvPr>
          <p:cNvCxnSpPr>
            <a:cxnSpLocks/>
          </p:cNvCxnSpPr>
          <p:nvPr/>
        </p:nvCxnSpPr>
        <p:spPr>
          <a:xfrm flipV="1">
            <a:off x="-1" y="1117600"/>
            <a:ext cx="6574972" cy="11932"/>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8396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9E7E-97F1-4111-AAC2-A66BC793ED3E}"/>
              </a:ext>
            </a:extLst>
          </p:cNvPr>
          <p:cNvSpPr>
            <a:spLocks noGrp="1"/>
          </p:cNvSpPr>
          <p:nvPr>
            <p:ph type="title"/>
          </p:nvPr>
        </p:nvSpPr>
        <p:spPr>
          <a:xfrm>
            <a:off x="140677" y="202417"/>
            <a:ext cx="11830929" cy="1049607"/>
          </a:xfrm>
        </p:spPr>
        <p:txBody>
          <a:bodyPr/>
          <a:lstStyle/>
          <a:p>
            <a:r>
              <a:rPr lang="en-IN" dirty="0"/>
              <a:t>Overview</a:t>
            </a:r>
          </a:p>
        </p:txBody>
      </p:sp>
      <p:sp>
        <p:nvSpPr>
          <p:cNvPr id="3" name="Content Placeholder 2">
            <a:extLst>
              <a:ext uri="{FF2B5EF4-FFF2-40B4-BE49-F238E27FC236}">
                <a16:creationId xmlns:a16="http://schemas.microsoft.com/office/drawing/2014/main" id="{D1DB8C32-3498-4D87-8F83-3CDCF6B8ABE9}"/>
              </a:ext>
            </a:extLst>
          </p:cNvPr>
          <p:cNvSpPr>
            <a:spLocks noGrp="1"/>
          </p:cNvSpPr>
          <p:nvPr>
            <p:ph idx="1"/>
          </p:nvPr>
        </p:nvSpPr>
        <p:spPr>
          <a:xfrm>
            <a:off x="140677" y="1448972"/>
            <a:ext cx="11830929" cy="5528603"/>
          </a:xfrm>
        </p:spPr>
        <p:txBody>
          <a:bodyPr>
            <a:normAutofit fontScale="92500" lnSpcReduction="20000"/>
          </a:bodyPr>
          <a:lstStyle/>
          <a:p>
            <a:pPr>
              <a:lnSpc>
                <a:spcPct val="120000"/>
              </a:lnSpc>
            </a:pPr>
            <a:r>
              <a:rPr lang="en-US" sz="2400" dirty="0"/>
              <a:t>The integration of nanotechnology with biology and medicine is expected to produce major advances in medical diagnostics, therapeutics, molecular biology, and bioengineering</a:t>
            </a:r>
          </a:p>
          <a:p>
            <a:pPr>
              <a:lnSpc>
                <a:spcPct val="120000"/>
              </a:lnSpc>
            </a:pPr>
            <a:r>
              <a:rPr lang="en-US" sz="2400" dirty="0"/>
              <a:t>Recent advances have led to the development of functional nanoparticles (electronic, optical, magnetic, or structural) that are covalently linked to biological molecules such as peptides, proteins, and nucleic acids </a:t>
            </a:r>
          </a:p>
          <a:p>
            <a:pPr>
              <a:lnSpc>
                <a:spcPct val="120000"/>
              </a:lnSpc>
            </a:pPr>
            <a:r>
              <a:rPr lang="en-US" sz="2400" dirty="0"/>
              <a:t>Due to their size-dependent properties and dimensional similarities to biomacromolecules, these bioconjugates are well suited as contrast agents for </a:t>
            </a:r>
            <a:r>
              <a:rPr lang="en-US" sz="2400" i="1" dirty="0"/>
              <a:t>in-vivo </a:t>
            </a:r>
            <a:r>
              <a:rPr lang="en-US" sz="2400" dirty="0"/>
              <a:t>magnetic resonance imaging (MRI), as nanoscale carriers for drug delivery, and as nanostructured coatings and scaffolds for medical implants and tissue engineering </a:t>
            </a:r>
          </a:p>
          <a:p>
            <a:pPr>
              <a:lnSpc>
                <a:spcPct val="120000"/>
              </a:lnSpc>
            </a:pPr>
            <a:r>
              <a:rPr lang="en-US" sz="2400" dirty="0"/>
              <a:t>In comparison with organic dyes and fluorescent proteins, </a:t>
            </a:r>
            <a:r>
              <a:rPr lang="en-US" sz="2400" b="1" dirty="0"/>
              <a:t>semi-conductor quantum dots (QDs) represent a new class of fluorescent labels with unique advantages and applications</a:t>
            </a:r>
            <a:r>
              <a:rPr lang="en-US" sz="2400" dirty="0"/>
              <a:t>. </a:t>
            </a:r>
          </a:p>
          <a:p>
            <a:pPr>
              <a:lnSpc>
                <a:spcPct val="120000"/>
              </a:lnSpc>
            </a:pPr>
            <a:r>
              <a:rPr lang="en-US" sz="2400" dirty="0"/>
              <a:t>For example, the </a:t>
            </a:r>
            <a:r>
              <a:rPr lang="en-US" sz="2400" b="1" dirty="0"/>
              <a:t>fluorescence emission spectra of QDs can be continuously tuned by changing the particle size, and a single wavelength can be used for simultaneous excitation of all different-sized QDs</a:t>
            </a:r>
            <a:endParaRPr lang="en-IN" sz="2400" b="1" dirty="0"/>
          </a:p>
        </p:txBody>
      </p:sp>
      <p:cxnSp>
        <p:nvCxnSpPr>
          <p:cNvPr id="5" name="Straight Connector 4">
            <a:extLst>
              <a:ext uri="{FF2B5EF4-FFF2-40B4-BE49-F238E27FC236}">
                <a16:creationId xmlns:a16="http://schemas.microsoft.com/office/drawing/2014/main" id="{4BDB2C90-2D96-4A48-BB46-F8DF8B64FB2A}"/>
              </a:ext>
            </a:extLst>
          </p:cNvPr>
          <p:cNvCxnSpPr>
            <a:cxnSpLocks/>
          </p:cNvCxnSpPr>
          <p:nvPr/>
        </p:nvCxnSpPr>
        <p:spPr>
          <a:xfrm flipV="1">
            <a:off x="-1" y="1117600"/>
            <a:ext cx="6574972" cy="11932"/>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1795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0632"/>
          </a:xfrm>
        </p:spPr>
        <p:txBody>
          <a:bodyPr/>
          <a:lstStyle/>
          <a:p>
            <a:r>
              <a:rPr lang="en-US" dirty="0"/>
              <a:t>Quantum Dots</a:t>
            </a:r>
          </a:p>
        </p:txBody>
      </p:sp>
      <p:sp>
        <p:nvSpPr>
          <p:cNvPr id="4" name="Rectangle 3"/>
          <p:cNvSpPr/>
          <p:nvPr/>
        </p:nvSpPr>
        <p:spPr>
          <a:xfrm>
            <a:off x="1071152" y="1346356"/>
            <a:ext cx="10267752" cy="5693867"/>
          </a:xfrm>
          <a:prstGeom prst="rect">
            <a:avLst/>
          </a:prstGeom>
        </p:spPr>
        <p:txBody>
          <a:bodyPr wrap="square">
            <a:spAutoFit/>
          </a:bodyPr>
          <a:lstStyle/>
          <a:p>
            <a:pPr marL="457200" indent="-457200">
              <a:buFont typeface="Arial"/>
              <a:buChar char="•"/>
            </a:pPr>
            <a:r>
              <a:rPr lang="en-US" sz="2800" dirty="0"/>
              <a:t>Quantum dots (QDs), often described as ‘artificial atoms,’ exhibit discrete energy levels, and their </a:t>
            </a:r>
            <a:r>
              <a:rPr lang="en-US" sz="2800" dirty="0" err="1"/>
              <a:t>bandgap</a:t>
            </a:r>
            <a:r>
              <a:rPr lang="en-US" sz="2800" dirty="0"/>
              <a:t>  (distance between the valance band of electrons and conduction band) can be precisely modulated by varying the size .</a:t>
            </a:r>
          </a:p>
          <a:p>
            <a:pPr marL="457200" indent="-457200">
              <a:buFont typeface="Arial"/>
              <a:buChar char="•"/>
            </a:pPr>
            <a:r>
              <a:rPr lang="en-US" sz="2800" dirty="0"/>
              <a:t>QDs are nanometer-scale semiconductor crystals composed of groups II to VI or III to V elements and are defined as particles with physical dimensions smaller than the </a:t>
            </a:r>
            <a:r>
              <a:rPr lang="en-US" sz="2800" dirty="0" err="1"/>
              <a:t>exciton</a:t>
            </a:r>
            <a:r>
              <a:rPr lang="en-US" sz="2800" dirty="0"/>
              <a:t> Bohr radius </a:t>
            </a:r>
          </a:p>
          <a:p>
            <a:pPr marL="457200" indent="-457200">
              <a:buFont typeface="Arial"/>
              <a:buChar char="•"/>
            </a:pPr>
            <a:r>
              <a:rPr lang="en-US" sz="2800" dirty="0"/>
              <a:t>QDs exhibit unique luminescence characteristics and electronic properties such as wide and continuous absorption spectra, narrow emission spectra, and high light stability . </a:t>
            </a:r>
          </a:p>
          <a:p>
            <a:pPr marL="457200" indent="-457200">
              <a:buFont typeface="Arial"/>
              <a:buChar char="•"/>
            </a:pPr>
            <a:r>
              <a:rPr lang="en-US" sz="2800" dirty="0"/>
              <a:t>They absorb white light and then re-emit a specific color a few nanoseconds later depending on the </a:t>
            </a:r>
            <a:r>
              <a:rPr lang="en-US" sz="2800" dirty="0" err="1"/>
              <a:t>bandgap</a:t>
            </a:r>
            <a:r>
              <a:rPr lang="en-US" sz="2800" dirty="0"/>
              <a:t> of the material . </a:t>
            </a:r>
          </a:p>
          <a:p>
            <a:pPr marL="457200" indent="-457200">
              <a:buFont typeface="Arial"/>
              <a:buChar char="•"/>
            </a:pPr>
            <a:endParaRPr lang="en-US" sz="2800" dirty="0"/>
          </a:p>
        </p:txBody>
      </p:sp>
    </p:spTree>
    <p:extLst>
      <p:ext uri="{BB962C8B-B14F-4D97-AF65-F5344CB8AC3E}">
        <p14:creationId xmlns:p14="http://schemas.microsoft.com/office/powerpoint/2010/main" val="3767563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25C92E-5314-4016-89B1-4FF041B9C886}"/>
              </a:ext>
            </a:extLst>
          </p:cNvPr>
          <p:cNvPicPr>
            <a:picLocks noGrp="1" noChangeAspect="1"/>
          </p:cNvPicPr>
          <p:nvPr>
            <p:ph idx="1"/>
          </p:nvPr>
        </p:nvPicPr>
        <p:blipFill>
          <a:blip r:embed="rId2"/>
          <a:stretch>
            <a:fillRect/>
          </a:stretch>
        </p:blipFill>
        <p:spPr>
          <a:xfrm>
            <a:off x="1184181" y="914400"/>
            <a:ext cx="9823638" cy="4196637"/>
          </a:xfrm>
        </p:spPr>
      </p:pic>
      <p:sp>
        <p:nvSpPr>
          <p:cNvPr id="7" name="TextBox 6">
            <a:extLst>
              <a:ext uri="{FF2B5EF4-FFF2-40B4-BE49-F238E27FC236}">
                <a16:creationId xmlns:a16="http://schemas.microsoft.com/office/drawing/2014/main" id="{3807148C-D460-4B34-A3F8-29BE19E18B28}"/>
              </a:ext>
            </a:extLst>
          </p:cNvPr>
          <p:cNvSpPr txBox="1"/>
          <p:nvPr/>
        </p:nvSpPr>
        <p:spPr>
          <a:xfrm>
            <a:off x="915405" y="5502336"/>
            <a:ext cx="10361189" cy="954107"/>
          </a:xfrm>
          <a:prstGeom prst="rect">
            <a:avLst/>
          </a:prstGeom>
          <a:noFill/>
        </p:spPr>
        <p:txBody>
          <a:bodyPr wrap="square">
            <a:spAutoFit/>
          </a:bodyPr>
          <a:lstStyle/>
          <a:p>
            <a:r>
              <a:rPr lang="en-US" sz="2000" b="1" dirty="0"/>
              <a:t>Figure</a:t>
            </a:r>
            <a:r>
              <a:rPr lang="en-US" dirty="0"/>
              <a:t>: Ten distinguishable emission colors of ZnS-capped </a:t>
            </a:r>
            <a:r>
              <a:rPr lang="en-US" dirty="0" err="1"/>
              <a:t>CdSe</a:t>
            </a:r>
            <a:r>
              <a:rPr lang="en-US" dirty="0"/>
              <a:t> quantum dots excited with a near-</a:t>
            </a:r>
          </a:p>
          <a:p>
            <a:r>
              <a:rPr lang="en-US" dirty="0"/>
              <a:t>UV lamp. From left to right (blue to red), the emission maxima are located at 443, 473, 481, 500, 518, 543,</a:t>
            </a:r>
          </a:p>
          <a:p>
            <a:r>
              <a:rPr lang="en-US" dirty="0"/>
              <a:t>565, 587, 610, and 655 nm.</a:t>
            </a:r>
            <a:endParaRPr lang="en-IN" dirty="0"/>
          </a:p>
        </p:txBody>
      </p:sp>
    </p:spTree>
    <p:extLst>
      <p:ext uri="{BB962C8B-B14F-4D97-AF65-F5344CB8AC3E}">
        <p14:creationId xmlns:p14="http://schemas.microsoft.com/office/powerpoint/2010/main" val="402020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B8C32-3498-4D87-8F83-3CDCF6B8ABE9}"/>
              </a:ext>
            </a:extLst>
          </p:cNvPr>
          <p:cNvSpPr>
            <a:spLocks noGrp="1"/>
          </p:cNvSpPr>
          <p:nvPr>
            <p:ph idx="1"/>
          </p:nvPr>
        </p:nvSpPr>
        <p:spPr>
          <a:xfrm>
            <a:off x="140677" y="1448972"/>
            <a:ext cx="11830929" cy="5206611"/>
          </a:xfrm>
        </p:spPr>
        <p:txBody>
          <a:bodyPr>
            <a:normAutofit fontScale="70000" lnSpcReduction="20000"/>
          </a:bodyPr>
          <a:lstStyle/>
          <a:p>
            <a:pPr>
              <a:lnSpc>
                <a:spcPct val="120000"/>
              </a:lnSpc>
            </a:pPr>
            <a:r>
              <a:rPr lang="en-US" b="1" dirty="0"/>
              <a:t>Surface-passivated QDs are highly stable against photobleaching and have narrow, symmetric emission peaks</a:t>
            </a:r>
            <a:r>
              <a:rPr lang="en-US" dirty="0"/>
              <a:t> (25–30 nm full width at half maximum).</a:t>
            </a:r>
          </a:p>
          <a:p>
            <a:pPr>
              <a:lnSpc>
                <a:spcPct val="120000"/>
              </a:lnSpc>
            </a:pPr>
            <a:r>
              <a:rPr lang="en-US" dirty="0"/>
              <a:t>It has been estimated that </a:t>
            </a:r>
            <a:r>
              <a:rPr lang="en-US" b="1" dirty="0" err="1"/>
              <a:t>CdSe</a:t>
            </a:r>
            <a:r>
              <a:rPr lang="en-US" b="1" dirty="0"/>
              <a:t> quantum dots are about 20 times brighter and 100 times more stable than single rhodamine 6G molecules </a:t>
            </a:r>
          </a:p>
          <a:p>
            <a:pPr>
              <a:lnSpc>
                <a:spcPct val="120000"/>
              </a:lnSpc>
            </a:pPr>
            <a:r>
              <a:rPr lang="en-US" dirty="0"/>
              <a:t>Semiconductor QDs (e. g., </a:t>
            </a:r>
            <a:r>
              <a:rPr lang="en-US" dirty="0" err="1"/>
              <a:t>CdSe</a:t>
            </a:r>
            <a:r>
              <a:rPr lang="en-US" dirty="0"/>
              <a:t>, </a:t>
            </a:r>
            <a:r>
              <a:rPr lang="en-US" dirty="0" err="1"/>
              <a:t>CdTe</a:t>
            </a:r>
            <a:r>
              <a:rPr lang="en-US" dirty="0"/>
              <a:t>, </a:t>
            </a:r>
            <a:r>
              <a:rPr lang="en-US" dirty="0" err="1"/>
              <a:t>CdS</a:t>
            </a:r>
            <a:r>
              <a:rPr lang="en-US" dirty="0"/>
              <a:t>, </a:t>
            </a:r>
            <a:r>
              <a:rPr lang="en-US" dirty="0" err="1"/>
              <a:t>ZnSe</a:t>
            </a:r>
            <a:r>
              <a:rPr lang="en-US" dirty="0"/>
              <a:t>, </a:t>
            </a:r>
            <a:r>
              <a:rPr lang="en-US" dirty="0" err="1"/>
              <a:t>InP</a:t>
            </a:r>
            <a:r>
              <a:rPr lang="en-US" dirty="0"/>
              <a:t>, and </a:t>
            </a:r>
            <a:r>
              <a:rPr lang="en-US" dirty="0" err="1"/>
              <a:t>InAs</a:t>
            </a:r>
            <a:r>
              <a:rPr lang="en-US" dirty="0"/>
              <a:t>) are most often composed of atoms from groups I–VII, II–VI, or III–V elements. </a:t>
            </a:r>
          </a:p>
          <a:p>
            <a:pPr>
              <a:lnSpc>
                <a:spcPct val="120000"/>
              </a:lnSpc>
            </a:pPr>
            <a:r>
              <a:rPr lang="en-US" dirty="0"/>
              <a:t>Earlier attempts to synthesize QDs were conducted in </a:t>
            </a:r>
            <a:r>
              <a:rPr lang="en-US" dirty="0">
                <a:solidFill>
                  <a:srgbClr val="FF0000"/>
                </a:solidFill>
              </a:rPr>
              <a:t>aqueous environments </a:t>
            </a:r>
            <a:r>
              <a:rPr lang="en-US" dirty="0"/>
              <a:t>with stabilizing agents such as </a:t>
            </a:r>
            <a:r>
              <a:rPr lang="en-US" dirty="0" err="1"/>
              <a:t>thioglycerol</a:t>
            </a:r>
            <a:r>
              <a:rPr lang="en-US" dirty="0"/>
              <a:t> and polyphosphate. </a:t>
            </a:r>
          </a:p>
          <a:p>
            <a:pPr>
              <a:lnSpc>
                <a:spcPct val="120000"/>
              </a:lnSpc>
            </a:pPr>
            <a:r>
              <a:rPr lang="en-US" dirty="0"/>
              <a:t>However, the resulting QDs showed poor quantum yields (&lt;10 %) and broad size distributions (relative standard deviation RSD &gt; 15 %). </a:t>
            </a:r>
            <a:r>
              <a:rPr lang="en-US" b="1" dirty="0"/>
              <a:t>Quantum yield</a:t>
            </a:r>
            <a:r>
              <a:rPr lang="en-US" dirty="0"/>
              <a:t> is a ratio of the number of photons emitted to the number of photons absorbed.</a:t>
            </a:r>
          </a:p>
          <a:p>
            <a:pPr>
              <a:lnSpc>
                <a:spcPct val="120000"/>
              </a:lnSpc>
            </a:pPr>
            <a:r>
              <a:rPr lang="en-US" dirty="0"/>
              <a:t>A </a:t>
            </a:r>
            <a:r>
              <a:rPr lang="en-US" dirty="0">
                <a:solidFill>
                  <a:srgbClr val="FF0000"/>
                </a:solidFill>
              </a:rPr>
              <a:t>high-temperature organometallic </a:t>
            </a:r>
            <a:r>
              <a:rPr lang="en-US" dirty="0"/>
              <a:t>procedure for QD synthesis yields near-perfect nanocrystals with quantum yields as high as 50% at room temperature, and a particle size distribution as narrow as 5 %.</a:t>
            </a:r>
          </a:p>
          <a:p>
            <a:pPr>
              <a:lnSpc>
                <a:spcPct val="120000"/>
              </a:lnSpc>
            </a:pPr>
            <a:endParaRPr lang="en-IN" dirty="0"/>
          </a:p>
        </p:txBody>
      </p:sp>
      <p:sp>
        <p:nvSpPr>
          <p:cNvPr id="4" name="Title 1">
            <a:extLst>
              <a:ext uri="{FF2B5EF4-FFF2-40B4-BE49-F238E27FC236}">
                <a16:creationId xmlns:a16="http://schemas.microsoft.com/office/drawing/2014/main" id="{2E2B79CD-678D-42F3-888D-F1F9E5A6C293}"/>
              </a:ext>
            </a:extLst>
          </p:cNvPr>
          <p:cNvSpPr>
            <a:spLocks noGrp="1"/>
          </p:cNvSpPr>
          <p:nvPr>
            <p:ph type="title"/>
          </p:nvPr>
        </p:nvSpPr>
        <p:spPr>
          <a:xfrm>
            <a:off x="140677" y="202417"/>
            <a:ext cx="11830929" cy="1049607"/>
          </a:xfrm>
        </p:spPr>
        <p:txBody>
          <a:bodyPr/>
          <a:lstStyle/>
          <a:p>
            <a:r>
              <a:rPr lang="en-IN" dirty="0"/>
              <a:t>Preparation of QDs</a:t>
            </a:r>
          </a:p>
        </p:txBody>
      </p:sp>
      <p:cxnSp>
        <p:nvCxnSpPr>
          <p:cNvPr id="5" name="Straight Connector 4">
            <a:extLst>
              <a:ext uri="{FF2B5EF4-FFF2-40B4-BE49-F238E27FC236}">
                <a16:creationId xmlns:a16="http://schemas.microsoft.com/office/drawing/2014/main" id="{600846C6-7C98-49C6-8643-ED4D5AC586AE}"/>
              </a:ext>
            </a:extLst>
          </p:cNvPr>
          <p:cNvCxnSpPr>
            <a:cxnSpLocks/>
          </p:cNvCxnSpPr>
          <p:nvPr/>
        </p:nvCxnSpPr>
        <p:spPr>
          <a:xfrm flipV="1">
            <a:off x="-1" y="1117600"/>
            <a:ext cx="6574972" cy="11932"/>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1705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B8C32-3498-4D87-8F83-3CDCF6B8ABE9}"/>
              </a:ext>
            </a:extLst>
          </p:cNvPr>
          <p:cNvSpPr>
            <a:spLocks noGrp="1"/>
          </p:cNvSpPr>
          <p:nvPr>
            <p:ph idx="1"/>
          </p:nvPr>
        </p:nvSpPr>
        <p:spPr>
          <a:xfrm>
            <a:off x="140677" y="1254559"/>
            <a:ext cx="11830929" cy="5807423"/>
          </a:xfrm>
        </p:spPr>
        <p:txBody>
          <a:bodyPr>
            <a:normAutofit fontScale="92500" lnSpcReduction="20000"/>
          </a:bodyPr>
          <a:lstStyle/>
          <a:p>
            <a:pPr>
              <a:lnSpc>
                <a:spcPct val="160000"/>
              </a:lnSpc>
            </a:pPr>
            <a:r>
              <a:rPr lang="en-US" sz="2000" dirty="0"/>
              <a:t>To prepare </a:t>
            </a:r>
            <a:r>
              <a:rPr lang="en-US" sz="2000" b="1" dirty="0"/>
              <a:t>type II–VI QDs, a metal precursor </a:t>
            </a:r>
            <a:r>
              <a:rPr lang="en-US" sz="2000" dirty="0"/>
              <a:t>(such as dimethyl cadmium) and </a:t>
            </a:r>
            <a:r>
              <a:rPr lang="en-US" sz="2000" b="1" dirty="0"/>
              <a:t>a chalcogenide compound </a:t>
            </a:r>
            <a:r>
              <a:rPr lang="en-US" sz="2000" dirty="0"/>
              <a:t>(such as selenium) were first dissolved in </a:t>
            </a:r>
            <a:r>
              <a:rPr lang="en-US" sz="2000" b="1" dirty="0"/>
              <a:t>tri-n-butyl phosphine (TBP) or tri-n-</a:t>
            </a:r>
            <a:r>
              <a:rPr lang="en-US" sz="2000" b="1" dirty="0" err="1"/>
              <a:t>octyl</a:t>
            </a:r>
            <a:r>
              <a:rPr lang="en-US" sz="2000" b="1" dirty="0"/>
              <a:t> phosphine (TOP)</a:t>
            </a:r>
            <a:r>
              <a:rPr lang="en-US" sz="2000" dirty="0"/>
              <a:t>, and are then </a:t>
            </a:r>
            <a:r>
              <a:rPr lang="en-US" sz="2000" b="1" dirty="0"/>
              <a:t>injected into a hot coordinating solvent such as tri-n-</a:t>
            </a:r>
            <a:r>
              <a:rPr lang="en-US" sz="2000" b="1" dirty="0" err="1"/>
              <a:t>octylphosphine</a:t>
            </a:r>
            <a:r>
              <a:rPr lang="en-US" sz="2000" b="1" dirty="0"/>
              <a:t> oxide (TOPO) at 340–360 °C. </a:t>
            </a:r>
          </a:p>
          <a:p>
            <a:pPr>
              <a:lnSpc>
                <a:spcPct val="160000"/>
              </a:lnSpc>
            </a:pPr>
            <a:r>
              <a:rPr lang="en-US" sz="2000" dirty="0"/>
              <a:t>Studies conducted, have shown that high-quality nanocrystals could also be prepared by using </a:t>
            </a:r>
            <a:r>
              <a:rPr lang="en-US" sz="2000" dirty="0" err="1"/>
              <a:t>CdO</a:t>
            </a:r>
            <a:r>
              <a:rPr lang="en-US" sz="2000" dirty="0"/>
              <a:t> as an inexpensive starting material </a:t>
            </a:r>
          </a:p>
          <a:p>
            <a:pPr>
              <a:lnSpc>
                <a:spcPct val="160000"/>
              </a:lnSpc>
            </a:pPr>
            <a:r>
              <a:rPr lang="en-US" sz="2000" dirty="0"/>
              <a:t>The</a:t>
            </a:r>
            <a:r>
              <a:rPr lang="en-US" sz="2000" b="1" dirty="0"/>
              <a:t> nanocrystal size can be tuned by heating QDs in TOPO at 300 °C</a:t>
            </a:r>
            <a:r>
              <a:rPr lang="en-US" sz="2000" dirty="0"/>
              <a:t> </a:t>
            </a:r>
            <a:r>
              <a:rPr lang="en-US" sz="2000" b="1" dirty="0"/>
              <a:t>for an extended period of time </a:t>
            </a:r>
            <a:r>
              <a:rPr lang="en-US" sz="2000" dirty="0"/>
              <a:t>(ranging from seconds to days, depending on the desired particle size), in which the QDs grow by </a:t>
            </a:r>
            <a:r>
              <a:rPr lang="en-US" sz="2000" b="1" dirty="0"/>
              <a:t>Ostwald ripening</a:t>
            </a:r>
            <a:r>
              <a:rPr lang="en-US" sz="2000" dirty="0"/>
              <a:t>. </a:t>
            </a:r>
          </a:p>
          <a:p>
            <a:pPr>
              <a:lnSpc>
                <a:spcPct val="160000"/>
              </a:lnSpc>
            </a:pPr>
            <a:r>
              <a:rPr lang="en-US" sz="2000" dirty="0"/>
              <a:t>In this process, </a:t>
            </a:r>
            <a:r>
              <a:rPr lang="en-US" sz="2000" b="1" dirty="0"/>
              <a:t>smaller nanocrystals are broken down</a:t>
            </a:r>
            <a:r>
              <a:rPr lang="en-US" sz="2000" dirty="0"/>
              <a:t>, and the </a:t>
            </a:r>
            <a:r>
              <a:rPr lang="en-US" sz="2000" b="1" dirty="0"/>
              <a:t>dissolved atoms are transferred to larger nanocrystals. </a:t>
            </a:r>
          </a:p>
          <a:p>
            <a:pPr>
              <a:lnSpc>
                <a:spcPct val="160000"/>
              </a:lnSpc>
            </a:pPr>
            <a:r>
              <a:rPr lang="en-US" sz="2000" b="1" dirty="0"/>
              <a:t>The rate of growth is dependent upon temperature </a:t>
            </a:r>
            <a:r>
              <a:rPr lang="en-US" sz="2000" dirty="0"/>
              <a:t>and the amount of limiting reagents.</a:t>
            </a:r>
          </a:p>
          <a:p>
            <a:pPr>
              <a:lnSpc>
                <a:spcPct val="160000"/>
              </a:lnSpc>
            </a:pPr>
            <a:r>
              <a:rPr lang="en-US" sz="2000" dirty="0"/>
              <a:t>Alternately, </a:t>
            </a:r>
            <a:r>
              <a:rPr lang="en-US" sz="2000" b="1" dirty="0"/>
              <a:t>continuous injection of organometal/chalcogenide precursors at 300 °C can be used to increase the size of QDs</a:t>
            </a:r>
            <a:endParaRPr lang="en-IN" sz="2000" b="1" dirty="0"/>
          </a:p>
        </p:txBody>
      </p:sp>
      <p:sp>
        <p:nvSpPr>
          <p:cNvPr id="4" name="Title 1">
            <a:extLst>
              <a:ext uri="{FF2B5EF4-FFF2-40B4-BE49-F238E27FC236}">
                <a16:creationId xmlns:a16="http://schemas.microsoft.com/office/drawing/2014/main" id="{E0AFCACB-EAFB-4E6C-B668-F6FBB939F9A4}"/>
              </a:ext>
            </a:extLst>
          </p:cNvPr>
          <p:cNvSpPr>
            <a:spLocks noGrp="1"/>
          </p:cNvSpPr>
          <p:nvPr>
            <p:ph type="title"/>
          </p:nvPr>
        </p:nvSpPr>
        <p:spPr>
          <a:xfrm>
            <a:off x="140677" y="202417"/>
            <a:ext cx="11830929" cy="1049607"/>
          </a:xfrm>
        </p:spPr>
        <p:txBody>
          <a:bodyPr/>
          <a:lstStyle/>
          <a:p>
            <a:r>
              <a:rPr lang="en-IN" dirty="0"/>
              <a:t>Preparation of QDs</a:t>
            </a:r>
          </a:p>
        </p:txBody>
      </p:sp>
      <p:cxnSp>
        <p:nvCxnSpPr>
          <p:cNvPr id="5" name="Straight Connector 4">
            <a:extLst>
              <a:ext uri="{FF2B5EF4-FFF2-40B4-BE49-F238E27FC236}">
                <a16:creationId xmlns:a16="http://schemas.microsoft.com/office/drawing/2014/main" id="{7669C31A-5C4B-4A81-A638-BEA541754852}"/>
              </a:ext>
            </a:extLst>
          </p:cNvPr>
          <p:cNvCxnSpPr>
            <a:cxnSpLocks/>
          </p:cNvCxnSpPr>
          <p:nvPr/>
        </p:nvCxnSpPr>
        <p:spPr>
          <a:xfrm flipV="1">
            <a:off x="-1" y="1117600"/>
            <a:ext cx="6574972" cy="11932"/>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63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B8C32-3498-4D87-8F83-3CDCF6B8ABE9}"/>
              </a:ext>
            </a:extLst>
          </p:cNvPr>
          <p:cNvSpPr>
            <a:spLocks noGrp="1"/>
          </p:cNvSpPr>
          <p:nvPr>
            <p:ph idx="1"/>
          </p:nvPr>
        </p:nvSpPr>
        <p:spPr>
          <a:xfrm>
            <a:off x="140677" y="1252024"/>
            <a:ext cx="11830929" cy="5575942"/>
          </a:xfrm>
        </p:spPr>
        <p:txBody>
          <a:bodyPr>
            <a:normAutofit/>
          </a:bodyPr>
          <a:lstStyle/>
          <a:p>
            <a:pPr algn="l">
              <a:lnSpc>
                <a:spcPct val="110000"/>
              </a:lnSpc>
            </a:pPr>
            <a:r>
              <a:rPr lang="en-US" sz="2000" b="0" i="0" u="none" strike="noStrike" baseline="0" dirty="0">
                <a:solidFill>
                  <a:srgbClr val="231F20"/>
                </a:solidFill>
              </a:rPr>
              <a:t>For </a:t>
            </a:r>
            <a:r>
              <a:rPr lang="en-US" sz="2000" b="1" i="0" u="none" strike="noStrike" baseline="0" dirty="0">
                <a:solidFill>
                  <a:srgbClr val="231F20"/>
                </a:solidFill>
              </a:rPr>
              <a:t>improved optical properties, the QDs are often coated and passivated by a thin layer of a higher bandgap material</a:t>
            </a:r>
            <a:r>
              <a:rPr lang="en-US" sz="2000" b="0" i="0" u="none" strike="noStrike" baseline="0" dirty="0">
                <a:solidFill>
                  <a:srgbClr val="231F20"/>
                </a:solidFill>
              </a:rPr>
              <a:t>. For example, the </a:t>
            </a:r>
            <a:r>
              <a:rPr lang="en-US" sz="2000" i="0" u="none" strike="noStrike" baseline="0" dirty="0">
                <a:solidFill>
                  <a:srgbClr val="231F20"/>
                </a:solidFill>
              </a:rPr>
              <a:t>fluorescence quantum yields of </a:t>
            </a:r>
            <a:r>
              <a:rPr lang="en-US" sz="2000" i="0" u="none" strike="noStrike" baseline="0" dirty="0" err="1">
                <a:solidFill>
                  <a:srgbClr val="231F20"/>
                </a:solidFill>
              </a:rPr>
              <a:t>CdSe</a:t>
            </a:r>
            <a:r>
              <a:rPr lang="en-US" sz="2000" i="0" u="none" strike="noStrike" baseline="0" dirty="0">
                <a:solidFill>
                  <a:srgbClr val="231F20"/>
                </a:solidFill>
              </a:rPr>
              <a:t> QDs increase from 5% to 50% with one to two monolayers of ZnS capping </a:t>
            </a:r>
          </a:p>
          <a:p>
            <a:pPr algn="l">
              <a:lnSpc>
                <a:spcPct val="110000"/>
              </a:lnSpc>
            </a:pPr>
            <a:r>
              <a:rPr lang="en-US" sz="2000" b="0" i="0" u="none" strike="noStrike" baseline="0" dirty="0">
                <a:solidFill>
                  <a:srgbClr val="231F20"/>
                </a:solidFill>
              </a:rPr>
              <a:t>At present, </a:t>
            </a:r>
            <a:r>
              <a:rPr lang="en-US" sz="2000" b="1" i="0" u="none" strike="noStrike" baseline="0" dirty="0">
                <a:solidFill>
                  <a:srgbClr val="231F20"/>
                </a:solidFill>
              </a:rPr>
              <a:t>ZnS and </a:t>
            </a:r>
            <a:r>
              <a:rPr lang="en-US" sz="2000" b="1" i="0" u="none" strike="noStrike" baseline="0" dirty="0" err="1">
                <a:solidFill>
                  <a:srgbClr val="231F20"/>
                </a:solidFill>
              </a:rPr>
              <a:t>CdS</a:t>
            </a:r>
            <a:r>
              <a:rPr lang="en-US" sz="2000" b="1" i="0" u="none" strike="noStrike" baseline="0" dirty="0">
                <a:solidFill>
                  <a:srgbClr val="231F20"/>
                </a:solidFill>
              </a:rPr>
              <a:t> are most commonly used to cap </a:t>
            </a:r>
            <a:r>
              <a:rPr lang="en-US" sz="2000" b="1" i="0" u="none" strike="noStrike" baseline="0" dirty="0" err="1">
                <a:solidFill>
                  <a:srgbClr val="231F20"/>
                </a:solidFill>
              </a:rPr>
              <a:t>CdSe</a:t>
            </a:r>
            <a:r>
              <a:rPr lang="en-US" sz="2000" b="1" i="0" u="none" strike="noStrike" baseline="0" dirty="0">
                <a:solidFill>
                  <a:srgbClr val="231F20"/>
                </a:solidFill>
              </a:rPr>
              <a:t> QDs</a:t>
            </a:r>
            <a:r>
              <a:rPr lang="en-US" sz="2000" b="0" i="0" u="none" strike="noStrike" baseline="0" dirty="0">
                <a:solidFill>
                  <a:srgbClr val="231F20"/>
                </a:solidFill>
              </a:rPr>
              <a:t>. The </a:t>
            </a:r>
            <a:r>
              <a:rPr lang="en-US" sz="2000" i="0" u="none" strike="noStrike" baseline="0" dirty="0">
                <a:solidFill>
                  <a:srgbClr val="231F20"/>
                </a:solidFill>
              </a:rPr>
              <a:t>bandgap energy </a:t>
            </a:r>
            <a:r>
              <a:rPr lang="en-US" sz="2000" b="1" i="0" u="none" strike="noStrike" baseline="0" dirty="0">
                <a:solidFill>
                  <a:srgbClr val="231F20"/>
                </a:solidFill>
              </a:rPr>
              <a:t>of bulk </a:t>
            </a:r>
            <a:r>
              <a:rPr lang="en-US" sz="2000" b="1" i="0" u="none" strike="noStrike" baseline="0" dirty="0" err="1">
                <a:solidFill>
                  <a:srgbClr val="231F20"/>
                </a:solidFill>
              </a:rPr>
              <a:t>CdS</a:t>
            </a:r>
            <a:r>
              <a:rPr lang="en-US" sz="2000" b="1" i="0" u="none" strike="noStrike" baseline="0" dirty="0">
                <a:solidFill>
                  <a:srgbClr val="231F20"/>
                </a:solidFill>
              </a:rPr>
              <a:t> is about 0.9 eV higher than that of </a:t>
            </a:r>
            <a:r>
              <a:rPr lang="en-US" sz="2000" b="1" i="0" u="none" strike="noStrike" baseline="0" dirty="0" err="1">
                <a:solidFill>
                  <a:srgbClr val="231F20"/>
                </a:solidFill>
              </a:rPr>
              <a:t>CdSe</a:t>
            </a:r>
            <a:r>
              <a:rPr lang="en-US" sz="2000" b="1" i="0" u="none" strike="noStrike" baseline="0" dirty="0">
                <a:solidFill>
                  <a:srgbClr val="231F20"/>
                </a:solidFill>
              </a:rPr>
              <a:t>, while the ZnS and </a:t>
            </a:r>
            <a:r>
              <a:rPr lang="en-US" sz="2000" b="1" i="0" u="none" strike="noStrike" baseline="0" dirty="0" err="1">
                <a:solidFill>
                  <a:srgbClr val="231F20"/>
                </a:solidFill>
              </a:rPr>
              <a:t>CdSe</a:t>
            </a:r>
            <a:r>
              <a:rPr lang="en-US" sz="2000" b="1" i="0" u="none" strike="noStrike" baseline="0" dirty="0">
                <a:solidFill>
                  <a:srgbClr val="231F20"/>
                </a:solidFill>
              </a:rPr>
              <a:t> bond lengths are similar;</a:t>
            </a:r>
            <a:r>
              <a:rPr lang="en-US" sz="2000" b="0" i="0" u="none" strike="noStrike" baseline="0" dirty="0">
                <a:solidFill>
                  <a:srgbClr val="231F20"/>
                </a:solidFill>
              </a:rPr>
              <a:t> these conditions lead to the </a:t>
            </a:r>
            <a:r>
              <a:rPr lang="en-US" sz="2000" b="1" i="0" u="none" strike="noStrike" baseline="0" dirty="0">
                <a:solidFill>
                  <a:srgbClr val="231F20"/>
                </a:solidFill>
              </a:rPr>
              <a:t>epitaxial growth of a smooth ZnS layer on the surface of </a:t>
            </a:r>
            <a:r>
              <a:rPr lang="en-US" sz="2000" b="1" i="0" u="none" strike="noStrike" baseline="0" dirty="0" err="1">
                <a:solidFill>
                  <a:srgbClr val="231F20"/>
                </a:solidFill>
              </a:rPr>
              <a:t>CdSe</a:t>
            </a:r>
            <a:r>
              <a:rPr lang="en-US" sz="2000" b="1" i="0" u="none" strike="noStrike" baseline="0" dirty="0">
                <a:solidFill>
                  <a:srgbClr val="231F20"/>
                </a:solidFill>
              </a:rPr>
              <a:t> core particles</a:t>
            </a:r>
            <a:r>
              <a:rPr lang="en-US" sz="2000" b="0" i="0" u="none" strike="noStrike" baseline="0" dirty="0">
                <a:solidFill>
                  <a:srgbClr val="231F20"/>
                </a:solidFill>
              </a:rPr>
              <a:t>. Similar procedures have been used to synthesize group III–V nanocrystals such as </a:t>
            </a:r>
            <a:r>
              <a:rPr lang="en-US" sz="2000" b="0" i="0" u="none" strike="noStrike" baseline="0" dirty="0" err="1">
                <a:solidFill>
                  <a:srgbClr val="231F20"/>
                </a:solidFill>
              </a:rPr>
              <a:t>InP</a:t>
            </a:r>
            <a:r>
              <a:rPr lang="en-US" sz="2000" b="0" i="0" u="none" strike="noStrike" baseline="0" dirty="0">
                <a:solidFill>
                  <a:srgbClr val="231F20"/>
                </a:solidFill>
              </a:rPr>
              <a:t> and </a:t>
            </a:r>
            <a:r>
              <a:rPr lang="en-US" sz="2000" b="0" i="0" u="none" strike="noStrike" baseline="0" dirty="0" err="1">
                <a:solidFill>
                  <a:srgbClr val="231F20"/>
                </a:solidFill>
              </a:rPr>
              <a:t>InAs</a:t>
            </a:r>
            <a:r>
              <a:rPr lang="en-US" sz="2000" b="0" i="0" u="none" strike="noStrike" baseline="0" dirty="0">
                <a:solidFill>
                  <a:srgbClr val="231F20"/>
                </a:solidFill>
              </a:rPr>
              <a:t> </a:t>
            </a:r>
          </a:p>
          <a:p>
            <a:pPr algn="l">
              <a:lnSpc>
                <a:spcPct val="110000"/>
              </a:lnSpc>
            </a:pPr>
            <a:r>
              <a:rPr lang="en-US" sz="2000" b="0" i="0" dirty="0">
                <a:solidFill>
                  <a:srgbClr val="4D5156"/>
                </a:solidFill>
                <a:effectLst/>
              </a:rPr>
              <a:t>Epitaxy refers to the deposition of an overlayer on a crystalline substrate.</a:t>
            </a:r>
            <a:endParaRPr lang="en-US" sz="2000" b="0" i="0" u="none" strike="noStrike" baseline="0" dirty="0">
              <a:solidFill>
                <a:srgbClr val="231F20"/>
              </a:solidFill>
            </a:endParaRPr>
          </a:p>
          <a:p>
            <a:pPr algn="l">
              <a:lnSpc>
                <a:spcPct val="110000"/>
              </a:lnSpc>
            </a:pPr>
            <a:r>
              <a:rPr lang="en-US" sz="2000" b="0" i="0" u="none" strike="noStrike" baseline="0" dirty="0">
                <a:solidFill>
                  <a:srgbClr val="231F20"/>
                </a:solidFill>
              </a:rPr>
              <a:t>Semiconductor QDs absorb photons when the energy of excitation exceeds the bandgap energy. During this process, electrons are promoted from the valence band to the conduction band. </a:t>
            </a:r>
          </a:p>
          <a:p>
            <a:pPr algn="l">
              <a:lnSpc>
                <a:spcPct val="110000"/>
              </a:lnSpc>
            </a:pPr>
            <a:r>
              <a:rPr lang="en-US" sz="2000" b="0" i="0" u="none" strike="noStrike" baseline="0" dirty="0">
                <a:solidFill>
                  <a:srgbClr val="231F20"/>
                </a:solidFill>
              </a:rPr>
              <a:t>Measurements of UV-Visible spectra reveal </a:t>
            </a:r>
            <a:r>
              <a:rPr lang="en-US" sz="2000" b="1" i="0" u="none" strike="noStrike" baseline="0" dirty="0">
                <a:solidFill>
                  <a:srgbClr val="231F20"/>
                </a:solidFill>
              </a:rPr>
              <a:t>a large number of energy states in QDs</a:t>
            </a:r>
            <a:r>
              <a:rPr lang="en-US" sz="2000" b="0" i="0" u="none" strike="noStrike" baseline="0" dirty="0">
                <a:solidFill>
                  <a:srgbClr val="231F20"/>
                </a:solidFill>
              </a:rPr>
              <a:t>. The </a:t>
            </a:r>
            <a:r>
              <a:rPr lang="en-US" sz="2000" b="1" i="0" u="none" strike="noStrike" baseline="0" dirty="0">
                <a:solidFill>
                  <a:srgbClr val="231F20"/>
                </a:solidFill>
              </a:rPr>
              <a:t>lowest excited energy state is shown by the first observable peak </a:t>
            </a:r>
            <a:r>
              <a:rPr lang="en-US" sz="2000" b="0" i="0" u="none" strike="noStrike" baseline="0" dirty="0">
                <a:solidFill>
                  <a:srgbClr val="231F20"/>
                </a:solidFill>
              </a:rPr>
              <a:t>(also known as the quantum-confinement peak), at </a:t>
            </a:r>
            <a:r>
              <a:rPr lang="en-US" sz="2000" b="1" i="0" u="none" strike="noStrike" baseline="0" dirty="0">
                <a:solidFill>
                  <a:srgbClr val="231F20"/>
                </a:solidFill>
              </a:rPr>
              <a:t>a shorter wavelength than the fluorescence emission peak</a:t>
            </a:r>
            <a:r>
              <a:rPr lang="en-US" sz="2000" b="0" i="0" u="none" strike="noStrike" baseline="0" dirty="0">
                <a:solidFill>
                  <a:srgbClr val="231F20"/>
                </a:solidFill>
              </a:rPr>
              <a:t>. </a:t>
            </a:r>
            <a:endParaRPr lang="en-IN" sz="2000" dirty="0"/>
          </a:p>
        </p:txBody>
      </p:sp>
      <p:sp>
        <p:nvSpPr>
          <p:cNvPr id="4" name="Title 1">
            <a:extLst>
              <a:ext uri="{FF2B5EF4-FFF2-40B4-BE49-F238E27FC236}">
                <a16:creationId xmlns:a16="http://schemas.microsoft.com/office/drawing/2014/main" id="{3097BB93-C251-4F5B-9074-0E556E93293A}"/>
              </a:ext>
            </a:extLst>
          </p:cNvPr>
          <p:cNvSpPr>
            <a:spLocks noGrp="1"/>
          </p:cNvSpPr>
          <p:nvPr>
            <p:ph type="title"/>
          </p:nvPr>
        </p:nvSpPr>
        <p:spPr>
          <a:xfrm>
            <a:off x="140677" y="202417"/>
            <a:ext cx="11830929" cy="1049607"/>
          </a:xfrm>
        </p:spPr>
        <p:txBody>
          <a:bodyPr/>
          <a:lstStyle/>
          <a:p>
            <a:r>
              <a:rPr lang="en-IN" dirty="0"/>
              <a:t>Passivation of QDs</a:t>
            </a:r>
          </a:p>
        </p:txBody>
      </p:sp>
      <p:cxnSp>
        <p:nvCxnSpPr>
          <p:cNvPr id="5" name="Straight Connector 4">
            <a:extLst>
              <a:ext uri="{FF2B5EF4-FFF2-40B4-BE49-F238E27FC236}">
                <a16:creationId xmlns:a16="http://schemas.microsoft.com/office/drawing/2014/main" id="{65A7F61F-2112-4C7B-9258-4F02C136EE98}"/>
              </a:ext>
            </a:extLst>
          </p:cNvPr>
          <p:cNvCxnSpPr>
            <a:cxnSpLocks/>
          </p:cNvCxnSpPr>
          <p:nvPr/>
        </p:nvCxnSpPr>
        <p:spPr>
          <a:xfrm flipV="1">
            <a:off x="-1" y="1117600"/>
            <a:ext cx="6574972" cy="11932"/>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7136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432658-564C-4F0B-A124-A3623826CE8C}"/>
              </a:ext>
            </a:extLst>
          </p:cNvPr>
          <p:cNvPicPr>
            <a:picLocks noGrp="1" noChangeAspect="1"/>
          </p:cNvPicPr>
          <p:nvPr>
            <p:ph idx="1"/>
          </p:nvPr>
        </p:nvPicPr>
        <p:blipFill>
          <a:blip r:embed="rId2"/>
          <a:stretch>
            <a:fillRect/>
          </a:stretch>
        </p:blipFill>
        <p:spPr>
          <a:xfrm>
            <a:off x="6096000" y="174171"/>
            <a:ext cx="4453447" cy="6509657"/>
          </a:xfrm>
          <a:ln w="28575">
            <a:solidFill>
              <a:schemeClr val="tx1"/>
            </a:solidFill>
          </a:ln>
        </p:spPr>
      </p:pic>
      <p:sp>
        <p:nvSpPr>
          <p:cNvPr id="7" name="TextBox 6">
            <a:extLst>
              <a:ext uri="{FF2B5EF4-FFF2-40B4-BE49-F238E27FC236}">
                <a16:creationId xmlns:a16="http://schemas.microsoft.com/office/drawing/2014/main" id="{B030A8EA-9127-431D-ADB3-8768C810B226}"/>
              </a:ext>
            </a:extLst>
          </p:cNvPr>
          <p:cNvSpPr txBox="1"/>
          <p:nvPr/>
        </p:nvSpPr>
        <p:spPr>
          <a:xfrm>
            <a:off x="1507050" y="5657671"/>
            <a:ext cx="7468138" cy="1200329"/>
          </a:xfrm>
          <a:prstGeom prst="rect">
            <a:avLst/>
          </a:prstGeom>
          <a:noFill/>
        </p:spPr>
        <p:txBody>
          <a:bodyPr wrap="square">
            <a:spAutoFit/>
          </a:bodyPr>
          <a:lstStyle/>
          <a:p>
            <a:r>
              <a:rPr lang="en-US" dirty="0"/>
              <a:t>Figure: Comparison of the excitation</a:t>
            </a:r>
          </a:p>
          <a:p>
            <a:r>
              <a:rPr lang="en-US" dirty="0"/>
              <a:t>(top) and emission (bottom) profiles</a:t>
            </a:r>
          </a:p>
          <a:p>
            <a:r>
              <a:rPr lang="en-US" dirty="0"/>
              <a:t>between rhodamine 6G and </a:t>
            </a:r>
            <a:r>
              <a:rPr lang="en-US" dirty="0" err="1"/>
              <a:t>CdSe</a:t>
            </a:r>
            <a:r>
              <a:rPr lang="en-US" dirty="0"/>
              <a:t> quantum</a:t>
            </a:r>
          </a:p>
          <a:p>
            <a:r>
              <a:rPr lang="en-US" dirty="0"/>
              <a:t>dots.</a:t>
            </a:r>
            <a:endParaRPr lang="en-IN" dirty="0"/>
          </a:p>
        </p:txBody>
      </p:sp>
    </p:spTree>
    <p:extLst>
      <p:ext uri="{BB962C8B-B14F-4D97-AF65-F5344CB8AC3E}">
        <p14:creationId xmlns:p14="http://schemas.microsoft.com/office/powerpoint/2010/main" val="2908417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B8C32-3498-4D87-8F83-3CDCF6B8ABE9}"/>
              </a:ext>
            </a:extLst>
          </p:cNvPr>
          <p:cNvSpPr>
            <a:spLocks noGrp="1"/>
          </p:cNvSpPr>
          <p:nvPr>
            <p:ph idx="1"/>
          </p:nvPr>
        </p:nvSpPr>
        <p:spPr>
          <a:xfrm>
            <a:off x="140677" y="1263956"/>
            <a:ext cx="11830929" cy="5594044"/>
          </a:xfrm>
        </p:spPr>
        <p:txBody>
          <a:bodyPr>
            <a:normAutofit fontScale="85000" lnSpcReduction="10000"/>
          </a:bodyPr>
          <a:lstStyle/>
          <a:p>
            <a:pPr>
              <a:lnSpc>
                <a:spcPct val="120000"/>
              </a:lnSpc>
            </a:pPr>
            <a:r>
              <a:rPr lang="en-US" sz="2400" dirty="0"/>
              <a:t>Excitation at shorter wavelengths is possible because </a:t>
            </a:r>
            <a:r>
              <a:rPr lang="en-US" sz="2400" b="1" dirty="0"/>
              <a:t>multiple electronic states are present at higher energy levels</a:t>
            </a:r>
            <a:r>
              <a:rPr lang="en-US" sz="2400" dirty="0"/>
              <a:t>. In fact, the molar extinction coefficient gradually increases toward shorter wavelengths. This is an important feature for biological applications because </a:t>
            </a:r>
            <a:r>
              <a:rPr lang="en-US" sz="2400" b="1" dirty="0"/>
              <a:t>it allows simultaneous excitation of multicolor QDs with a single light source</a:t>
            </a:r>
            <a:r>
              <a:rPr lang="en-US" sz="2400" dirty="0"/>
              <a:t>.</a:t>
            </a:r>
          </a:p>
          <a:p>
            <a:pPr>
              <a:lnSpc>
                <a:spcPct val="120000"/>
              </a:lnSpc>
            </a:pPr>
            <a:r>
              <a:rPr lang="en-US" sz="2400" b="1" dirty="0"/>
              <a:t>Light emission arises from the recombination of mobile or trapped charge carriers</a:t>
            </a:r>
            <a:r>
              <a:rPr lang="en-US" sz="2400" dirty="0"/>
              <a:t>. The emission from mobile carriers is called “</a:t>
            </a:r>
            <a:r>
              <a:rPr lang="en-US" sz="2400" b="1" dirty="0"/>
              <a:t>excitonic fluorescence</a:t>
            </a:r>
            <a:r>
              <a:rPr lang="en-US" sz="2400" dirty="0"/>
              <a:t>”, and is observed as a sharp peak. </a:t>
            </a:r>
          </a:p>
          <a:p>
            <a:pPr>
              <a:lnSpc>
                <a:spcPct val="120000"/>
              </a:lnSpc>
            </a:pPr>
            <a:r>
              <a:rPr lang="en-US" sz="2400" dirty="0"/>
              <a:t>The emission spectra of single ZnS-capped </a:t>
            </a:r>
            <a:r>
              <a:rPr lang="en-US" sz="2400" dirty="0" err="1"/>
              <a:t>CdSe</a:t>
            </a:r>
            <a:r>
              <a:rPr lang="en-US" sz="2400" dirty="0"/>
              <a:t> QDs are as narrow as 13 nm (full width at half maximum or FWHM) at room temperature </a:t>
            </a:r>
          </a:p>
          <a:p>
            <a:pPr>
              <a:lnSpc>
                <a:spcPct val="120000"/>
              </a:lnSpc>
            </a:pPr>
            <a:r>
              <a:rPr lang="en-US" sz="2400" b="1" dirty="0"/>
              <a:t>Defect states in the crystal interior or on its surface can trap the mobile charge carriers </a:t>
            </a:r>
            <a:r>
              <a:rPr lang="en-US" sz="2400" dirty="0"/>
              <a:t>(electrons or holes), leading to a </a:t>
            </a:r>
            <a:r>
              <a:rPr lang="en-US" sz="2400" b="1" dirty="0"/>
              <a:t>broad emission peak that is red-shifted from the excitonic peak. </a:t>
            </a:r>
          </a:p>
          <a:p>
            <a:pPr>
              <a:lnSpc>
                <a:spcPct val="120000"/>
              </a:lnSpc>
            </a:pPr>
            <a:r>
              <a:rPr lang="en-US" sz="2400" b="1" dirty="0" err="1"/>
              <a:t>Nanocrystals</a:t>
            </a:r>
            <a:r>
              <a:rPr lang="en-US" sz="2400" b="1" dirty="0"/>
              <a:t> with a large number of trap states generally have low quantum yields</a:t>
            </a:r>
            <a:r>
              <a:rPr lang="en-US" sz="2400" dirty="0"/>
              <a:t>, but surface </a:t>
            </a:r>
            <a:r>
              <a:rPr lang="en-US" sz="2400" b="1" dirty="0"/>
              <a:t>capping or passivation can remove these defect sites and improve the fluorescence quantum yields.</a:t>
            </a:r>
          </a:p>
          <a:p>
            <a:pPr>
              <a:lnSpc>
                <a:spcPct val="120000"/>
              </a:lnSpc>
            </a:pPr>
            <a:r>
              <a:rPr lang="en-US" sz="2400" dirty="0"/>
              <a:t>The excitonic fluorescence is dependent on the nanocrystal size. It has been demonstrated that an approximately </a:t>
            </a:r>
            <a:r>
              <a:rPr lang="en-US" sz="2400" b="1" dirty="0"/>
              <a:t>linear relationship between the particle size and the bandgap energy </a:t>
            </a:r>
          </a:p>
        </p:txBody>
      </p:sp>
      <p:sp>
        <p:nvSpPr>
          <p:cNvPr id="4" name="Title 1">
            <a:extLst>
              <a:ext uri="{FF2B5EF4-FFF2-40B4-BE49-F238E27FC236}">
                <a16:creationId xmlns:a16="http://schemas.microsoft.com/office/drawing/2014/main" id="{F7F2273B-1805-4D26-845E-BBCD1D9FAB15}"/>
              </a:ext>
            </a:extLst>
          </p:cNvPr>
          <p:cNvSpPr>
            <a:spLocks noGrp="1"/>
          </p:cNvSpPr>
          <p:nvPr>
            <p:ph type="title"/>
          </p:nvPr>
        </p:nvSpPr>
        <p:spPr>
          <a:xfrm>
            <a:off x="140677" y="202417"/>
            <a:ext cx="11830929" cy="1049607"/>
          </a:xfrm>
        </p:spPr>
        <p:txBody>
          <a:bodyPr/>
          <a:lstStyle/>
          <a:p>
            <a:r>
              <a:rPr lang="en-IN" dirty="0"/>
              <a:t>Overview</a:t>
            </a:r>
          </a:p>
        </p:txBody>
      </p:sp>
      <p:cxnSp>
        <p:nvCxnSpPr>
          <p:cNvPr id="5" name="Straight Connector 4">
            <a:extLst>
              <a:ext uri="{FF2B5EF4-FFF2-40B4-BE49-F238E27FC236}">
                <a16:creationId xmlns:a16="http://schemas.microsoft.com/office/drawing/2014/main" id="{92424C98-6416-4C85-A058-AA9DA3CA9C22}"/>
              </a:ext>
            </a:extLst>
          </p:cNvPr>
          <p:cNvCxnSpPr>
            <a:cxnSpLocks/>
          </p:cNvCxnSpPr>
          <p:nvPr/>
        </p:nvCxnSpPr>
        <p:spPr>
          <a:xfrm flipV="1">
            <a:off x="-1" y="1117600"/>
            <a:ext cx="6574972" cy="11932"/>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85753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E681FECDCB634A88B380210644E33D" ma:contentTypeVersion="2" ma:contentTypeDescription="Create a new document." ma:contentTypeScope="" ma:versionID="37873b6306962399c11eecd0d6223513">
  <xsd:schema xmlns:xsd="http://www.w3.org/2001/XMLSchema" xmlns:xs="http://www.w3.org/2001/XMLSchema" xmlns:p="http://schemas.microsoft.com/office/2006/metadata/properties" xmlns:ns2="bcaef780-bd02-4c5b-98b7-9161c76ba27b" targetNamespace="http://schemas.microsoft.com/office/2006/metadata/properties" ma:root="true" ma:fieldsID="23e97d46f374a3d1adcbd513b51aedb4" ns2:_="">
    <xsd:import namespace="bcaef780-bd02-4c5b-98b7-9161c76ba27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aef780-bd02-4c5b-98b7-9161c76ba2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C888D3-48F3-46C1-85D0-293D526C5872}"/>
</file>

<file path=customXml/itemProps2.xml><?xml version="1.0" encoding="utf-8"?>
<ds:datastoreItem xmlns:ds="http://schemas.openxmlformats.org/officeDocument/2006/customXml" ds:itemID="{93CAD4FD-A777-4C35-922F-700ECA72098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D58B5E0-CD64-496C-B40B-8DEC4229E3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5001</TotalTime>
  <Words>1388</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Luminescent Quantum Dots for Biological Labeling</vt:lpstr>
      <vt:lpstr>Overview</vt:lpstr>
      <vt:lpstr>Quantum Dots</vt:lpstr>
      <vt:lpstr>PowerPoint Presentation</vt:lpstr>
      <vt:lpstr>Preparation of QDs</vt:lpstr>
      <vt:lpstr>Preparation of QDs</vt:lpstr>
      <vt:lpstr>Passivation of QDs</vt:lpstr>
      <vt:lpstr>PowerPoint Presentation</vt:lpstr>
      <vt:lpstr>Overview</vt:lpstr>
      <vt:lpstr>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dots</dc:title>
  <dc:creator>Kritika Narula</dc:creator>
  <cp:lastModifiedBy>Prashant Mishra</cp:lastModifiedBy>
  <cp:revision>75</cp:revision>
  <dcterms:created xsi:type="dcterms:W3CDTF">2021-04-21T12:39:41Z</dcterms:created>
  <dcterms:modified xsi:type="dcterms:W3CDTF">2023-04-19T03:19:57Z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0x0101005EE681FECDCB634A88B380210644E33D</vt:lpwstr>
  </property>
</Properties>
</file>