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4" r:id="rId6"/>
    <p:sldId id="265" r:id="rId7"/>
    <p:sldId id="266" r:id="rId8"/>
    <p:sldId id="267" r:id="rId9"/>
    <p:sldId id="268" r:id="rId10"/>
    <p:sldId id="275" r:id="rId11"/>
    <p:sldId id="274" r:id="rId12"/>
    <p:sldId id="269" r:id="rId13"/>
    <p:sldId id="273" r:id="rId14"/>
    <p:sldId id="272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8ADB-C63C-4437-A2BA-B604BCCD1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BA3F6-292F-450A-86DC-D885767C5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F7A97-7612-40AF-A8AB-B3252018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AE15-1E52-4EA5-963C-10983C8F5AF4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90236-AAC6-4F7C-8AD9-AC8C7FB7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CBF9D-5F13-4FD8-B1E5-75C4DB2C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B2BF-7004-46E5-892C-581F4025D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33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8C19-07F2-48D7-817F-5FFFBBF8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CA54A-7475-4B7D-8400-BEC4771CC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0EA13-AE70-48F6-9AFE-F00814DE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AE15-1E52-4EA5-963C-10983C8F5AF4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78FC5-3FB1-4ED6-9771-D1378AEB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9CDD4-9BB1-4141-9DB7-7DD02E75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B2BF-7004-46E5-892C-581F4025D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10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04D80-49DE-4798-B52C-CF6823ADD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C0394-A70B-4412-A110-CE8E16355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D4870-51E8-415D-B95A-9E7B6F53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AE15-1E52-4EA5-963C-10983C8F5AF4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BE00E-20DB-4609-BC15-98BB1FF2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69EF1-1317-4AE7-BF1A-0E59D6D8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B2BF-7004-46E5-892C-581F4025D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99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D9A3-AA11-4F0E-80BC-6B2B70BE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F6289-B2B1-465D-B56B-85A37DD79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F1B1-1A4B-44C6-A2E1-77DBF85D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AE15-1E52-4EA5-963C-10983C8F5AF4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5B04B-E496-4C4C-839E-9B4C1C708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88586-8C83-4DFC-B876-DA0497C7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B2BF-7004-46E5-892C-581F4025D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10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0DCF-43ED-44A0-AF0B-9558F4E6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5FD65-438A-42CD-B464-A821DDCFE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A4420-1356-48F6-A088-4F27C2C4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AE15-1E52-4EA5-963C-10983C8F5AF4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668E-F701-4EC9-BFCC-C8476883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0576C-14FB-4215-9B0A-B7E42A6A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B2BF-7004-46E5-892C-581F4025D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52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271E-DC02-4597-81D9-78CA4874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AF280-2F0E-4A7D-973E-5D5CE520E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80472-9390-43BA-A9BE-3DDCB1378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346E9-C8D1-448D-8A04-1527E1B0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AE15-1E52-4EA5-963C-10983C8F5AF4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61A34-10F6-44FD-90EB-7D228148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E22B0-BFD1-47D5-92EA-2017D8A6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B2BF-7004-46E5-892C-581F4025D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04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9191-B3F0-46D9-8E9C-2C118929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A5B2A-AE08-4F04-AA8A-ECAE2FE2E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4A821-092A-45B1-B395-A3E2ECB6C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FA5DE-A5D9-4F87-BD91-BB7BA5743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9A1FF-A947-40C6-BCA9-27908DD55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2F85AE-9549-40FE-B168-59151EF9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AE15-1E52-4EA5-963C-10983C8F5AF4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49571-6C35-4F57-A647-F2618DEB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85570-87E7-4F3F-8D92-5192C962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B2BF-7004-46E5-892C-581F4025D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98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D430-02C3-46F0-8F7A-151954F3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A5568-25A8-4A59-ADBB-0D89C329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AE15-1E52-4EA5-963C-10983C8F5AF4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F4D8C-F0D1-4246-A9F5-AF91B01C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B2942-0E15-41FF-825F-7A4210F4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B2BF-7004-46E5-892C-581F4025D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10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1D71A-0A91-436F-BD3A-E9692ACA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AE15-1E52-4EA5-963C-10983C8F5AF4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00F4E3-1F62-47C0-8109-4EF51A0A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1FE0C-2E85-47F6-B0E7-9EFB9D74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B2BF-7004-46E5-892C-581F4025D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19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833E-2A89-43B7-978A-5C4277ED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52569-CC87-4454-A2B7-6E563F6CC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A6153-5FE1-4646-87A2-124F41105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F0FB5-B8F4-425C-8AC9-95E532CC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AE15-1E52-4EA5-963C-10983C8F5AF4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D7E46-93BB-4CC1-936C-013AAFF9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83F8D-6DFB-45C0-B15E-0BA3F80B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B2BF-7004-46E5-892C-581F4025D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83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1779-C75D-4218-92EC-85EAEFBC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3AD92-BAD5-4691-B342-B25386FDB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762AA-1A6C-420A-B80C-2A167CED9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424A3-4BBB-48BA-9D62-13A2CC30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AE15-1E52-4EA5-963C-10983C8F5AF4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94163-AC7B-42CF-901C-1B08F7F9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C954B-0730-44AF-AED9-881FD470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B2BF-7004-46E5-892C-581F4025D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65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B80AD6-522F-4708-BF52-B7F9FCEBA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0ECCA-3157-4CEE-AD95-5B0AE5203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46C3C-55C2-4E09-8815-8AB77BA28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2AE15-1E52-4EA5-963C-10983C8F5AF4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FDF47-2E7B-4E17-83D5-52C921477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EA941-1BEA-4233-99C3-6E9AC842D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5B2BF-7004-46E5-892C-581F4025D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2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8C32-3498-4D87-8F83-3CDCF6B8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448972"/>
            <a:ext cx="11830929" cy="55145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It was estimated that </a:t>
            </a:r>
            <a:r>
              <a:rPr lang="en-US" sz="2000" b="1" dirty="0"/>
              <a:t>molar</a:t>
            </a:r>
            <a:r>
              <a:rPr lang="en-US" sz="2000" dirty="0"/>
              <a:t> </a:t>
            </a:r>
            <a:r>
              <a:rPr lang="en-US" sz="2000" b="1" dirty="0"/>
              <a:t>extinction coefficients of </a:t>
            </a:r>
            <a:r>
              <a:rPr lang="en-US" sz="2000" b="1" dirty="0" err="1"/>
              <a:t>CdSe</a:t>
            </a:r>
            <a:r>
              <a:rPr lang="en-US" sz="2000" b="1" dirty="0"/>
              <a:t> QDs are about 10</a:t>
            </a:r>
            <a:r>
              <a:rPr lang="en-US" sz="2000" b="1" baseline="30000" dirty="0"/>
              <a:t>5</a:t>
            </a:r>
            <a:r>
              <a:rPr lang="en-US" sz="2000" b="1" dirty="0"/>
              <a:t> to 10</a:t>
            </a:r>
            <a:r>
              <a:rPr lang="en-US" sz="2000" b="1" baseline="30000" dirty="0"/>
              <a:t>6</a:t>
            </a:r>
            <a:r>
              <a:rPr lang="en-US" sz="2000" b="1" dirty="0"/>
              <a:t> M</a:t>
            </a:r>
            <a:r>
              <a:rPr lang="en-US" sz="2000" b="1" baseline="30000" dirty="0"/>
              <a:t>–1 </a:t>
            </a:r>
            <a:r>
              <a:rPr lang="en-US" sz="2000" b="1" dirty="0"/>
              <a:t>cm</a:t>
            </a:r>
            <a:r>
              <a:rPr lang="en-US" sz="2000" b="1" baseline="30000" dirty="0"/>
              <a:t>–1</a:t>
            </a:r>
            <a:r>
              <a:rPr lang="en-US" sz="2000" b="1" dirty="0"/>
              <a:t>, </a:t>
            </a:r>
            <a:r>
              <a:rPr lang="en-US" sz="2000" dirty="0"/>
              <a:t>depending on the particle size and the excitation wavelength. These values are </a:t>
            </a:r>
            <a:r>
              <a:rPr lang="en-US" sz="2000" b="1" dirty="0"/>
              <a:t>10- to 100-fold larger than those of organic dyes</a:t>
            </a:r>
            <a:r>
              <a:rPr lang="en-US" sz="2000" dirty="0"/>
              <a:t>, but are similar to the absorption cross-sections of </a:t>
            </a:r>
            <a:r>
              <a:rPr lang="en-US" sz="2000" dirty="0" err="1"/>
              <a:t>phycoerytherin</a:t>
            </a:r>
            <a:r>
              <a:rPr lang="en-US" sz="2000" dirty="0"/>
              <a:t>, a multi-chromophore fluorescent protein.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It has been estimated that </a:t>
            </a:r>
            <a:r>
              <a:rPr lang="en-US" sz="2000" b="1" dirty="0"/>
              <a:t>single ZnS capped </a:t>
            </a:r>
            <a:r>
              <a:rPr lang="en-US" sz="2000" b="1" dirty="0" err="1"/>
              <a:t>CdSe</a:t>
            </a:r>
            <a:r>
              <a:rPr lang="en-US" sz="2000" b="1" dirty="0"/>
              <a:t> QDs are ~ 20 times brighter than single rhodamine 6G </a:t>
            </a:r>
            <a:r>
              <a:rPr lang="en-US" sz="2000" dirty="0"/>
              <a:t>molecules. Similarly, </a:t>
            </a:r>
            <a:r>
              <a:rPr lang="en-US" sz="2000" dirty="0" err="1"/>
              <a:t>phycoerytherin</a:t>
            </a:r>
            <a:r>
              <a:rPr lang="en-US" sz="2000" dirty="0"/>
              <a:t> is estimated to be 20 times brighter than fluorescein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Another attractive feature of using QDs as biological labels is their high </a:t>
            </a:r>
            <a:r>
              <a:rPr lang="en-US" sz="2000" dirty="0" err="1"/>
              <a:t>photostability</a:t>
            </a:r>
            <a:r>
              <a:rPr lang="en-US" sz="2000" dirty="0"/>
              <a:t>. The photobleaching rate of silica-coated ZnS-capped </a:t>
            </a:r>
            <a:r>
              <a:rPr lang="en-US" sz="2000" dirty="0" err="1"/>
              <a:t>CdSe</a:t>
            </a:r>
            <a:r>
              <a:rPr lang="en-US" sz="2000" dirty="0"/>
              <a:t> QDs was examined against that of rhodamine 6G.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The </a:t>
            </a:r>
            <a:r>
              <a:rPr lang="en-US" sz="2000" b="1" dirty="0"/>
              <a:t>QD emission stayed constant for 4 hours, while rhodamine 6G was photobleached after only 10 minutes</a:t>
            </a:r>
            <a:r>
              <a:rPr lang="en-US" sz="2000" dirty="0"/>
              <a:t>.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It has been suggested that capped </a:t>
            </a:r>
            <a:r>
              <a:rPr lang="en-US" sz="2000" b="1" dirty="0" err="1"/>
              <a:t>CdSe</a:t>
            </a:r>
            <a:r>
              <a:rPr lang="en-US" sz="2000" b="1" dirty="0"/>
              <a:t> nanocrystals are 100- to 200-fold more stable than organic dyes and fluorescent proteins.</a:t>
            </a:r>
            <a:r>
              <a:rPr lang="en-US" sz="2000" dirty="0"/>
              <a:t> Under intense UV excitation, single </a:t>
            </a:r>
            <a:r>
              <a:rPr lang="en-US" sz="2000" dirty="0" err="1"/>
              <a:t>phycoerytherin</a:t>
            </a:r>
            <a:r>
              <a:rPr lang="en-US" sz="2000" dirty="0"/>
              <a:t> molecules are found to </a:t>
            </a:r>
            <a:r>
              <a:rPr lang="en-US" sz="2000" dirty="0" err="1"/>
              <a:t>photobleach</a:t>
            </a:r>
            <a:r>
              <a:rPr lang="en-US" sz="2000" dirty="0"/>
              <a:t> after 70 seconds, while the fluorescence emission of quantum dots remain unchanged after 600 seconds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The </a:t>
            </a:r>
            <a:r>
              <a:rPr lang="en-US" sz="2000" b="1" dirty="0"/>
              <a:t>photobleaching of QDs arise from a slow process of photo-induced chemical decomposition</a:t>
            </a:r>
            <a:r>
              <a:rPr lang="en-US" sz="2000" dirty="0"/>
              <a:t>. </a:t>
            </a:r>
            <a:r>
              <a:rPr lang="en-US" sz="2000" dirty="0" err="1"/>
              <a:t>Henglein</a:t>
            </a:r>
            <a:r>
              <a:rPr lang="en-US" sz="2000" dirty="0"/>
              <a:t> and coworkers speculated that </a:t>
            </a:r>
            <a:r>
              <a:rPr lang="en-US" sz="2000" dirty="0" err="1"/>
              <a:t>CdS</a:t>
            </a:r>
            <a:r>
              <a:rPr lang="en-US" sz="2000" dirty="0"/>
              <a:t> decomposition is initiated by the formation of S or SH radicals upon optical excitation. These radicals can react with O</a:t>
            </a:r>
            <a:r>
              <a:rPr lang="en-US" sz="2000" baseline="-25000" dirty="0"/>
              <a:t>2</a:t>
            </a:r>
            <a:r>
              <a:rPr lang="en-US" sz="2000" dirty="0"/>
              <a:t> from the air to form a SO</a:t>
            </a:r>
            <a:r>
              <a:rPr lang="en-US" sz="2000" baseline="-25000" dirty="0"/>
              <a:t>2</a:t>
            </a:r>
            <a:r>
              <a:rPr lang="en-US" sz="2000" dirty="0"/>
              <a:t> complex, resulting in slow particle degradation.</a:t>
            </a:r>
            <a:endParaRPr lang="en-IN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DE85E2-742B-44BF-A5E4-CA17B95E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202417"/>
            <a:ext cx="11830929" cy="1049607"/>
          </a:xfrm>
        </p:spPr>
        <p:txBody>
          <a:bodyPr/>
          <a:lstStyle/>
          <a:p>
            <a:r>
              <a:rPr lang="en-IN" dirty="0"/>
              <a:t>Overview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F3779A-730C-4AC1-AFF2-16DDF001C465}"/>
              </a:ext>
            </a:extLst>
          </p:cNvPr>
          <p:cNvCxnSpPr>
            <a:cxnSpLocks/>
          </p:cNvCxnSpPr>
          <p:nvPr/>
        </p:nvCxnSpPr>
        <p:spPr>
          <a:xfrm flipV="1">
            <a:off x="-1" y="1117600"/>
            <a:ext cx="6574972" cy="1193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816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FD8CA9-FBEC-4B05-95C0-2891FAA54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554" y="478301"/>
            <a:ext cx="10479174" cy="5397927"/>
          </a:xfrm>
          <a:ln w="285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1C5F42-2848-4E95-A40C-1B7086B5D355}"/>
              </a:ext>
            </a:extLst>
          </p:cNvPr>
          <p:cNvSpPr txBox="1"/>
          <p:nvPr/>
        </p:nvSpPr>
        <p:spPr>
          <a:xfrm>
            <a:off x="701354" y="5876228"/>
            <a:ext cx="10789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Figure :</a:t>
            </a:r>
            <a:r>
              <a:rPr lang="en-IN" dirty="0"/>
              <a:t> Schematic illustration of cell staining using biomolecules attached with </a:t>
            </a:r>
            <a:r>
              <a:rPr lang="en-IN" dirty="0" err="1"/>
              <a:t>multicolor</a:t>
            </a:r>
            <a:r>
              <a:rPr lang="en-IN" dirty="0"/>
              <a:t> QDs.</a:t>
            </a:r>
          </a:p>
          <a:p>
            <a:r>
              <a:rPr lang="en-IN" dirty="0"/>
              <a:t>Small </a:t>
            </a:r>
            <a:r>
              <a:rPr lang="en-IN" dirty="0" err="1"/>
              <a:t>color</a:t>
            </a:r>
            <a:r>
              <a:rPr lang="en-IN" dirty="0"/>
              <a:t> particles represent </a:t>
            </a:r>
            <a:r>
              <a:rPr lang="en-IN" dirty="0" err="1"/>
              <a:t>bioconjugated</a:t>
            </a:r>
            <a:r>
              <a:rPr lang="en-IN" dirty="0"/>
              <a:t> quantum dots.</a:t>
            </a:r>
          </a:p>
        </p:txBody>
      </p:sp>
    </p:spTree>
    <p:extLst>
      <p:ext uri="{BB962C8B-B14F-4D97-AF65-F5344CB8AC3E}">
        <p14:creationId xmlns:p14="http://schemas.microsoft.com/office/powerpoint/2010/main" val="352739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47CC90-1286-40FE-B152-F3823A656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040" y="372520"/>
            <a:ext cx="8651631" cy="5359733"/>
          </a:xfrm>
          <a:ln w="381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1CF2DE-1B99-4C63-9EF7-8325D7C70DBD}"/>
              </a:ext>
            </a:extLst>
          </p:cNvPr>
          <p:cNvSpPr txBox="1"/>
          <p:nvPr/>
        </p:nvSpPr>
        <p:spPr>
          <a:xfrm>
            <a:off x="140677" y="5732253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u="none" strike="noStrike" baseline="0" dirty="0">
                <a:solidFill>
                  <a:srgbClr val="231F20"/>
                </a:solidFill>
                <a:latin typeface="ScalaSansLF-Bold"/>
              </a:rPr>
              <a:t>Figure: </a:t>
            </a:r>
            <a:r>
              <a:rPr lang="en-IN" sz="800" b="1" i="0" u="none" strike="noStrike" baseline="0" dirty="0">
                <a:solidFill>
                  <a:srgbClr val="231F20"/>
                </a:solidFill>
                <a:latin typeface="ScalaSansLF-Bold"/>
              </a:rPr>
              <a:t> 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ScalaSansLF-Regular"/>
              </a:rPr>
              <a:t>Immunofluorescence images of </a:t>
            </a:r>
            <a:r>
              <a:rPr lang="en-US" sz="1800" b="1" i="0" u="none" strike="noStrike" baseline="0" dirty="0">
                <a:solidFill>
                  <a:srgbClr val="231F20"/>
                </a:solidFill>
                <a:latin typeface="ScalaSansLF-Regular"/>
              </a:rPr>
              <a:t>human breast tumor cells (BT-474) stained with </a:t>
            </a:r>
            <a:r>
              <a:rPr lang="en-IN" sz="1800" b="1" i="0" u="none" strike="noStrike" baseline="0" dirty="0">
                <a:solidFill>
                  <a:srgbClr val="231F20"/>
                </a:solidFill>
                <a:latin typeface="ScalaSansLF-Regular"/>
              </a:rPr>
              <a:t>organic dye (</a:t>
            </a:r>
            <a:r>
              <a:rPr lang="en-IN" sz="1800" b="1" i="0" u="none" strike="noStrike" baseline="0" dirty="0" err="1">
                <a:solidFill>
                  <a:srgbClr val="231F20"/>
                </a:solidFill>
                <a:latin typeface="ScalaSansLF-Regular"/>
              </a:rPr>
              <a:t>fluoroscein</a:t>
            </a:r>
            <a:r>
              <a:rPr lang="en-IN" sz="1800" b="1" i="0" u="none" strike="noStrike" baseline="0" dirty="0">
                <a:solidFill>
                  <a:srgbClr val="231F20"/>
                </a:solidFill>
                <a:latin typeface="ScalaSansLF-Regular"/>
              </a:rPr>
              <a:t> isothiocyanate; FITC) and </a:t>
            </a:r>
            <a:r>
              <a:rPr lang="en-US" sz="1800" b="1" i="0" u="none" strike="noStrike" baseline="0" dirty="0">
                <a:solidFill>
                  <a:srgbClr val="231F20"/>
                </a:solidFill>
                <a:latin typeface="ScalaSansLF-Regular"/>
              </a:rPr>
              <a:t>green quantum dots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ScalaSansLF-Regular"/>
              </a:rPr>
              <a:t>. Within only 20 seconds of illumination, the organic dye was almost completely photobleached (top panel), while the QD fluorescence</a:t>
            </a:r>
            <a:r>
              <a:rPr lang="en-US" dirty="0">
                <a:solidFill>
                  <a:srgbClr val="231F20"/>
                </a:solidFill>
                <a:latin typeface="ScalaSansLF-Regular"/>
              </a:rPr>
              <a:t> 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ScalaSansLF-Regular"/>
              </a:rPr>
              <a:t>image was stable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088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9E7E-97F1-4111-AAC2-A66BC793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202417"/>
            <a:ext cx="11830929" cy="1049607"/>
          </a:xfrm>
        </p:spPr>
        <p:txBody>
          <a:bodyPr/>
          <a:lstStyle/>
          <a:p>
            <a:r>
              <a:rPr lang="en-IN" dirty="0"/>
              <a:t>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8C32-3498-4D87-8F83-3CDCF6B8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448972"/>
            <a:ext cx="11830929" cy="5206611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400" b="1" dirty="0"/>
              <a:t>Under photon-limited </a:t>
            </a:r>
            <a:r>
              <a:rPr lang="en-US" sz="2400" b="1" i="1" dirty="0"/>
              <a:t>in-vivo </a:t>
            </a:r>
            <a:r>
              <a:rPr lang="en-US" sz="2400" b="1" dirty="0"/>
              <a:t>conditions </a:t>
            </a:r>
            <a:r>
              <a:rPr lang="en-US" sz="2400" dirty="0"/>
              <a:t>(where light intensities are severely attenuated by scattering and absorption), </a:t>
            </a:r>
            <a:r>
              <a:rPr lang="en-US" sz="2400" b="1" dirty="0"/>
              <a:t>the large absorption coefficients of QDs</a:t>
            </a:r>
            <a:r>
              <a:rPr lang="en-US" sz="2400" dirty="0"/>
              <a:t> (on the order of 10</a:t>
            </a:r>
            <a:r>
              <a:rPr lang="en-US" sz="2400" baseline="30000" dirty="0"/>
              <a:t>6</a:t>
            </a:r>
            <a:r>
              <a:rPr lang="en-US" sz="2400" dirty="0"/>
              <a:t> cm</a:t>
            </a:r>
            <a:r>
              <a:rPr lang="en-US" sz="2400" baseline="30000" dirty="0"/>
              <a:t>–1</a:t>
            </a:r>
            <a:r>
              <a:rPr lang="en-US" sz="2400" dirty="0"/>
              <a:t>M</a:t>
            </a:r>
            <a:r>
              <a:rPr lang="en-US" sz="2400" baseline="30000" dirty="0"/>
              <a:t>–1</a:t>
            </a:r>
            <a:r>
              <a:rPr lang="en-US" sz="2400" dirty="0"/>
              <a:t>, which is 10–100 times larger than those of common organic dyes) will be </a:t>
            </a:r>
            <a:r>
              <a:rPr lang="en-US" sz="2400" b="1" dirty="0"/>
              <a:t>essential</a:t>
            </a:r>
            <a:r>
              <a:rPr lang="en-US" sz="2400" dirty="0"/>
              <a:t> </a:t>
            </a:r>
            <a:r>
              <a:rPr lang="en-US" sz="2400" b="1" dirty="0"/>
              <a:t>for efficient probe excitation</a:t>
            </a:r>
            <a:r>
              <a:rPr lang="en-US" sz="2400" dirty="0"/>
              <a:t>. 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Unlike current single-color molecular imaging, </a:t>
            </a:r>
            <a:r>
              <a:rPr lang="en-US" sz="2400" b="1" dirty="0"/>
              <a:t>multi-wavelength optical imaging with QDs will allow intensity ratioing, spatial colocalization, and quantitative target measurements</a:t>
            </a:r>
            <a:r>
              <a:rPr lang="en-US" sz="2400" dirty="0"/>
              <a:t> </a:t>
            </a:r>
            <a:r>
              <a:rPr lang="en-US" sz="2400" b="1" dirty="0"/>
              <a:t>at single metastasized tumor sites </a:t>
            </a:r>
            <a:r>
              <a:rPr lang="en-US" sz="2400" dirty="0"/>
              <a:t>and for single anatomical structures. 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With an </a:t>
            </a:r>
            <a:r>
              <a:rPr lang="en-US" sz="2400" b="1" dirty="0"/>
              <a:t>inert layer of surface coating, the nanocrystals are less toxic than organic dyes</a:t>
            </a:r>
          </a:p>
          <a:p>
            <a:pPr>
              <a:lnSpc>
                <a:spcPct val="160000"/>
              </a:lnSpc>
            </a:pPr>
            <a:endParaRPr lang="en-US" sz="2400" dirty="0"/>
          </a:p>
          <a:p>
            <a:pPr>
              <a:lnSpc>
                <a:spcPct val="160000"/>
              </a:lnSpc>
            </a:pPr>
            <a:endParaRPr lang="en-US" sz="2400" dirty="0"/>
          </a:p>
          <a:p>
            <a:pPr>
              <a:lnSpc>
                <a:spcPct val="160000"/>
              </a:lnSpc>
            </a:pPr>
            <a:endParaRPr lang="en-IN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194692-B791-4406-B049-7C31CAB1D0A9}"/>
              </a:ext>
            </a:extLst>
          </p:cNvPr>
          <p:cNvCxnSpPr>
            <a:cxnSpLocks/>
          </p:cNvCxnSpPr>
          <p:nvPr/>
        </p:nvCxnSpPr>
        <p:spPr>
          <a:xfrm flipV="1">
            <a:off x="-1" y="1117600"/>
            <a:ext cx="6574972" cy="1193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24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9E7E-97F1-4111-AAC2-A66BC793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202417"/>
            <a:ext cx="11830929" cy="1049607"/>
          </a:xfrm>
        </p:spPr>
        <p:txBody>
          <a:bodyPr/>
          <a:lstStyle/>
          <a:p>
            <a:r>
              <a:rPr lang="en-IN" dirty="0"/>
              <a:t>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8C32-3498-4D87-8F83-3CDCF6B8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448972"/>
            <a:ext cx="11830929" cy="520661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In preliminary studies, luminescent QDs were </a:t>
            </a:r>
            <a:r>
              <a:rPr lang="en-US" b="1" dirty="0"/>
              <a:t>conjugated to transferrin </a:t>
            </a:r>
            <a:r>
              <a:rPr lang="en-US" dirty="0"/>
              <a:t>(an iron-transport protein), </a:t>
            </a:r>
            <a:r>
              <a:rPr lang="en-US" b="1" dirty="0"/>
              <a:t>to antibodies that recognize cancer biomarkers, and to folic acid</a:t>
            </a:r>
            <a:r>
              <a:rPr lang="en-US" dirty="0"/>
              <a:t> (a small vitamin molecule which is recognized by many cancer cells). </a:t>
            </a:r>
          </a:p>
          <a:p>
            <a:pPr>
              <a:lnSpc>
                <a:spcPct val="110000"/>
              </a:lnSpc>
            </a:pPr>
            <a:r>
              <a:rPr lang="en-US" dirty="0"/>
              <a:t>In each case, it was found </a:t>
            </a:r>
            <a:r>
              <a:rPr lang="en-US" b="1" dirty="0"/>
              <a:t>that receptor-mediated endocytosis occurred and the nanocrystals were transported into the cell</a:t>
            </a:r>
            <a:r>
              <a:rPr lang="en-US" dirty="0"/>
              <a:t>. Single QDs as well as clusters of </a:t>
            </a:r>
            <a:r>
              <a:rPr lang="en-US" b="1" dirty="0"/>
              <a:t>dots trapped in vesicles </a:t>
            </a:r>
            <a:r>
              <a:rPr lang="en-US" dirty="0"/>
              <a:t>were </a:t>
            </a:r>
            <a:r>
              <a:rPr lang="en-US" b="1" dirty="0"/>
              <a:t>clearly visible inside living cells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In conclusion, semiconductor QDs have been developed as </a:t>
            </a:r>
            <a:r>
              <a:rPr lang="en-US" b="1" dirty="0"/>
              <a:t>a new class of biological labels with unique advantages and applications</a:t>
            </a:r>
            <a:r>
              <a:rPr lang="en-US" dirty="0"/>
              <a:t> that are not possible with organic dyes or fluorescent proteins. </a:t>
            </a:r>
          </a:p>
          <a:p>
            <a:pPr>
              <a:lnSpc>
                <a:spcPct val="110000"/>
              </a:lnSpc>
            </a:pPr>
            <a:r>
              <a:rPr lang="en-US" dirty="0"/>
              <a:t>When </a:t>
            </a:r>
            <a:r>
              <a:rPr lang="en-US" b="1" dirty="0"/>
              <a:t>conjugated with fully functional biomolecules </a:t>
            </a:r>
            <a:r>
              <a:rPr lang="en-US" dirty="0"/>
              <a:t>such as peptides, protein, and oligonucleotides, this class of fluorescent tags is </a:t>
            </a:r>
            <a:r>
              <a:rPr lang="en-US" b="1" dirty="0"/>
              <a:t>well-suited for ultrasensitive imaging and detection. </a:t>
            </a:r>
          </a:p>
          <a:p>
            <a:pPr>
              <a:lnSpc>
                <a:spcPct val="110000"/>
              </a:lnSpc>
            </a:pPr>
            <a:r>
              <a:rPr lang="en-US"/>
              <a:t>It is envisioned </a:t>
            </a:r>
            <a:r>
              <a:rPr lang="en-US" dirty="0"/>
              <a:t>that the design and construction of multifunctional QDs will allow </a:t>
            </a:r>
            <a:r>
              <a:rPr lang="en-US" b="1" dirty="0"/>
              <a:t>molecular imaging and diagnostics of single diseased cells</a:t>
            </a:r>
            <a:r>
              <a:rPr lang="en-US" dirty="0"/>
              <a:t>.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A99CF0-D35F-4F45-9AAE-63E9B3E6B2EF}"/>
              </a:ext>
            </a:extLst>
          </p:cNvPr>
          <p:cNvCxnSpPr>
            <a:cxnSpLocks/>
          </p:cNvCxnSpPr>
          <p:nvPr/>
        </p:nvCxnSpPr>
        <p:spPr>
          <a:xfrm flipV="1">
            <a:off x="-1" y="1117600"/>
            <a:ext cx="6574972" cy="1193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15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8C32-3498-4D87-8F83-3CDCF6B8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448972"/>
            <a:ext cx="11830929" cy="520661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Single QDs have been shown to </a:t>
            </a:r>
            <a:r>
              <a:rPr lang="en-US" sz="2000" b="1" dirty="0"/>
              <a:t>emit photons in an intermittent on-off fashion</a:t>
            </a:r>
            <a:r>
              <a:rPr lang="en-US" sz="2000" dirty="0"/>
              <a:t>, similar to a </a:t>
            </a:r>
            <a:r>
              <a:rPr lang="en-US" sz="2000" b="1" dirty="0"/>
              <a:t>“blinking” </a:t>
            </a:r>
            <a:r>
              <a:rPr lang="en-US" sz="2000" dirty="0"/>
              <a:t>behavior reported for single fluorescent dye molecules, proteins, polymers, and metal nanoparticles.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The fluorescence of single </a:t>
            </a:r>
            <a:r>
              <a:rPr lang="en-US" sz="2000" b="1" dirty="0"/>
              <a:t>QDs turns on and off at a rate that is dependent on the excitation power</a:t>
            </a:r>
            <a:r>
              <a:rPr lang="en-US" sz="2000" dirty="0"/>
              <a:t>. This phenomenon has been suggested to arise from a light-induced process involving </a:t>
            </a:r>
            <a:r>
              <a:rPr lang="en-US" sz="2000" b="1" dirty="0"/>
              <a:t>photoionization and slow charge neutralization </a:t>
            </a:r>
            <a:r>
              <a:rPr lang="en-US" sz="2000" dirty="0"/>
              <a:t>of the nanocrystals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When two or more electron-hole pairs are generated in a single nanocrystal, the energy released from the combination of one pair could be transferred to the remaining carriers, one of which is preferentially ejected into the surrounding matrix.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Subsequent photogenerated electron-hole pairs transfer their energy to the resident, unpaired carrier, leading to nonradiative decay and dark periods.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The luminescence is restored only when the ejected carrier returns to neutralize the particle.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Thermal trapping of electrons and holes is also believed to be a contributing factor because </a:t>
            </a:r>
            <a:r>
              <a:rPr lang="en-US" sz="2000" b="1" dirty="0"/>
              <a:t>a dependence of the blinking rate on temperature </a:t>
            </a:r>
            <a:r>
              <a:rPr lang="en-US" sz="2000" dirty="0"/>
              <a:t>was observed</a:t>
            </a:r>
            <a:r>
              <a:rPr lang="en-US" sz="2000" b="1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A further find</a:t>
            </a:r>
            <a:r>
              <a:rPr lang="en-US" sz="2000" b="0" i="0" u="none" strike="noStrike" baseline="0" dirty="0">
                <a:solidFill>
                  <a:srgbClr val="231F20"/>
                </a:solidFill>
              </a:rPr>
              <a:t>ing is that single dots exhibit random fluctuations in the emission wavelength (spectral wandering) over time. This effect is attributed to interactions between excitons with optically induced surface changes</a:t>
            </a:r>
            <a:endParaRPr lang="en-IN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D9F893-8F54-4BD6-A49C-0B617158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202417"/>
            <a:ext cx="11830929" cy="1049607"/>
          </a:xfrm>
        </p:spPr>
        <p:txBody>
          <a:bodyPr/>
          <a:lstStyle/>
          <a:p>
            <a:r>
              <a:rPr lang="en-IN" dirty="0"/>
              <a:t>Overview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5B0A8A-5BB6-4114-A487-E2BEF321E5ED}"/>
              </a:ext>
            </a:extLst>
          </p:cNvPr>
          <p:cNvCxnSpPr>
            <a:cxnSpLocks/>
          </p:cNvCxnSpPr>
          <p:nvPr/>
        </p:nvCxnSpPr>
        <p:spPr>
          <a:xfrm flipV="1">
            <a:off x="-1" y="1117600"/>
            <a:ext cx="6574972" cy="1193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55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9E7E-97F1-4111-AAC2-A66BC793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202417"/>
            <a:ext cx="11830929" cy="1049607"/>
          </a:xfrm>
        </p:spPr>
        <p:txBody>
          <a:bodyPr>
            <a:normAutofit/>
          </a:bodyPr>
          <a:lstStyle/>
          <a:p>
            <a:r>
              <a:rPr lang="en-IN" dirty="0"/>
              <a:t>Biological Applications of QDs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8C32-3498-4D87-8F83-3CDCF6B8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252024"/>
            <a:ext cx="11830929" cy="560597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In order </a:t>
            </a:r>
            <a:r>
              <a:rPr lang="en-US" sz="2400" b="1" dirty="0"/>
              <a:t>to exploit the novel optical properties of QDs for biological applications</a:t>
            </a:r>
            <a:r>
              <a:rPr lang="en-US" sz="2400" dirty="0"/>
              <a:t>, a number of methods have been reported for </a:t>
            </a:r>
            <a:r>
              <a:rPr lang="en-US" sz="2400" b="1" dirty="0"/>
              <a:t>converting hydrophobic QDs to water-soluble </a:t>
            </a:r>
            <a:r>
              <a:rPr lang="en-US" sz="2400" dirty="0"/>
              <a:t>and biocompatible nanocrystals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In one approach, mercaptopropyl </a:t>
            </a:r>
            <a:r>
              <a:rPr lang="en-US" sz="2400" dirty="0" err="1"/>
              <a:t>trimethoxysilane</a:t>
            </a:r>
            <a:r>
              <a:rPr lang="en-US" sz="2400" dirty="0"/>
              <a:t> (MPTMS) adsorbs onto the QD surface, and displaces the surface-bound </a:t>
            </a:r>
            <a:r>
              <a:rPr lang="en-US" sz="2400" b="1" dirty="0"/>
              <a:t>tri-n-</a:t>
            </a:r>
            <a:r>
              <a:rPr lang="en-US" sz="2400" b="1" dirty="0" err="1"/>
              <a:t>octylphosphine</a:t>
            </a:r>
            <a:r>
              <a:rPr lang="en-US" sz="2400" b="1" dirty="0"/>
              <a:t> oxide </a:t>
            </a:r>
            <a:r>
              <a:rPr lang="en-US" sz="2400" dirty="0"/>
              <a:t>(TOPO) molecules. 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 silica-shell is formed on the surface by introduction of a base and then hydrolysis of the MPTMS silanol groups. The polymerized </a:t>
            </a:r>
            <a:r>
              <a:rPr lang="en-US" sz="2400" b="1" dirty="0"/>
              <a:t>silanol groups help stabilize nanocrystals against flocculation, and render the QDs soluble in intermediate polar solvents </a:t>
            </a:r>
            <a:r>
              <a:rPr lang="en-US" sz="2400" dirty="0"/>
              <a:t>such as methanol and </a:t>
            </a:r>
            <a:r>
              <a:rPr lang="en-US" sz="2400" dirty="0" err="1"/>
              <a:t>dimethylsulfoxide</a:t>
            </a:r>
            <a:r>
              <a:rPr lang="en-US" sz="2400" dirty="0"/>
              <a:t>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Further reaction of </a:t>
            </a:r>
            <a:r>
              <a:rPr lang="en-US" sz="2400" b="1" dirty="0"/>
              <a:t>bifunctional methoxy molecules, such as </a:t>
            </a:r>
            <a:r>
              <a:rPr lang="en-US" sz="2400" b="1" dirty="0" err="1"/>
              <a:t>aminopropyltrimethoxysilane</a:t>
            </a:r>
            <a:r>
              <a:rPr lang="en-US" sz="2400" b="1" dirty="0"/>
              <a:t> and </a:t>
            </a:r>
            <a:r>
              <a:rPr lang="en-US" sz="2400" b="1" dirty="0" err="1"/>
              <a:t>trimethoxysilyl</a:t>
            </a:r>
            <a:r>
              <a:rPr lang="en-US" sz="2400" b="1" dirty="0"/>
              <a:t> propyl urea, makes the QDs more polar and soluble in aqueous </a:t>
            </a:r>
            <a:r>
              <a:rPr lang="en-US" sz="2400" dirty="0"/>
              <a:t>solution.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In another method, bifunctional molecules such as </a:t>
            </a:r>
            <a:r>
              <a:rPr lang="en-US" sz="2400" b="1" dirty="0" err="1"/>
              <a:t>mercaptoacetic</a:t>
            </a:r>
            <a:r>
              <a:rPr lang="en-US" sz="2400" b="1" dirty="0"/>
              <a:t> acid and dithiothreitol are directly adsorbed onto the QD surface</a:t>
            </a:r>
            <a:r>
              <a:rPr lang="en-US" sz="2400" dirty="0"/>
              <a:t>. </a:t>
            </a:r>
            <a:r>
              <a:rPr lang="en-US" sz="2400" dirty="0" err="1"/>
              <a:t>Mercapto</a:t>
            </a:r>
            <a:r>
              <a:rPr lang="en-US" sz="2400" dirty="0"/>
              <a:t> compounds and organic bases are added to TOPO-QDs dissolved in organic solvents. The </a:t>
            </a:r>
            <a:r>
              <a:rPr lang="en-US" sz="2400" b="1" dirty="0"/>
              <a:t>base deprotonates the </a:t>
            </a:r>
            <a:r>
              <a:rPr lang="en-US" sz="2400" b="1" dirty="0" err="1"/>
              <a:t>mercapto</a:t>
            </a:r>
            <a:r>
              <a:rPr lang="en-US" sz="2400" b="1" dirty="0"/>
              <a:t> functional group </a:t>
            </a:r>
            <a:r>
              <a:rPr lang="en-US" sz="2400" dirty="0"/>
              <a:t>and carboxylic acid (in the case of </a:t>
            </a:r>
            <a:r>
              <a:rPr lang="en-US" sz="2400" dirty="0" err="1"/>
              <a:t>mercaptoacetic</a:t>
            </a:r>
            <a:r>
              <a:rPr lang="en-US" sz="2400" dirty="0"/>
              <a:t> acid), which leads to a favorable </a:t>
            </a:r>
            <a:r>
              <a:rPr lang="en-US" sz="2400" b="1" dirty="0"/>
              <a:t>electrostatic binding between negatively charged thiols and the positively charged metal atoms.</a:t>
            </a:r>
            <a:endParaRPr lang="en-IN" sz="24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C9FD09-B8F2-4756-8084-7DF0F314CBAB}"/>
              </a:ext>
            </a:extLst>
          </p:cNvPr>
          <p:cNvCxnSpPr>
            <a:cxnSpLocks/>
          </p:cNvCxnSpPr>
          <p:nvPr/>
        </p:nvCxnSpPr>
        <p:spPr>
          <a:xfrm flipV="1">
            <a:off x="-1" y="1117600"/>
            <a:ext cx="6574972" cy="1193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22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8C32-3498-4D87-8F83-3CDCF6B8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448972"/>
            <a:ext cx="11830929" cy="540902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QDs precipitate out of solution and can be redissolved in aqueous solution (pH 5). The presence of highly polar functional groups, such as –COOH, –OH, or –SO3Na (from bifunctional </a:t>
            </a:r>
            <a:r>
              <a:rPr lang="en-US" dirty="0" err="1"/>
              <a:t>mercapto</a:t>
            </a:r>
            <a:r>
              <a:rPr lang="en-US" dirty="0"/>
              <a:t> molecules) makes the nanocrystals soluble in water.</a:t>
            </a:r>
          </a:p>
          <a:p>
            <a:pPr>
              <a:lnSpc>
                <a:spcPct val="120000"/>
              </a:lnSpc>
            </a:pPr>
            <a:r>
              <a:rPr lang="en-US" dirty="0"/>
              <a:t>A third approach </a:t>
            </a:r>
            <a:r>
              <a:rPr lang="en-US" b="1" dirty="0"/>
              <a:t>for linking biomolecules onto the particle’s surface is to use an exchange reaction, </a:t>
            </a:r>
          </a:p>
          <a:p>
            <a:pPr>
              <a:lnSpc>
                <a:spcPct val="120000"/>
              </a:lnSpc>
            </a:pPr>
            <a:r>
              <a:rPr lang="en-US" b="1" dirty="0"/>
              <a:t>in which </a:t>
            </a:r>
            <a:r>
              <a:rPr lang="en-US" b="1" dirty="0" err="1"/>
              <a:t>mercapto</a:t>
            </a:r>
            <a:r>
              <a:rPr lang="en-US" b="1" dirty="0"/>
              <a:t>-coated QDs are mixed with </a:t>
            </a:r>
            <a:r>
              <a:rPr lang="en-US" b="1" dirty="0" err="1"/>
              <a:t>thiolated</a:t>
            </a:r>
            <a:r>
              <a:rPr lang="en-US" b="1" dirty="0"/>
              <a:t> biomolecules (such as oligonucleotides and proteins).</a:t>
            </a:r>
            <a:r>
              <a:rPr lang="en-US" dirty="0"/>
              <a:t> </a:t>
            </a:r>
          </a:p>
          <a:p>
            <a:pPr>
              <a:lnSpc>
                <a:spcPct val="120000"/>
              </a:lnSpc>
            </a:pPr>
            <a:r>
              <a:rPr lang="en-US" dirty="0"/>
              <a:t>After overnight incubation at room temperature, a chemical equilibrium is reached between the </a:t>
            </a:r>
            <a:r>
              <a:rPr lang="en-US" dirty="0" err="1"/>
              <a:t>thiolated</a:t>
            </a:r>
            <a:r>
              <a:rPr lang="en-US" dirty="0"/>
              <a:t> molecules in solution and on the QD surface. This method has been used to adsorb oligonucleotides and biotinylated proteins onto the surface of QDs </a:t>
            </a:r>
          </a:p>
          <a:p>
            <a:pPr>
              <a:lnSpc>
                <a:spcPct val="120000"/>
              </a:lnSpc>
            </a:pPr>
            <a:r>
              <a:rPr lang="en-US" dirty="0"/>
              <a:t> Further </a:t>
            </a:r>
            <a:r>
              <a:rPr lang="en-US" b="1" dirty="0"/>
              <a:t>improved the surface chemistry using a synthetic biopolymer coating</a:t>
            </a:r>
            <a:r>
              <a:rPr lang="en-US" dirty="0"/>
              <a:t>. </a:t>
            </a:r>
          </a:p>
          <a:p>
            <a:pPr>
              <a:lnSpc>
                <a:spcPct val="120000"/>
              </a:lnSpc>
            </a:pPr>
            <a:r>
              <a:rPr lang="en-US" dirty="0"/>
              <a:t>For example, the </a:t>
            </a:r>
            <a:r>
              <a:rPr lang="en-US" b="1" dirty="0"/>
              <a:t>water-soluble QDs can be stabilized with a positively charged polymer or a layer of chemically denatured bovine serum albumin (BSA).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 </a:t>
            </a:r>
            <a:r>
              <a:rPr lang="en-US" dirty="0"/>
              <a:t>A key finding is that the </a:t>
            </a:r>
            <a:r>
              <a:rPr lang="en-US" b="1" dirty="0"/>
              <a:t>polymer coating restores the optical properties of QDs </a:t>
            </a:r>
            <a:r>
              <a:rPr lang="en-US" dirty="0"/>
              <a:t>nearly to that of the original QDs in chloroform. The polymer layer </a:t>
            </a:r>
            <a:r>
              <a:rPr lang="en-US" b="1" dirty="0"/>
              <a:t>also provides functional groups (amines and carboxylic acids) for covalent conjugation </a:t>
            </a:r>
            <a:r>
              <a:rPr lang="en-US" dirty="0"/>
              <a:t>with a variety of biological molecules.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661C2A-E07D-4774-8570-F8E098E5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202417"/>
            <a:ext cx="11830929" cy="1049607"/>
          </a:xfrm>
        </p:spPr>
        <p:txBody>
          <a:bodyPr>
            <a:normAutofit/>
          </a:bodyPr>
          <a:lstStyle/>
          <a:p>
            <a:r>
              <a:rPr lang="en-IN" dirty="0"/>
              <a:t>Methods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832959-018F-48F5-A357-4ABE46AFF691}"/>
              </a:ext>
            </a:extLst>
          </p:cNvPr>
          <p:cNvCxnSpPr>
            <a:cxnSpLocks/>
          </p:cNvCxnSpPr>
          <p:nvPr/>
        </p:nvCxnSpPr>
        <p:spPr>
          <a:xfrm flipV="1">
            <a:off x="-1" y="1117600"/>
            <a:ext cx="6574972" cy="1193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94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8C32-3498-4D87-8F83-3CDCF6B8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448972"/>
            <a:ext cx="11830929" cy="520661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 similar approach, in which </a:t>
            </a:r>
            <a:r>
              <a:rPr lang="en-US" sz="2400" b="1" dirty="0"/>
              <a:t>engineered proteins with a linear positively-charged peptide are directly adsorbed onto negatively charge nanocrystals </a:t>
            </a:r>
            <a:r>
              <a:rPr lang="en-US" sz="2400" dirty="0"/>
              <a:t>through electrostatic interactions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Most recently, Wu and coworkers used an </a:t>
            </a:r>
            <a:r>
              <a:rPr lang="en-US" sz="2400" b="1" dirty="0"/>
              <a:t>amine-modified polyacrylic acid polymer to coat the surface of QDs. </a:t>
            </a:r>
            <a:r>
              <a:rPr lang="en-US" sz="2400" dirty="0"/>
              <a:t>The modified polymer was no longer soluble in water, and strongly adsorbed onto TOPO-capped QDs via hydrophobic interactions in chloroform. An important feature of this procedure is that </a:t>
            </a:r>
            <a:r>
              <a:rPr lang="en-US" sz="2400" b="1" dirty="0"/>
              <a:t>QDs are solubilized without removing the surface ligands (TOPO), which maintains the optical properties of QDs in an aqueous environment</a:t>
            </a:r>
            <a:r>
              <a:rPr lang="en-US" sz="2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Similarly, </a:t>
            </a:r>
            <a:r>
              <a:rPr lang="en-US" sz="2400" dirty="0" err="1"/>
              <a:t>Bubertret</a:t>
            </a:r>
            <a:r>
              <a:rPr lang="en-US" sz="2400" dirty="0"/>
              <a:t> et al. </a:t>
            </a:r>
            <a:r>
              <a:rPr lang="en-US" sz="2400" b="1" dirty="0"/>
              <a:t>encapsulated hydrophobic QDs in small micelles </a:t>
            </a:r>
            <a:r>
              <a:rPr lang="en-US" sz="2400" dirty="0"/>
              <a:t>and demonstrated their use in </a:t>
            </a:r>
            <a:r>
              <a:rPr lang="en-US" sz="2400" b="1" dirty="0"/>
              <a:t>in-vivo cellular imaging</a:t>
            </a:r>
            <a:r>
              <a:rPr lang="en-US" sz="2400" dirty="0"/>
              <a:t>. QDs have been used for </a:t>
            </a:r>
            <a:r>
              <a:rPr lang="en-US" sz="2400" b="1" dirty="0"/>
              <a:t>multiplexed optical encoding and high-throughput analysis</a:t>
            </a:r>
            <a:r>
              <a:rPr lang="en-US" sz="2400" dirty="0"/>
              <a:t> of genes and proteins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1C6F60-BCF3-41C4-B537-D3135414F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202417"/>
            <a:ext cx="11830929" cy="1049607"/>
          </a:xfrm>
        </p:spPr>
        <p:txBody>
          <a:bodyPr>
            <a:normAutofit/>
          </a:bodyPr>
          <a:lstStyle/>
          <a:p>
            <a:r>
              <a:rPr lang="en-IN" dirty="0"/>
              <a:t>Methods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A6B40E-5EE6-44BA-93C8-922BF3F87CB0}"/>
              </a:ext>
            </a:extLst>
          </p:cNvPr>
          <p:cNvCxnSpPr>
            <a:cxnSpLocks/>
          </p:cNvCxnSpPr>
          <p:nvPr/>
        </p:nvCxnSpPr>
        <p:spPr>
          <a:xfrm flipV="1">
            <a:off x="-1" y="1117600"/>
            <a:ext cx="6574972" cy="1193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8C32-3498-4D87-8F83-3CDCF6B8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448972"/>
            <a:ext cx="11830929" cy="520661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Polystyrene beads are embedded with multicolor </a:t>
            </a:r>
            <a:r>
              <a:rPr lang="en-US" sz="2400" b="1" dirty="0" err="1"/>
              <a:t>CdSe</a:t>
            </a:r>
            <a:r>
              <a:rPr lang="en-US" sz="2400" b="1" dirty="0"/>
              <a:t> QDs </a:t>
            </a:r>
            <a:r>
              <a:rPr lang="en-US" sz="2400" dirty="0"/>
              <a:t>at various color and intensity combinations. The </a:t>
            </a:r>
            <a:r>
              <a:rPr lang="en-US" sz="2400" b="1" dirty="0"/>
              <a:t>use of six colors and ten intensity levels can theoretically encode one million protein or nucleic acid sequences</a:t>
            </a:r>
            <a:r>
              <a:rPr lang="en-US" sz="2400" dirty="0"/>
              <a:t>. Specific capturing molecules such as peptides, proteins, and oligonucleotides are covalently linked to the beads and are encoded by the bead’s spectroscopic signature. A </a:t>
            </a:r>
            <a:r>
              <a:rPr lang="en-US" sz="2400" b="1" dirty="0"/>
              <a:t>single light source is sufficient for reading all the QD-encoded beads</a:t>
            </a:r>
            <a:r>
              <a:rPr lang="en-US" sz="24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To determine whether an unknown analyte is captured or not, conventional assay methodologies (similar to direct or sandwich immunoassay) can be applied. This so-called </a:t>
            </a:r>
            <a:r>
              <a:rPr lang="en-US" sz="2400" b="1" dirty="0"/>
              <a:t>“bar-coding technology” </a:t>
            </a:r>
            <a:r>
              <a:rPr lang="en-US" sz="2400" dirty="0"/>
              <a:t>can be used for gene profiling and high-throughput drug and disease screening.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Based on different principles, </a:t>
            </a:r>
            <a:r>
              <a:rPr lang="en-US" sz="2400" dirty="0" err="1"/>
              <a:t>Natan</a:t>
            </a:r>
            <a:r>
              <a:rPr lang="en-US" sz="2400" dirty="0"/>
              <a:t> and coworkers reported </a:t>
            </a:r>
            <a:r>
              <a:rPr lang="en-US" sz="2400" b="1" dirty="0"/>
              <a:t>a metallic </a:t>
            </a:r>
            <a:r>
              <a:rPr lang="en-US" sz="2400" b="1" dirty="0" err="1"/>
              <a:t>nanobarcoding</a:t>
            </a:r>
            <a:r>
              <a:rPr lang="en-US" sz="2400" b="1" dirty="0"/>
              <a:t> technology for multiplexed bioassays.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Together with QD-encoded beads, these “barcoding” technologies offer significant advantages over planar chip devices (e. g., improved binding kinetics and dynamic range), and are likely to find use in various biotechnological applications.</a:t>
            </a:r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81E2C1-30F3-4899-AACF-491DAB31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202417"/>
            <a:ext cx="11830929" cy="1049607"/>
          </a:xfrm>
        </p:spPr>
        <p:txBody>
          <a:bodyPr>
            <a:normAutofit/>
          </a:bodyPr>
          <a:lstStyle/>
          <a:p>
            <a:r>
              <a:rPr lang="en-IN" dirty="0"/>
              <a:t>Methods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4A6E1-F3E4-41EC-8E86-C6A6D74BC63F}"/>
              </a:ext>
            </a:extLst>
          </p:cNvPr>
          <p:cNvCxnSpPr>
            <a:cxnSpLocks/>
          </p:cNvCxnSpPr>
          <p:nvPr/>
        </p:nvCxnSpPr>
        <p:spPr>
          <a:xfrm flipV="1">
            <a:off x="-1" y="1117600"/>
            <a:ext cx="6574972" cy="1193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65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AF9A23-EAB7-4C67-B87B-8D11D14DA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577" y="314502"/>
            <a:ext cx="8226846" cy="593540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BAB4C1-97D0-43A7-8BF7-C637ABEA5A20}"/>
              </a:ext>
            </a:extLst>
          </p:cNvPr>
          <p:cNvSpPr txBox="1"/>
          <p:nvPr/>
        </p:nvSpPr>
        <p:spPr>
          <a:xfrm>
            <a:off x="1469739" y="6342930"/>
            <a:ext cx="10107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Figure: </a:t>
            </a:r>
            <a:r>
              <a:rPr lang="en-US" dirty="0"/>
              <a:t>Schematic illustration of surface modification methods for linking quantum dots to biomolecules.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40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7554CC-B550-48AF-9529-283D5B030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128" y="633046"/>
            <a:ext cx="7664606" cy="489566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7D9BB3-70CA-411C-B54D-5A578B353669}"/>
              </a:ext>
            </a:extLst>
          </p:cNvPr>
          <p:cNvSpPr txBox="1"/>
          <p:nvPr/>
        </p:nvSpPr>
        <p:spPr>
          <a:xfrm>
            <a:off x="787238" y="5747900"/>
            <a:ext cx="119721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baseline="0" dirty="0">
                <a:solidFill>
                  <a:srgbClr val="231F20"/>
                </a:solidFill>
                <a:latin typeface="ScalaSansLF-Bold"/>
              </a:rPr>
              <a:t>Figure :</a:t>
            </a:r>
            <a:r>
              <a:rPr lang="en-US" sz="800" b="1" i="0" u="none" strike="noStrike" baseline="0" dirty="0">
                <a:solidFill>
                  <a:srgbClr val="231F20"/>
                </a:solidFill>
                <a:latin typeface="ScalaSansLF-Bold"/>
              </a:rPr>
              <a:t>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ScalaSansLF-Regular"/>
              </a:rPr>
              <a:t>Fluorescence micrograph of a mixture of </a:t>
            </a:r>
            <a:r>
              <a:rPr lang="en-US" sz="1800" b="0" i="0" u="none" strike="noStrike" baseline="0" dirty="0" err="1">
                <a:solidFill>
                  <a:srgbClr val="231F20"/>
                </a:solidFill>
                <a:latin typeface="ScalaSansLF-Regular"/>
              </a:rPr>
              <a:t>CdSe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ScalaSansLF-Regular"/>
              </a:rPr>
              <a:t>/ZnS QD-tagged beads emitting single-color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ScalaSansLF-Regular"/>
              </a:rPr>
              <a:t>signals at 484, 508, 547, 575, and 611 nm. The beads were spread and immobilized on a </a:t>
            </a:r>
            <a:r>
              <a:rPr lang="en-US" sz="1800" b="0" i="0" u="none" strike="noStrike" baseline="0" dirty="0" err="1">
                <a:solidFill>
                  <a:srgbClr val="231F20"/>
                </a:solidFill>
                <a:latin typeface="ScalaSansLF-Regular"/>
              </a:rPr>
              <a:t>polylysine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ScalaSansLF-Regular"/>
              </a:rPr>
              <a:t>-coated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ScalaSansLF-Regular"/>
              </a:rPr>
              <a:t>glass slide, which caused a slight clustering effect.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78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9E7E-97F1-4111-AAC2-A66BC793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202417"/>
            <a:ext cx="11830929" cy="1049607"/>
          </a:xfrm>
        </p:spPr>
        <p:txBody>
          <a:bodyPr/>
          <a:lstStyle/>
          <a:p>
            <a:r>
              <a:rPr lang="en-IN" dirty="0"/>
              <a:t>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8C32-3498-4D87-8F83-3CDCF6B8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448972"/>
            <a:ext cx="11830929" cy="520661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A number of biological labeling applications have been demonstrated for QDs, including </a:t>
            </a:r>
            <a:r>
              <a:rPr lang="en-US" sz="2400" b="1" dirty="0"/>
              <a:t>DNA hybridization, immunoassays, and receptor-mediated endocytosis.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In particular, multicolor quantum dots are well-suited for the simultaneous labeling of multiple antigens on the surface of normal and diseased cells.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The high photostability of QDs allows not only </a:t>
            </a:r>
            <a:r>
              <a:rPr lang="en-US" sz="2400" b="1" dirty="0"/>
              <a:t>real-time monitoring or tracking of intracellular processes over long periods of time</a:t>
            </a:r>
            <a:r>
              <a:rPr lang="en-US" sz="2400" dirty="0"/>
              <a:t>, but also </a:t>
            </a:r>
            <a:r>
              <a:rPr lang="en-US" sz="2400" b="1" dirty="0"/>
              <a:t>quantitative measurements of fluorescent intensity</a:t>
            </a:r>
            <a:r>
              <a:rPr lang="en-US" sz="2400" dirty="0"/>
              <a:t>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They allow </a:t>
            </a:r>
            <a:r>
              <a:rPr lang="en-US" sz="2400" b="1" dirty="0"/>
              <a:t>target detection at the single-copy level</a:t>
            </a:r>
            <a:r>
              <a:rPr lang="en-US" sz="2400" dirty="0"/>
              <a:t>, and provide detailed structure information of biological specimens. </a:t>
            </a:r>
          </a:p>
          <a:p>
            <a:pPr>
              <a:lnSpc>
                <a:spcPct val="120000"/>
              </a:lnSpc>
            </a:pPr>
            <a:r>
              <a:rPr lang="en-US" sz="2400" b="1" dirty="0"/>
              <a:t>Far-red and near-infrared QDs are well-suited for applications in in-vivo molecular imaging </a:t>
            </a:r>
            <a:r>
              <a:rPr lang="en-US" sz="2400" dirty="0"/>
              <a:t>and ultrasensitive biomarker detection. </a:t>
            </a:r>
          </a:p>
          <a:p>
            <a:pPr>
              <a:lnSpc>
                <a:spcPct val="120000"/>
              </a:lnSpc>
            </a:pPr>
            <a:r>
              <a:rPr lang="en-US" sz="2400" b="1" dirty="0"/>
              <a:t>Visible light has been used for cellular imaging and tissue diagnosis</a:t>
            </a:r>
            <a:r>
              <a:rPr lang="en-US" sz="2400" dirty="0"/>
              <a:t>, but optical imaging of deeper tissues (millimeters) requires the use of </a:t>
            </a:r>
            <a:r>
              <a:rPr lang="en-US" sz="2400" b="1" dirty="0"/>
              <a:t>far-red or near-infrared light in the spectral range of 650–900 nm</a:t>
            </a:r>
            <a:r>
              <a:rPr lang="en-US" sz="2400" dirty="0"/>
              <a:t>. This wavelength range provides a </a:t>
            </a:r>
            <a:r>
              <a:rPr lang="en-US" sz="2400" b="1" dirty="0"/>
              <a:t>“clear” window </a:t>
            </a:r>
            <a:r>
              <a:rPr lang="en-US" sz="2400" dirty="0"/>
              <a:t>for in-vivo optical imaging </a:t>
            </a:r>
            <a:r>
              <a:rPr lang="en-US" sz="2400" b="1" dirty="0"/>
              <a:t>because it is separated from the major absorption peaks of blood and water</a:t>
            </a:r>
            <a:endParaRPr lang="en-IN" sz="24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71CF3A-C6D9-486D-A42C-521693F9E93B}"/>
              </a:ext>
            </a:extLst>
          </p:cNvPr>
          <p:cNvCxnSpPr>
            <a:cxnSpLocks/>
          </p:cNvCxnSpPr>
          <p:nvPr/>
        </p:nvCxnSpPr>
        <p:spPr>
          <a:xfrm flipV="1">
            <a:off x="-1" y="1117600"/>
            <a:ext cx="6574972" cy="1193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444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E681FECDCB634A88B380210644E33D" ma:contentTypeVersion="2" ma:contentTypeDescription="Create a new document." ma:contentTypeScope="" ma:versionID="37873b6306962399c11eecd0d6223513">
  <xsd:schema xmlns:xsd="http://www.w3.org/2001/XMLSchema" xmlns:xs="http://www.w3.org/2001/XMLSchema" xmlns:p="http://schemas.microsoft.com/office/2006/metadata/properties" xmlns:ns2="bcaef780-bd02-4c5b-98b7-9161c76ba27b" targetNamespace="http://schemas.microsoft.com/office/2006/metadata/properties" ma:root="true" ma:fieldsID="23e97d46f374a3d1adcbd513b51aedb4" ns2:_="">
    <xsd:import namespace="bcaef780-bd02-4c5b-98b7-9161c76ba2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ef780-bd02-4c5b-98b7-9161c76ba2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09CAEF-866A-46F4-BE6F-DD4133A6BD51}"/>
</file>

<file path=customXml/itemProps2.xml><?xml version="1.0" encoding="utf-8"?>
<ds:datastoreItem xmlns:ds="http://schemas.openxmlformats.org/officeDocument/2006/customXml" ds:itemID="{AF827952-28AA-4D35-860A-122FB216E0C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571FAC-BD54-4F8E-9058-C0921E03F9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4942</TotalTime>
  <Words>1758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ScalaSansLF-Bold</vt:lpstr>
      <vt:lpstr>ScalaSansLF-Regular</vt:lpstr>
      <vt:lpstr>Office Theme</vt:lpstr>
      <vt:lpstr>Overview</vt:lpstr>
      <vt:lpstr>Overview</vt:lpstr>
      <vt:lpstr>Biological Applications of QDs</vt:lpstr>
      <vt:lpstr>Methods</vt:lpstr>
      <vt:lpstr>Methods</vt:lpstr>
      <vt:lpstr>Methods</vt:lpstr>
      <vt:lpstr>PowerPoint Presentation</vt:lpstr>
      <vt:lpstr>PowerPoint Presentation</vt:lpstr>
      <vt:lpstr>Outlook</vt:lpstr>
      <vt:lpstr>PowerPoint Presentation</vt:lpstr>
      <vt:lpstr>PowerPoint Presentation</vt:lpstr>
      <vt:lpstr>Outlook</vt:lpstr>
      <vt:lpstr>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dots</dc:title>
  <dc:creator>Kritika Narula</dc:creator>
  <cp:lastModifiedBy>Prashant Mishra</cp:lastModifiedBy>
  <cp:revision>73</cp:revision>
  <dcterms:created xsi:type="dcterms:W3CDTF">2021-04-21T12:39:41Z</dcterms:created>
  <dcterms:modified xsi:type="dcterms:W3CDTF">2023-04-21T03:26:27Z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0x0101005EE681FECDCB634A88B380210644E33D</vt:lpwstr>
  </property>
</Properties>
</file>