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83" r:id="rId3"/>
    <p:sldId id="284" r:id="rId4"/>
    <p:sldId id="265" r:id="rId5"/>
    <p:sldId id="286" r:id="rId6"/>
    <p:sldId id="288" r:id="rId7"/>
    <p:sldId id="289" r:id="rId8"/>
    <p:sldId id="294" r:id="rId9"/>
    <p:sldId id="295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60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7" Type="http://schemas.openxmlformats.org/officeDocument/2006/relationships/slide" Target="slides/slide6.xml"/><Relationship Id="rId20" Type="http://schemas.openxmlformats.org/officeDocument/2006/relationships/tableStyles" Target="tableStyles.xml"/><Relationship Id="rId16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9CD56-D8E1-4E7D-8D0B-0EE650B8E0AB}" type="datetimeFigureOut">
              <a:rPr lang="en-IN" smtClean="0"/>
              <a:t>05/01/22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28DE-E75A-403E-A0C4-C5D58DF83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9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6E228-8554-40D9-BB7C-47066E354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EED7DD-E04D-4F35-BA0D-8962DC1C0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3F2741-69F0-43C5-AD26-CC3B1FE8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5216-0160-4BFF-9747-6B03CA0590B4}" type="datetime1">
              <a:rPr lang="en-IN" smtClean="0"/>
              <a:t>05/01/22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C8956A-280A-4B3C-8953-38F7D41B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F185DD-B233-4041-98E3-B2691277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7DA6D-AD98-466F-8ED2-A350DFB2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758DE4-A129-43B2-BFD3-895497721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85BB2E-96EA-417E-AE42-FBA66A17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D869-BADC-4EC9-B2A5-7960B91FDAAF}" type="datetime1">
              <a:rPr lang="en-IN" smtClean="0"/>
              <a:t>05/01/22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9F6D7D-CC42-4EFC-B507-04B59E12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4F8EA4-654C-4E8F-9CB7-75BBC8AE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8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32F0859-D74B-4620-A31E-EAB6CD4F7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BC1523-22C1-42BD-BAD1-F90E22302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3075B3-FC70-44D4-9ECA-F72A4736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EA8-AF2B-404F-A154-0770210EB83C}" type="datetime1">
              <a:rPr lang="en-IN" smtClean="0"/>
              <a:t>05/01/22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BE3295-12D5-4919-9FAC-F839C6C9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6E24A-7CE0-4DFC-8039-C6CD55BA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6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3421B-E448-43C0-A927-FD4EF70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766D78-60E3-48C2-94B3-A2859FDA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F40421-5C4C-4EDC-A2C9-4287AFDD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D3E-54AD-4673-B970-9952454BF8A3}" type="datetime1">
              <a:rPr lang="en-IN" smtClean="0"/>
              <a:t>05/01/22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BD42FB-ACFE-4E31-A177-D2EEFD22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8A506D-9402-4FA3-9CB9-15F4BB9B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1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3EA0F-805B-4906-B9F2-535C0B69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47AC66-6762-4025-810D-B332B68D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2E85AB-C81A-4794-89EC-FD6C1ED3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F4A-8A5A-40D2-911A-8517ACD8DB9F}" type="datetime1">
              <a:rPr lang="en-IN" smtClean="0"/>
              <a:t>05/01/22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01457E-344D-4162-83E3-7AE8ED00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2EB8E2-7DC8-4F8B-AD72-CEE256B3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70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77A8B-32B3-4C0E-A238-18389B3E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791F17-EB00-4547-A51E-5F24894A3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3F94DE-E905-4EA9-AA94-0B55ABB7B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E8CDE0-BC26-41B8-B915-26BDE2E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DBD-977B-4805-9E90-3896C1E409A5}" type="datetime1">
              <a:rPr lang="en-IN" smtClean="0"/>
              <a:t>05/01/22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D59B0E-CCA0-4A4D-A4E8-489FF651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BF35EC-F886-435A-83CB-5A12A0A7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08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CEE62-967D-4BEC-AF7A-067CDCCF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467200-0102-485D-9ECC-83A317B8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375E62-8EC4-4593-9754-18658515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5207F6-AAF0-42FF-816E-FCF73CCBE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BC54FE3-E61D-4E9E-805E-1E669821C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DBDFFC-6C0F-4BD2-B836-63CE02F8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8181-2A7F-4DDD-ADC2-70469669631D}" type="datetime1">
              <a:rPr lang="en-IN" smtClean="0"/>
              <a:t>05/01/22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5AE5B0-9113-42BD-AD82-820286F8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7F2DCF4-A631-48F2-BFF5-38ECEDC8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220FD-DCAF-4C2F-ADD5-7E519A65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086462-0346-4A6E-A6EA-D0C929D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F084-2781-4F3A-BDF4-DB6CF44B4793}" type="datetime1">
              <a:rPr lang="en-IN" smtClean="0"/>
              <a:t>05/01/22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AB1E44-8CEE-4D6C-A2AB-80DD9238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B3FC00-D5CD-48D2-B826-1CDCB80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2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57A221-FD26-4285-B4EE-20A937DC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CDA4-0DF5-4D8B-87F6-0A5A2303BDA3}" type="datetime1">
              <a:rPr lang="en-IN" smtClean="0"/>
              <a:t>05/01/22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EBA0F2A-C937-4180-8A39-9DFD7078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2A6B50-95BE-45E1-938E-16622FBF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97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11DB7A-CF2D-4207-AEAC-19565BA2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8A65CE-A3F8-4CA3-9B30-D34383BD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9295F6-529F-4A7E-B8E5-047AF806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85EF63-2A0A-4092-A6FB-F845AA71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FE6B-8701-44AE-8AA4-83653DEE85AA}" type="datetime1">
              <a:rPr lang="en-IN" smtClean="0"/>
              <a:t>05/01/22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4B9707-C2A2-4ED6-A0A5-8C9B8D4B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9D7760-776C-40B6-AFB8-158497FA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70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C239B-6D7F-415C-9E80-F0434C09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6B7627-B929-4851-AB52-8E842D73C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F29E36-9028-4DCD-ADC4-8EF1F3A1D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719CB4-8835-4BAD-A50B-BCF50AA1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8629-4418-4BAD-BDF8-5775DDCB40B2}" type="datetime1">
              <a:rPr lang="en-IN" smtClean="0"/>
              <a:t>05/01/22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AD0095-8C43-46FB-BDAE-E38E13BF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13D869-B04C-4D9B-AB0E-D8EFE6DC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5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2293DF-B860-449F-9A70-B30DCF87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DBB96C-5753-457D-9044-AD0734CE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954269-2016-4E48-92EB-1C5157B7C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768C-3ED3-49DE-A91C-9C9B6C43C32B}" type="datetime1">
              <a:rPr lang="en-IN" smtClean="0"/>
              <a:t>05/01/22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911898-1132-4957-8116-BDA89CD3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3D6A84-3470-4D18-A0C1-FCA57A89D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6248-362A-4495-AACD-FB2BAE904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05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1529BDE-2536-4950-BD3B-FACA61137804}"/>
              </a:ext>
            </a:extLst>
          </p:cNvPr>
          <p:cNvSpPr/>
          <p:nvPr/>
        </p:nvSpPr>
        <p:spPr>
          <a:xfrm>
            <a:off x="0" y="0"/>
            <a:ext cx="12192000" cy="1402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B98F96-2594-444D-A81B-9762B69FCE18}"/>
              </a:ext>
            </a:extLst>
          </p:cNvPr>
          <p:cNvSpPr txBox="1"/>
          <p:nvPr/>
        </p:nvSpPr>
        <p:spPr>
          <a:xfrm>
            <a:off x="357051" y="148046"/>
            <a:ext cx="11573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Self-Assembly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Materials that make themselves are beginning to make their presence felt as novel drug-delivery vehicles and electronic components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3DEC2B-6C99-4D2A-8F17-95DEA3482547}"/>
              </a:ext>
            </a:extLst>
          </p:cNvPr>
          <p:cNvSpPr txBox="1"/>
          <p:nvPr/>
        </p:nvSpPr>
        <p:spPr>
          <a:xfrm>
            <a:off x="130629" y="1619794"/>
            <a:ext cx="119307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Arial Black" panose="020B0A04020102020204" pitchFamily="34" charset="0"/>
              </a:rPr>
              <a:t>INTRODUCTION</a:t>
            </a: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00"/>
              </a:highlight>
              <a:latin typeface="Arial Black" panose="020B0A04020102020204" pitchFamily="34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Assembling molecules into complex structures: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Man-Made (Materials Scientists)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US" sz="2400" b="1" dirty="0"/>
              <a:t>For example, chemists and clams. Both make high-strength ceramic composites.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Chemists  make use of crude methods-including extreme temperatures and the use of molds-to fuse neighboring molecules into specific shapes.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The mollusks engineer a shiny, tough mother-of-pearl shell by using a series of proteins that assemble themselves into a scaffolding.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The scaffolding guides tiny ceramic plates, created by the mollusk, into precise shell layers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C53972-6E2E-4B94-8F8B-2CB0BBBC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9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A32590E-06D4-41CF-A7B8-9C8B33CF3087}"/>
              </a:ext>
            </a:extLst>
          </p:cNvPr>
          <p:cNvSpPr/>
          <p:nvPr/>
        </p:nvSpPr>
        <p:spPr>
          <a:xfrm>
            <a:off x="0" y="0"/>
            <a:ext cx="12192000" cy="11783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Applications: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AD95FE-DD32-4D1D-BBF8-2071F801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10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5D98F2-79E6-46DB-BA2A-91A518C88128}"/>
              </a:ext>
            </a:extLst>
          </p:cNvPr>
          <p:cNvSpPr txBox="1"/>
          <p:nvPr/>
        </p:nvSpPr>
        <p:spPr>
          <a:xfrm>
            <a:off x="96625" y="1607324"/>
            <a:ext cx="624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Trial, error, success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01AE71-1938-42C8-A8D0-FA0044FFD603}"/>
              </a:ext>
            </a:extLst>
          </p:cNvPr>
          <p:cNvSpPr txBox="1"/>
          <p:nvPr/>
        </p:nvSpPr>
        <p:spPr>
          <a:xfrm>
            <a:off x="96625" y="2349071"/>
            <a:ext cx="1182828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Natural membranes and vesicles escape this fate because they incorporate other molecules, such as glycoproteins and carbohydrates</a:t>
            </a:r>
            <a:r>
              <a:rPr lang="en-US" sz="2400" dirty="0" smtClean="0"/>
              <a:t>. (RBCs life </a:t>
            </a:r>
            <a:r>
              <a:rPr lang="en-US" sz="2400" smtClean="0"/>
              <a:t>span is 120 days)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These modifications stick out of the membrane and apparently help shield them from attachment by proteins.</a:t>
            </a:r>
          </a:p>
        </p:txBody>
      </p:sp>
    </p:spTree>
    <p:extLst>
      <p:ext uri="{BB962C8B-B14F-4D97-AF65-F5344CB8AC3E}">
        <p14:creationId xmlns:p14="http://schemas.microsoft.com/office/powerpoint/2010/main" val="356142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A32590E-06D4-41CF-A7B8-9C8B33CF3087}"/>
              </a:ext>
            </a:extLst>
          </p:cNvPr>
          <p:cNvSpPr/>
          <p:nvPr/>
        </p:nvSpPr>
        <p:spPr>
          <a:xfrm>
            <a:off x="0" y="0"/>
            <a:ext cx="12192000" cy="11783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Applications: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AD95FE-DD32-4D1D-BBF8-2071F801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11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5D98F2-79E6-46DB-BA2A-91A518C88128}"/>
              </a:ext>
            </a:extLst>
          </p:cNvPr>
          <p:cNvSpPr txBox="1"/>
          <p:nvPr/>
        </p:nvSpPr>
        <p:spPr>
          <a:xfrm>
            <a:off x="176327" y="1392837"/>
            <a:ext cx="624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Trial, error, success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D4D38F-74C3-47B3-952D-6D51FAC4E483}"/>
              </a:ext>
            </a:extLst>
          </p:cNvPr>
          <p:cNvSpPr txBox="1"/>
          <p:nvPr/>
        </p:nvSpPr>
        <p:spPr>
          <a:xfrm>
            <a:off x="176327" y="2071855"/>
            <a:ext cx="11617234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the late 1980s, when two independent groups, led by </a:t>
            </a:r>
            <a:r>
              <a:rPr lang="en-US" sz="2400" b="1" dirty="0"/>
              <a:t>Demetrios </a:t>
            </a:r>
            <a:r>
              <a:rPr lang="en-US" sz="2400" b="1" dirty="0" err="1"/>
              <a:t>Papahadjopoulos</a:t>
            </a:r>
            <a:r>
              <a:rPr lang="en-US" sz="2400" dirty="0"/>
              <a:t>, a biophysicist at the University of California at San Francisco, and </a:t>
            </a:r>
            <a:r>
              <a:rPr lang="en-US" sz="2400" b="1" dirty="0"/>
              <a:t>Terry Allen </a:t>
            </a:r>
            <a:r>
              <a:rPr lang="en-US" sz="2400" dirty="0"/>
              <a:t>at the University of Alberta in Edmonton, began </a:t>
            </a:r>
            <a:r>
              <a:rPr lang="en-US" sz="2400" u="sng" dirty="0">
                <a:highlight>
                  <a:srgbClr val="FFFF00"/>
                </a:highlight>
              </a:rPr>
              <a:t>mimicking the protection that natural membranes use by incorporating glycolipids into the liposomes</a:t>
            </a:r>
            <a:r>
              <a:rPr lang="en-US" sz="2400" dirty="0"/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worked: In animal tests the liposomes escaped assault by macrophages.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the last few years academic and biotechnology company researchers have pulled off the same trick using synthetic glycolipids such as </a:t>
            </a:r>
            <a:r>
              <a:rPr lang="en-US" sz="2400" dirty="0" err="1"/>
              <a:t>polyethyleneglycol</a:t>
            </a:r>
            <a:r>
              <a:rPr lang="en-US" sz="2400" dirty="0"/>
              <a:t> (PEG).</a:t>
            </a:r>
          </a:p>
        </p:txBody>
      </p:sp>
    </p:spTree>
    <p:extLst>
      <p:ext uri="{BB962C8B-B14F-4D97-AF65-F5344CB8AC3E}">
        <p14:creationId xmlns:p14="http://schemas.microsoft.com/office/powerpoint/2010/main" val="279877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A32590E-06D4-41CF-A7B8-9C8B33CF3087}"/>
              </a:ext>
            </a:extLst>
          </p:cNvPr>
          <p:cNvSpPr/>
          <p:nvPr/>
        </p:nvSpPr>
        <p:spPr>
          <a:xfrm>
            <a:off x="0" y="0"/>
            <a:ext cx="12192000" cy="11783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Applications: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AD95FE-DD32-4D1D-BBF8-2071F801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12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5D98F2-79E6-46DB-BA2A-91A518C88128}"/>
              </a:ext>
            </a:extLst>
          </p:cNvPr>
          <p:cNvSpPr txBox="1"/>
          <p:nvPr/>
        </p:nvSpPr>
        <p:spPr>
          <a:xfrm>
            <a:off x="176327" y="1392837"/>
            <a:ext cx="624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Trial, error, success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339657-5429-4C22-BE03-1DBAC50CA36E}"/>
              </a:ext>
            </a:extLst>
          </p:cNvPr>
          <p:cNvSpPr txBox="1"/>
          <p:nvPr/>
        </p:nvSpPr>
        <p:spPr>
          <a:xfrm>
            <a:off x="176327" y="1836945"/>
            <a:ext cx="11721737" cy="393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Based on that and other successes, liposomes are now being employed as transport vehicles for several different types of drugs. 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early trials on animals, two companies </a:t>
            </a:r>
            <a:r>
              <a:rPr lang="en-US" sz="24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Liposome Technologies of Menlo Park, California</a:t>
            </a:r>
            <a:r>
              <a:rPr lang="en-US" sz="2400" b="1" dirty="0">
                <a:solidFill>
                  <a:srgbClr val="92D050"/>
                </a:solidFill>
              </a:rPr>
              <a:t>, and </a:t>
            </a:r>
            <a:r>
              <a:rPr lang="en-US" sz="24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Liposome Company of Princeton, New Jersey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have shown that </a:t>
            </a:r>
            <a:r>
              <a:rPr lang="en-US" sz="2400" dirty="0">
                <a:highlight>
                  <a:srgbClr val="FFFF00"/>
                </a:highlight>
              </a:rPr>
              <a:t>encasing the anti-cancer drug </a:t>
            </a:r>
            <a:r>
              <a:rPr lang="en-US" sz="2400" dirty="0" smtClean="0">
                <a:highlight>
                  <a:srgbClr val="FFFF00"/>
                </a:highlight>
              </a:rPr>
              <a:t>doxorubicin </a:t>
            </a:r>
            <a:r>
              <a:rPr lang="en-US" sz="2400" dirty="0">
                <a:highlight>
                  <a:srgbClr val="FFFF00"/>
                </a:highlight>
              </a:rPr>
              <a:t>in liposomes </a:t>
            </a:r>
            <a:r>
              <a:rPr lang="en-US" sz="2400" dirty="0"/>
              <a:t>and injecting it into cancer stricken mice can increase survival rates of the mice over others that receive the drug all by itself.  </a:t>
            </a:r>
          </a:p>
        </p:txBody>
      </p:sp>
    </p:spTree>
    <p:extLst>
      <p:ext uri="{BB962C8B-B14F-4D97-AF65-F5344CB8AC3E}">
        <p14:creationId xmlns:p14="http://schemas.microsoft.com/office/powerpoint/2010/main" val="411313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A32590E-06D4-41CF-A7B8-9C8B33CF3087}"/>
              </a:ext>
            </a:extLst>
          </p:cNvPr>
          <p:cNvSpPr/>
          <p:nvPr/>
        </p:nvSpPr>
        <p:spPr>
          <a:xfrm>
            <a:off x="0" y="0"/>
            <a:ext cx="12192000" cy="11783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Applications: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AD95FE-DD32-4D1D-BBF8-2071F801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13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5D98F2-79E6-46DB-BA2A-91A518C88128}"/>
              </a:ext>
            </a:extLst>
          </p:cNvPr>
          <p:cNvSpPr txBox="1"/>
          <p:nvPr/>
        </p:nvSpPr>
        <p:spPr>
          <a:xfrm>
            <a:off x="176327" y="1392837"/>
            <a:ext cx="624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Further Enhancements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293FBBB-699F-40F3-AEB2-9095A3020286}"/>
              </a:ext>
            </a:extLst>
          </p:cNvPr>
          <p:cNvSpPr txBox="1"/>
          <p:nvPr/>
        </p:nvSpPr>
        <p:spPr>
          <a:xfrm>
            <a:off x="176327" y="1780679"/>
            <a:ext cx="11869783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Liposomes now look promising for drug delivery, and are being further modified to </a:t>
            </a:r>
            <a:r>
              <a:rPr lang="en-US" sz="2400" dirty="0">
                <a:highlight>
                  <a:srgbClr val="FFFF00"/>
                </a:highlight>
              </a:rPr>
              <a:t>specifically target a tumor </a:t>
            </a:r>
            <a:r>
              <a:rPr lang="en-US" sz="2400" dirty="0"/>
              <a:t>and deliver their cargo just to the tumor cells.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And that approach called as </a:t>
            </a:r>
            <a:r>
              <a:rPr lang="en-US" sz="2400" dirty="0">
                <a:highlight>
                  <a:srgbClr val="FFFF00"/>
                </a:highlight>
              </a:rPr>
              <a:t>"</a:t>
            </a:r>
            <a:r>
              <a:rPr lang="en-US" sz="2400" u="sng" dirty="0">
                <a:highlight>
                  <a:srgbClr val="FFFF00"/>
                </a:highlight>
              </a:rPr>
              <a:t>targeted spheres”</a:t>
            </a:r>
            <a:r>
              <a:rPr lang="en-US" sz="2400" dirty="0"/>
              <a:t> for targeted delivery.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Example: attachment of  an antibody for mammalian squamous-cell carcinoma to a sphere that successfully attacked lung tumor cells in mice.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Robert Langer at the Massachusetts Institute of Technology tried to self-assemble drug-carrying spheres out of polymers, some of which may </a:t>
            </a:r>
            <a:r>
              <a:rPr lang="en-US" sz="2400" dirty="0">
                <a:highlight>
                  <a:srgbClr val="FFFF00"/>
                </a:highlight>
              </a:rPr>
              <a:t>break down more slowly</a:t>
            </a:r>
            <a:r>
              <a:rPr lang="en-US" sz="2400" dirty="0"/>
              <a:t>, thereby </a:t>
            </a:r>
            <a:r>
              <a:rPr lang="en-US" sz="2400" dirty="0">
                <a:highlight>
                  <a:srgbClr val="FFFF00"/>
                </a:highlight>
              </a:rPr>
              <a:t>releasing their contents over a longer period of time</a:t>
            </a:r>
            <a:r>
              <a:rPr lang="en-US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Increased Shelf- Life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666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5A05C16-4068-4B8F-934D-CFE052B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2</a:t>
            </a:fld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89E2EC1-4E73-4E56-BEB3-CC8F6E33732A}"/>
              </a:ext>
            </a:extLst>
          </p:cNvPr>
          <p:cNvSpPr/>
          <p:nvPr/>
        </p:nvSpPr>
        <p:spPr>
          <a:xfrm>
            <a:off x="0" y="0"/>
            <a:ext cx="12192000" cy="11783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04887F-EACC-4663-BDBE-C26B5F3ADD9C}"/>
              </a:ext>
            </a:extLst>
          </p:cNvPr>
          <p:cNvSpPr txBox="1"/>
          <p:nvPr/>
        </p:nvSpPr>
        <p:spPr>
          <a:xfrm>
            <a:off x="1572" y="48535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92D050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6E3A56-0972-4230-BAD5-A01E45D385AB}"/>
              </a:ext>
            </a:extLst>
          </p:cNvPr>
          <p:cNvSpPr txBox="1"/>
          <p:nvPr/>
        </p:nvSpPr>
        <p:spPr>
          <a:xfrm>
            <a:off x="96870" y="1178351"/>
            <a:ext cx="11931731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Biological organisms can organize structures by themselves </a:t>
            </a:r>
            <a:r>
              <a:rPr lang="en-US" sz="2400" dirty="0"/>
              <a:t>at the angstrom, micron, and centimeter level.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Materials scientists are increasingly attempting to use such materials that make themselves, being </a:t>
            </a:r>
            <a:r>
              <a:rPr lang="en-US" sz="2400" b="1" dirty="0">
                <a:solidFill>
                  <a:srgbClr val="FF0000"/>
                </a:solidFill>
              </a:rPr>
              <a:t>inspired from nature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man made self assembled structures </a:t>
            </a:r>
            <a:r>
              <a:rPr lang="en-US" sz="2400" dirty="0"/>
              <a:t>are still at the beginning stages and is growing up fast.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Although scientists are no-where near duplicating the nature's more elegant self-assemblies but they </a:t>
            </a:r>
            <a:r>
              <a:rPr lang="en-US" sz="2400" b="1" dirty="0">
                <a:solidFill>
                  <a:srgbClr val="FF0000"/>
                </a:solidFill>
              </a:rPr>
              <a:t>have already begun to register their first practical </a:t>
            </a:r>
            <a:r>
              <a:rPr lang="en-US" sz="2400" b="1" dirty="0" smtClean="0">
                <a:solidFill>
                  <a:srgbClr val="FF0000"/>
                </a:solidFill>
              </a:rPr>
              <a:t>success</a:t>
            </a:r>
            <a:r>
              <a:rPr lang="en-US" sz="2400" b="1" dirty="0" smtClean="0">
                <a:solidFill>
                  <a:srgbClr val="7030A0"/>
                </a:solidFill>
              </a:rPr>
              <a:t>. </a:t>
            </a:r>
            <a:endParaRPr lang="en-I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2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5A05C16-4068-4B8F-934D-CFE052B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3</a:t>
            </a:fld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89E2EC1-4E73-4E56-BEB3-CC8F6E33732A}"/>
              </a:ext>
            </a:extLst>
          </p:cNvPr>
          <p:cNvSpPr/>
          <p:nvPr/>
        </p:nvSpPr>
        <p:spPr>
          <a:xfrm>
            <a:off x="0" y="0"/>
            <a:ext cx="12192000" cy="11783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04887F-EACC-4663-BDBE-C26B5F3ADD9C}"/>
              </a:ext>
            </a:extLst>
          </p:cNvPr>
          <p:cNvSpPr txBox="1"/>
          <p:nvPr/>
        </p:nvSpPr>
        <p:spPr>
          <a:xfrm>
            <a:off x="1572" y="48535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92D050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530B85F-8241-4BC1-ACAF-6AF2102041D8}"/>
              </a:ext>
            </a:extLst>
          </p:cNvPr>
          <p:cNvSpPr txBox="1"/>
          <p:nvPr/>
        </p:nvSpPr>
        <p:spPr>
          <a:xfrm>
            <a:off x="167709" y="1879054"/>
            <a:ext cx="11538856" cy="393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Several drug companies are in late-stage clinical trials with </a:t>
            </a:r>
            <a:r>
              <a:rPr lang="en-US" sz="2400" dirty="0">
                <a:solidFill>
                  <a:srgbClr val="FF0000"/>
                </a:solidFill>
              </a:rPr>
              <a:t>self-assembled microscopic vesicles</a:t>
            </a:r>
            <a:r>
              <a:rPr lang="en-US" sz="2400" dirty="0"/>
              <a:t> that can </a:t>
            </a:r>
            <a:r>
              <a:rPr lang="en-US" sz="2400" dirty="0">
                <a:solidFill>
                  <a:srgbClr val="FF0000"/>
                </a:solidFill>
              </a:rPr>
              <a:t>carry potentially </a:t>
            </a:r>
            <a:r>
              <a:rPr lang="en-US" sz="2400" dirty="0" smtClean="0">
                <a:solidFill>
                  <a:srgbClr val="FF0000"/>
                </a:solidFill>
              </a:rPr>
              <a:t>life saving </a:t>
            </a:r>
            <a:r>
              <a:rPr lang="en-US" sz="2400" dirty="0">
                <a:solidFill>
                  <a:srgbClr val="FF0000"/>
                </a:solidFill>
              </a:rPr>
              <a:t>drugs to cancer patients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And by the use of </a:t>
            </a:r>
            <a:r>
              <a:rPr lang="en-US" sz="2400" dirty="0">
                <a:solidFill>
                  <a:srgbClr val="FF0000"/>
                </a:solidFill>
              </a:rPr>
              <a:t>organic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metal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phosphonate molecules (complexes of phosphorus and oxygen </a:t>
            </a:r>
            <a:r>
              <a:rPr lang="en-US" sz="2400" dirty="0" smtClean="0">
                <a:solidFill>
                  <a:srgbClr val="FF0000"/>
                </a:solidFill>
              </a:rPr>
              <a:t>atoms derived from </a:t>
            </a:r>
            <a:r>
              <a:rPr lang="en-US" sz="2400" dirty="0" err="1" smtClean="0">
                <a:solidFill>
                  <a:srgbClr val="FF0000"/>
                </a:solidFill>
              </a:rPr>
              <a:t>phosphonic</a:t>
            </a:r>
            <a:r>
              <a:rPr lang="en-US" sz="2400" dirty="0" smtClean="0">
                <a:solidFill>
                  <a:srgbClr val="FF0000"/>
                </a:solidFill>
              </a:rPr>
              <a:t> acid H</a:t>
            </a:r>
            <a:r>
              <a:rPr lang="en-US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PO</a:t>
            </a:r>
            <a:r>
              <a:rPr lang="en-US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rgbClr val="FF0000"/>
                </a:solidFill>
              </a:rPr>
              <a:t>, to assemble themselves into conducting materials</a:t>
            </a:r>
            <a:r>
              <a:rPr lang="en-US" sz="2400" dirty="0"/>
              <a:t>, researchers are turning electronic fabrication into a benchtop affair.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693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A32590E-06D4-41CF-A7B8-9C8B33CF3087}"/>
              </a:ext>
            </a:extLst>
          </p:cNvPr>
          <p:cNvSpPr/>
          <p:nvPr/>
        </p:nvSpPr>
        <p:spPr>
          <a:xfrm>
            <a:off x="0" y="0"/>
            <a:ext cx="12192000" cy="11783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Applications: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5EC461-E3E9-450B-A5C0-31A80F50F65D}"/>
              </a:ext>
            </a:extLst>
          </p:cNvPr>
          <p:cNvSpPr txBox="1"/>
          <p:nvPr/>
        </p:nvSpPr>
        <p:spPr>
          <a:xfrm>
            <a:off x="139337" y="1268400"/>
            <a:ext cx="59566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latin typeface="Arial Black" panose="020B0A04020102020204" pitchFamily="34" charset="0"/>
            </a:endParaRPr>
          </a:p>
          <a:p>
            <a:pPr marL="457200" indent="-457200">
              <a:buAutoNum type="arabicParenR"/>
            </a:pPr>
            <a:r>
              <a:rPr lang="en-IN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Delivery Molecules</a:t>
            </a:r>
          </a:p>
          <a:p>
            <a:endParaRPr lang="en-IN" sz="24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Today, self-assembly appears to be coming together most quickly in drug delivery. 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But, </a:t>
            </a:r>
            <a:r>
              <a:rPr lang="en-US" sz="2400" dirty="0">
                <a:highlight>
                  <a:srgbClr val="FFFF00"/>
                </a:highlight>
              </a:rPr>
              <a:t>medical shuttles must ward off the destructive attacks set in motion by metabolic processes. 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E104FB-84F1-4E6B-8B9B-3BBE872B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88" y="1428776"/>
            <a:ext cx="5460275" cy="5110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AD95FE-DD32-4D1D-BBF8-2071F801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6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A32590E-06D4-41CF-A7B8-9C8B33CF3087}"/>
              </a:ext>
            </a:extLst>
          </p:cNvPr>
          <p:cNvSpPr/>
          <p:nvPr/>
        </p:nvSpPr>
        <p:spPr>
          <a:xfrm>
            <a:off x="0" y="0"/>
            <a:ext cx="12192000" cy="11783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Applications: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AD95FE-DD32-4D1D-BBF8-2071F801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9A0CFE-6FC9-417A-8E0F-0DEF50A9A431}"/>
              </a:ext>
            </a:extLst>
          </p:cNvPr>
          <p:cNvSpPr txBox="1"/>
          <p:nvPr/>
        </p:nvSpPr>
        <p:spPr>
          <a:xfrm>
            <a:off x="0" y="1354509"/>
            <a:ext cx="12043954" cy="5570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Drug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Carriers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Self-assembly gives researchers a tool to quickly and easily manufacture </a:t>
            </a:r>
            <a:r>
              <a:rPr lang="en-US" sz="2400" dirty="0">
                <a:highlight>
                  <a:srgbClr val="FFFF00"/>
                </a:highlight>
              </a:rPr>
              <a:t>microscopic structures </a:t>
            </a:r>
            <a:endParaRPr lang="en-US" sz="2400" dirty="0" smtClean="0">
              <a:highlight>
                <a:srgbClr val="FFFF00"/>
              </a:highlight>
            </a:endParaRPr>
          </a:p>
          <a:p>
            <a:pPr algn="just"/>
            <a:endParaRPr lang="en-US" sz="2400" dirty="0" smtClean="0">
              <a:highlight>
                <a:srgbClr val="FFFF00"/>
              </a:highlight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highlight>
                  <a:srgbClr val="FFFF00"/>
                </a:highlight>
              </a:rPr>
              <a:t>to </a:t>
            </a:r>
            <a:r>
              <a:rPr lang="en-US" sz="2400" dirty="0">
                <a:highlight>
                  <a:srgbClr val="FFFF00"/>
                </a:highlight>
              </a:rPr>
              <a:t>protect these drugs </a:t>
            </a:r>
            <a:r>
              <a:rPr lang="en-US" sz="2400" dirty="0"/>
              <a:t>in a hope that they can remain active in the body for longer periods, from days to weeks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 early as the 1960s, researchers realized that one possible way to sneak drugs into the body would be to hide them in a </a:t>
            </a:r>
            <a:r>
              <a:rPr lang="en-US" sz="2400" dirty="0">
                <a:highlight>
                  <a:srgbClr val="FFFF00"/>
                </a:highlight>
              </a:rPr>
              <a:t>material imitating the membranes that make up the body's own cells and vesicles. </a:t>
            </a:r>
            <a:endParaRPr lang="en-US" sz="2400" dirty="0" smtClean="0">
              <a:highlight>
                <a:srgbClr val="FFFF00"/>
              </a:highlight>
            </a:endParaRPr>
          </a:p>
          <a:p>
            <a:pPr algn="just"/>
            <a:endParaRPr lang="en-US" sz="2400" dirty="0" smtClean="0">
              <a:highlight>
                <a:srgbClr val="FFFF00"/>
              </a:highlight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These </a:t>
            </a:r>
            <a:r>
              <a:rPr lang="en-US" sz="2400" dirty="0"/>
              <a:t>membranes are largely made of </a:t>
            </a:r>
            <a:r>
              <a:rPr lang="en-US" sz="2400" dirty="0">
                <a:highlight>
                  <a:srgbClr val="00FF00"/>
                </a:highlight>
              </a:rPr>
              <a:t>phospholipid molecules</a:t>
            </a:r>
            <a:r>
              <a:rPr lang="en-US" sz="2400" dirty="0"/>
              <a:t>, which have balloon-like head groups that are attracted to water, and tails made up of long hydrocarbon chains that flee from water's presence. 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73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A32590E-06D4-41CF-A7B8-9C8B33CF3087}"/>
              </a:ext>
            </a:extLst>
          </p:cNvPr>
          <p:cNvSpPr/>
          <p:nvPr/>
        </p:nvSpPr>
        <p:spPr>
          <a:xfrm>
            <a:off x="0" y="0"/>
            <a:ext cx="12192000" cy="11783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Applications: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AD95FE-DD32-4D1D-BBF8-2071F801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6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145183-0EAC-49E4-A491-08D2570BBEF5}"/>
              </a:ext>
            </a:extLst>
          </p:cNvPr>
          <p:cNvSpPr txBox="1"/>
          <p:nvPr/>
        </p:nvSpPr>
        <p:spPr>
          <a:xfrm>
            <a:off x="227814" y="2310645"/>
            <a:ext cx="11736371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By dissolving therapeutic drugs in the water at the start of this process, researchers were able to use these "</a:t>
            </a:r>
            <a:r>
              <a:rPr lang="en-US" sz="2400" u="sng" dirty="0">
                <a:highlight>
                  <a:srgbClr val="FFFF00"/>
                </a:highlight>
              </a:rPr>
              <a:t>lipid bilayers</a:t>
            </a:r>
            <a:r>
              <a:rPr lang="en-US" sz="2400" dirty="0"/>
              <a:t>" </a:t>
            </a:r>
            <a:r>
              <a:rPr lang="en-US" sz="2400" u="sng" dirty="0">
                <a:highlight>
                  <a:srgbClr val="FFFF00"/>
                </a:highlight>
              </a:rPr>
              <a:t>as drug carriers</a:t>
            </a:r>
            <a:r>
              <a:rPr lang="en-US" sz="2400" dirty="0"/>
              <a:t>, which can vary in size from 25 nanometers to more than a micron.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The drugs were released either by slowly leaking out through the porous membranes or all at once when the bilayers ruptured.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3D2DD2-C971-4602-88E3-31A5DA0B29D3}"/>
              </a:ext>
            </a:extLst>
          </p:cNvPr>
          <p:cNvSpPr txBox="1"/>
          <p:nvPr/>
        </p:nvSpPr>
        <p:spPr>
          <a:xfrm>
            <a:off x="294588" y="1624001"/>
            <a:ext cx="624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Drug Carriers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888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A32590E-06D4-41CF-A7B8-9C8B33CF3087}"/>
              </a:ext>
            </a:extLst>
          </p:cNvPr>
          <p:cNvSpPr/>
          <p:nvPr/>
        </p:nvSpPr>
        <p:spPr>
          <a:xfrm>
            <a:off x="0" y="0"/>
            <a:ext cx="12192000" cy="11783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Applications: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AD95FE-DD32-4D1D-BBF8-2071F801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5D98F2-79E6-46DB-BA2A-91A518C88128}"/>
              </a:ext>
            </a:extLst>
          </p:cNvPr>
          <p:cNvSpPr txBox="1"/>
          <p:nvPr/>
        </p:nvSpPr>
        <p:spPr>
          <a:xfrm>
            <a:off x="96625" y="1607324"/>
            <a:ext cx="624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Trial, error, success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DAB4C6-1DFA-4A07-96AA-303C0DB9FAF6}"/>
              </a:ext>
            </a:extLst>
          </p:cNvPr>
          <p:cNvSpPr txBox="1"/>
          <p:nvPr/>
        </p:nvSpPr>
        <p:spPr>
          <a:xfrm>
            <a:off x="96625" y="2243509"/>
            <a:ext cx="11826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Even though the idea of spheres carrying anti-cancer drugs was appealing, and were heavily hyped as a way to beat the disease, early versions of these self-assembling drug carriers had problems of being </a:t>
            </a:r>
            <a:r>
              <a:rPr lang="en-US" sz="2400" u="sng" dirty="0"/>
              <a:t> </a:t>
            </a:r>
            <a:r>
              <a:rPr lang="en-US" sz="2400" u="sng" dirty="0">
                <a:highlight>
                  <a:srgbClr val="FFFF00"/>
                </a:highlight>
              </a:rPr>
              <a:t>attacked by immune cells called macrophages</a:t>
            </a:r>
            <a:r>
              <a:rPr lang="en-US" sz="24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mechanism of recognition by the immune cells isn’t clear.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most likely due to proteins in blood plasma that attached themselves to the spheres, tagging them for removal by macrophages.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0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00" y="1220666"/>
            <a:ext cx="4865256" cy="3134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77" y="379397"/>
            <a:ext cx="5013687" cy="42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2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248-362A-4495-AACD-FB2BAE904B22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5400"/>
            <a:ext cx="89408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7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33C4AE-3818-43A8-AA03-FB637EFF9A4F}"/>
</file>

<file path=customXml/itemProps2.xml><?xml version="1.0" encoding="utf-8"?>
<ds:datastoreItem xmlns:ds="http://schemas.openxmlformats.org/officeDocument/2006/customXml" ds:itemID="{65ACB132-DA16-4DC7-85A7-C753351DC6BB}"/>
</file>

<file path=customXml/itemProps3.xml><?xml version="1.0" encoding="utf-8"?>
<ds:datastoreItem xmlns:ds="http://schemas.openxmlformats.org/officeDocument/2006/customXml" ds:itemID="{ECE26B6F-F59F-4311-8EE2-62F6E7FE6E8C}"/>
</file>

<file path=docProps/app.xml><?xml version="1.0" encoding="utf-8"?>
<Properties xmlns="http://schemas.openxmlformats.org/officeDocument/2006/extended-properties" xmlns:vt="http://schemas.openxmlformats.org/officeDocument/2006/docPropsVTypes">
  <TotalTime>7935</TotalTime>
  <Words>930</Words>
  <Application>Microsoft Macintosh PowerPoint</Application>
  <PresentationFormat>Custom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Debashree Kar</dc:creator>
  <cp:lastModifiedBy>Prashant Mishra</cp:lastModifiedBy>
  <cp:revision>60</cp:revision>
  <dcterms:created xsi:type="dcterms:W3CDTF">2021-01-27T09:51:30Z</dcterms:created>
  <dcterms:modified xsi:type="dcterms:W3CDTF">2022-01-05T04:00:22Z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