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4" r:id="rId2"/>
    <p:sldId id="295" r:id="rId3"/>
    <p:sldId id="296" r:id="rId4"/>
    <p:sldId id="297" r:id="rId5"/>
    <p:sldId id="298" r:id="rId6"/>
    <p:sldId id="299" r:id="rId7"/>
    <p:sldId id="300" r:id="rId8"/>
    <p:sldId id="301" r:id="rId9"/>
    <p:sldId id="302" r:id="rId10"/>
    <p:sldId id="260" r:id="rId11"/>
    <p:sldId id="303" r:id="rId12"/>
    <p:sldId id="304" r:id="rId13"/>
    <p:sldId id="305" r:id="rId14"/>
    <p:sldId id="30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1600"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presProps" Target="presProps.xml"/><Relationship Id="rId8" Type="http://schemas.openxmlformats.org/officeDocument/2006/relationships/slide" Target="slides/slide7.xml"/><Relationship Id="rId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printerSettings" Target="printerSettings/printerSettings1.bin"/><Relationship Id="rId7" Type="http://schemas.openxmlformats.org/officeDocument/2006/relationships/slide" Target="slides/slide6.xml"/><Relationship Id="rId20" Type="http://schemas.openxmlformats.org/officeDocument/2006/relationships/theme" Target="theme/theme1.xml"/><Relationship Id="rId16" Type="http://schemas.openxmlformats.org/officeDocument/2006/relationships/notesMaster" Target="notesMasters/notesMaster1.xml"/><Relationship Id="rId2" Type="http://schemas.openxmlformats.org/officeDocument/2006/relationships/slide" Target="slides/slide1.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24" Type="http://schemas.openxmlformats.org/officeDocument/2006/relationships/customXml" Target="../customXml/item3.xml"/><Relationship Id="rId15" Type="http://schemas.openxmlformats.org/officeDocument/2006/relationships/slide" Target="slides/slide14.xml"/><Relationship Id="rId5" Type="http://schemas.openxmlformats.org/officeDocument/2006/relationships/slide" Target="slides/slide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9" Type="http://schemas.openxmlformats.org/officeDocument/2006/relationships/slide" Target="slides/slide8.xml"/><Relationship Id="rId14" Type="http://schemas.openxmlformats.org/officeDocument/2006/relationships/slide" Target="slides/slide13.xml"/><Relationship Id="rId4" Type="http://schemas.openxmlformats.org/officeDocument/2006/relationships/slide" Target="slides/slide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9CD56-D8E1-4E7D-8D0B-0EE650B8E0AB}" type="datetimeFigureOut">
              <a:rPr lang="en-IN" smtClean="0"/>
              <a:t>12/02/21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528DE-E75A-403E-A0C4-C5D58DF8375F}" type="slidenum">
              <a:rPr lang="en-IN" smtClean="0"/>
              <a:t>‹#›</a:t>
            </a:fld>
            <a:endParaRPr lang="en-IN"/>
          </a:p>
        </p:txBody>
      </p:sp>
    </p:spTree>
    <p:extLst>
      <p:ext uri="{BB962C8B-B14F-4D97-AF65-F5344CB8AC3E}">
        <p14:creationId xmlns:p14="http://schemas.microsoft.com/office/powerpoint/2010/main" val="2110791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76E228-8554-40D9-BB7C-47066E354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9EED7DD-E04D-4F35-BA0D-8962DC1C05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8F3F2741-69F0-43C5-AD26-CC3B1FE853F6}"/>
              </a:ext>
            </a:extLst>
          </p:cNvPr>
          <p:cNvSpPr>
            <a:spLocks noGrp="1"/>
          </p:cNvSpPr>
          <p:nvPr>
            <p:ph type="dt" sz="half" idx="10"/>
          </p:nvPr>
        </p:nvSpPr>
        <p:spPr/>
        <p:txBody>
          <a:bodyPr/>
          <a:lstStyle/>
          <a:p>
            <a:fld id="{D4305216-0160-4BFF-9747-6B03CA0590B4}" type="datetime1">
              <a:rPr lang="en-IN" smtClean="0"/>
              <a:t>12/02/21</a:t>
            </a:fld>
            <a:endParaRPr lang="en-IN"/>
          </a:p>
        </p:txBody>
      </p:sp>
      <p:sp>
        <p:nvSpPr>
          <p:cNvPr id="5" name="Footer Placeholder 4">
            <a:extLst>
              <a:ext uri="{FF2B5EF4-FFF2-40B4-BE49-F238E27FC236}">
                <a16:creationId xmlns="" xmlns:a16="http://schemas.microsoft.com/office/drawing/2014/main" id="{E9C8956A-280A-4B3C-8953-38F7D41BA9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0F185DD-B233-4041-98E3-B2691277B7AA}"/>
              </a:ext>
            </a:extLst>
          </p:cNvPr>
          <p:cNvSpPr>
            <a:spLocks noGrp="1"/>
          </p:cNvSpPr>
          <p:nvPr>
            <p:ph type="sldNum" sz="quarter" idx="12"/>
          </p:nvPr>
        </p:nvSpPr>
        <p:spPr/>
        <p:txBody>
          <a:bodyPr/>
          <a:lstStyle/>
          <a:p>
            <a:fld id="{D2806248-362A-4495-AACD-FB2BAE904B22}" type="slidenum">
              <a:rPr lang="en-IN" smtClean="0"/>
              <a:t>‹#›</a:t>
            </a:fld>
            <a:endParaRPr lang="en-IN"/>
          </a:p>
        </p:txBody>
      </p:sp>
    </p:spTree>
    <p:extLst>
      <p:ext uri="{BB962C8B-B14F-4D97-AF65-F5344CB8AC3E}">
        <p14:creationId xmlns:p14="http://schemas.microsoft.com/office/powerpoint/2010/main" val="389107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D7DA6D-AD98-466F-8ED2-A350DFB2E8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4758DE4-A129-43B2-BFD3-8954977217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F85BB2E-96EA-417E-AE42-FBA66A175BFE}"/>
              </a:ext>
            </a:extLst>
          </p:cNvPr>
          <p:cNvSpPr>
            <a:spLocks noGrp="1"/>
          </p:cNvSpPr>
          <p:nvPr>
            <p:ph type="dt" sz="half" idx="10"/>
          </p:nvPr>
        </p:nvSpPr>
        <p:spPr/>
        <p:txBody>
          <a:bodyPr/>
          <a:lstStyle/>
          <a:p>
            <a:fld id="{C809D869-BADC-4EC9-B2A5-7960B91FDAAF}" type="datetime1">
              <a:rPr lang="en-IN" smtClean="0"/>
              <a:t>12/02/21</a:t>
            </a:fld>
            <a:endParaRPr lang="en-IN"/>
          </a:p>
        </p:txBody>
      </p:sp>
      <p:sp>
        <p:nvSpPr>
          <p:cNvPr id="5" name="Footer Placeholder 4">
            <a:extLst>
              <a:ext uri="{FF2B5EF4-FFF2-40B4-BE49-F238E27FC236}">
                <a16:creationId xmlns="" xmlns:a16="http://schemas.microsoft.com/office/drawing/2014/main" id="{A29F6D7D-CC42-4EFC-B507-04B59E126C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E4F8EA4-654C-4E8F-9CB7-75BBC8AE8DE0}"/>
              </a:ext>
            </a:extLst>
          </p:cNvPr>
          <p:cNvSpPr>
            <a:spLocks noGrp="1"/>
          </p:cNvSpPr>
          <p:nvPr>
            <p:ph type="sldNum" sz="quarter" idx="12"/>
          </p:nvPr>
        </p:nvSpPr>
        <p:spPr/>
        <p:txBody>
          <a:bodyPr/>
          <a:lstStyle/>
          <a:p>
            <a:fld id="{D2806248-362A-4495-AACD-FB2BAE904B22}" type="slidenum">
              <a:rPr lang="en-IN" smtClean="0"/>
              <a:t>‹#›</a:t>
            </a:fld>
            <a:endParaRPr lang="en-IN"/>
          </a:p>
        </p:txBody>
      </p:sp>
    </p:spTree>
    <p:extLst>
      <p:ext uri="{BB962C8B-B14F-4D97-AF65-F5344CB8AC3E}">
        <p14:creationId xmlns:p14="http://schemas.microsoft.com/office/powerpoint/2010/main" val="345708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32F0859-D74B-4620-A31E-EAB6CD4F78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9BC1523-22C1-42BD-BAD1-F90E22302C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F3075B3-FC70-44D4-9ECA-F72A473661BB}"/>
              </a:ext>
            </a:extLst>
          </p:cNvPr>
          <p:cNvSpPr>
            <a:spLocks noGrp="1"/>
          </p:cNvSpPr>
          <p:nvPr>
            <p:ph type="dt" sz="half" idx="10"/>
          </p:nvPr>
        </p:nvSpPr>
        <p:spPr/>
        <p:txBody>
          <a:bodyPr/>
          <a:lstStyle/>
          <a:p>
            <a:fld id="{95110EA8-AF2B-404F-A154-0770210EB83C}" type="datetime1">
              <a:rPr lang="en-IN" smtClean="0"/>
              <a:t>12/02/21</a:t>
            </a:fld>
            <a:endParaRPr lang="en-IN"/>
          </a:p>
        </p:txBody>
      </p:sp>
      <p:sp>
        <p:nvSpPr>
          <p:cNvPr id="5" name="Footer Placeholder 4">
            <a:extLst>
              <a:ext uri="{FF2B5EF4-FFF2-40B4-BE49-F238E27FC236}">
                <a16:creationId xmlns="" xmlns:a16="http://schemas.microsoft.com/office/drawing/2014/main" id="{A3BE3295-12D5-4919-9FAC-F839C6C9FA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8E6E24A-7CE0-4DFC-8039-C6CD55BA8667}"/>
              </a:ext>
            </a:extLst>
          </p:cNvPr>
          <p:cNvSpPr>
            <a:spLocks noGrp="1"/>
          </p:cNvSpPr>
          <p:nvPr>
            <p:ph type="sldNum" sz="quarter" idx="12"/>
          </p:nvPr>
        </p:nvSpPr>
        <p:spPr/>
        <p:txBody>
          <a:bodyPr/>
          <a:lstStyle/>
          <a:p>
            <a:fld id="{D2806248-362A-4495-AACD-FB2BAE904B22}" type="slidenum">
              <a:rPr lang="en-IN" smtClean="0"/>
              <a:t>‹#›</a:t>
            </a:fld>
            <a:endParaRPr lang="en-IN"/>
          </a:p>
        </p:txBody>
      </p:sp>
    </p:spTree>
    <p:extLst>
      <p:ext uri="{BB962C8B-B14F-4D97-AF65-F5344CB8AC3E}">
        <p14:creationId xmlns:p14="http://schemas.microsoft.com/office/powerpoint/2010/main" val="72146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83421B-E448-43C0-A927-FD4EF700B6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8766D78-60E3-48C2-94B3-A2859FDA49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1F40421-5C4C-4EDC-A2C9-4287AFDDBE8F}"/>
              </a:ext>
            </a:extLst>
          </p:cNvPr>
          <p:cNvSpPr>
            <a:spLocks noGrp="1"/>
          </p:cNvSpPr>
          <p:nvPr>
            <p:ph type="dt" sz="half" idx="10"/>
          </p:nvPr>
        </p:nvSpPr>
        <p:spPr/>
        <p:txBody>
          <a:bodyPr/>
          <a:lstStyle/>
          <a:p>
            <a:fld id="{DA4BCD3E-54AD-4673-B970-9952454BF8A3}" type="datetime1">
              <a:rPr lang="en-IN" smtClean="0"/>
              <a:t>12/02/21</a:t>
            </a:fld>
            <a:endParaRPr lang="en-IN"/>
          </a:p>
        </p:txBody>
      </p:sp>
      <p:sp>
        <p:nvSpPr>
          <p:cNvPr id="5" name="Footer Placeholder 4">
            <a:extLst>
              <a:ext uri="{FF2B5EF4-FFF2-40B4-BE49-F238E27FC236}">
                <a16:creationId xmlns="" xmlns:a16="http://schemas.microsoft.com/office/drawing/2014/main" id="{67BD42FB-ACFE-4E31-A177-D2EEFD2278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E8A506D-9402-4FA3-9CB9-15F4BB9BAC9C}"/>
              </a:ext>
            </a:extLst>
          </p:cNvPr>
          <p:cNvSpPr>
            <a:spLocks noGrp="1"/>
          </p:cNvSpPr>
          <p:nvPr>
            <p:ph type="sldNum" sz="quarter" idx="12"/>
          </p:nvPr>
        </p:nvSpPr>
        <p:spPr/>
        <p:txBody>
          <a:bodyPr/>
          <a:lstStyle/>
          <a:p>
            <a:fld id="{D2806248-362A-4495-AACD-FB2BAE904B22}" type="slidenum">
              <a:rPr lang="en-IN" smtClean="0"/>
              <a:t>‹#›</a:t>
            </a:fld>
            <a:endParaRPr lang="en-IN"/>
          </a:p>
        </p:txBody>
      </p:sp>
    </p:spTree>
    <p:extLst>
      <p:ext uri="{BB962C8B-B14F-4D97-AF65-F5344CB8AC3E}">
        <p14:creationId xmlns:p14="http://schemas.microsoft.com/office/powerpoint/2010/main" val="55521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83EA0F-805B-4906-B9F2-535C0B69E7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E47AC66-6762-4025-810D-B332B68D07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62E85AB-C81A-4794-89EC-FD6C1ED3A146}"/>
              </a:ext>
            </a:extLst>
          </p:cNvPr>
          <p:cNvSpPr>
            <a:spLocks noGrp="1"/>
          </p:cNvSpPr>
          <p:nvPr>
            <p:ph type="dt" sz="half" idx="10"/>
          </p:nvPr>
        </p:nvSpPr>
        <p:spPr/>
        <p:txBody>
          <a:bodyPr/>
          <a:lstStyle/>
          <a:p>
            <a:fld id="{B6E4FF4A-8A5A-40D2-911A-8517ACD8DB9F}" type="datetime1">
              <a:rPr lang="en-IN" smtClean="0"/>
              <a:t>12/02/21</a:t>
            </a:fld>
            <a:endParaRPr lang="en-IN"/>
          </a:p>
        </p:txBody>
      </p:sp>
      <p:sp>
        <p:nvSpPr>
          <p:cNvPr id="5" name="Footer Placeholder 4">
            <a:extLst>
              <a:ext uri="{FF2B5EF4-FFF2-40B4-BE49-F238E27FC236}">
                <a16:creationId xmlns="" xmlns:a16="http://schemas.microsoft.com/office/drawing/2014/main" id="{CD01457E-344D-4162-83E3-7AE8ED003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42EB8E2-7DC8-4F8B-AD72-CEE256B37651}"/>
              </a:ext>
            </a:extLst>
          </p:cNvPr>
          <p:cNvSpPr>
            <a:spLocks noGrp="1"/>
          </p:cNvSpPr>
          <p:nvPr>
            <p:ph type="sldNum" sz="quarter" idx="12"/>
          </p:nvPr>
        </p:nvSpPr>
        <p:spPr/>
        <p:txBody>
          <a:bodyPr/>
          <a:lstStyle/>
          <a:p>
            <a:fld id="{D2806248-362A-4495-AACD-FB2BAE904B22}" type="slidenum">
              <a:rPr lang="en-IN" smtClean="0"/>
              <a:t>‹#›</a:t>
            </a:fld>
            <a:endParaRPr lang="en-IN"/>
          </a:p>
        </p:txBody>
      </p:sp>
    </p:spTree>
    <p:extLst>
      <p:ext uri="{BB962C8B-B14F-4D97-AF65-F5344CB8AC3E}">
        <p14:creationId xmlns:p14="http://schemas.microsoft.com/office/powerpoint/2010/main" val="49470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77A8B-32B3-4C0E-A238-18389B3E1B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E791F17-EB00-4547-A51E-5F24894A34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A93F94DE-E905-4EA9-AA94-0B55ABB7BD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1E8CDE0-BC26-41B8-B915-26BDE2E1741C}"/>
              </a:ext>
            </a:extLst>
          </p:cNvPr>
          <p:cNvSpPr>
            <a:spLocks noGrp="1"/>
          </p:cNvSpPr>
          <p:nvPr>
            <p:ph type="dt" sz="half" idx="10"/>
          </p:nvPr>
        </p:nvSpPr>
        <p:spPr/>
        <p:txBody>
          <a:bodyPr/>
          <a:lstStyle/>
          <a:p>
            <a:fld id="{11E87DBD-977B-4805-9E90-3896C1E409A5}" type="datetime1">
              <a:rPr lang="en-IN" smtClean="0"/>
              <a:t>12/02/21</a:t>
            </a:fld>
            <a:endParaRPr lang="en-IN"/>
          </a:p>
        </p:txBody>
      </p:sp>
      <p:sp>
        <p:nvSpPr>
          <p:cNvPr id="6" name="Footer Placeholder 5">
            <a:extLst>
              <a:ext uri="{FF2B5EF4-FFF2-40B4-BE49-F238E27FC236}">
                <a16:creationId xmlns="" xmlns:a16="http://schemas.microsoft.com/office/drawing/2014/main" id="{61D59B0E-CCA0-4A4D-A4E8-489FF65117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EBF35EC-F886-435A-83CB-5A12A0A7BBFD}"/>
              </a:ext>
            </a:extLst>
          </p:cNvPr>
          <p:cNvSpPr>
            <a:spLocks noGrp="1"/>
          </p:cNvSpPr>
          <p:nvPr>
            <p:ph type="sldNum" sz="quarter" idx="12"/>
          </p:nvPr>
        </p:nvSpPr>
        <p:spPr/>
        <p:txBody>
          <a:bodyPr/>
          <a:lstStyle/>
          <a:p>
            <a:fld id="{D2806248-362A-4495-AACD-FB2BAE904B22}" type="slidenum">
              <a:rPr lang="en-IN" smtClean="0"/>
              <a:t>‹#›</a:t>
            </a:fld>
            <a:endParaRPr lang="en-IN"/>
          </a:p>
        </p:txBody>
      </p:sp>
    </p:spTree>
    <p:extLst>
      <p:ext uri="{BB962C8B-B14F-4D97-AF65-F5344CB8AC3E}">
        <p14:creationId xmlns:p14="http://schemas.microsoft.com/office/powerpoint/2010/main" val="1189087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ACEE62-967D-4BEC-AF7A-067CDCCFE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D467200-0102-485D-9ECC-83A317B8BA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5375E62-8EC4-4593-9754-18658515BF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B45207F6-AAF0-42FF-816E-FCF73CCBE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BC54FE3-E61D-4E9E-805E-1E669821C4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0DBDFFC-6C0F-4BD2-B836-63CE02F84C6C}"/>
              </a:ext>
            </a:extLst>
          </p:cNvPr>
          <p:cNvSpPr>
            <a:spLocks noGrp="1"/>
          </p:cNvSpPr>
          <p:nvPr>
            <p:ph type="dt" sz="half" idx="10"/>
          </p:nvPr>
        </p:nvSpPr>
        <p:spPr/>
        <p:txBody>
          <a:bodyPr/>
          <a:lstStyle/>
          <a:p>
            <a:fld id="{ADD48181-2A7F-4DDD-ADC2-70469669631D}" type="datetime1">
              <a:rPr lang="en-IN" smtClean="0"/>
              <a:t>12/02/21</a:t>
            </a:fld>
            <a:endParaRPr lang="en-IN"/>
          </a:p>
        </p:txBody>
      </p:sp>
      <p:sp>
        <p:nvSpPr>
          <p:cNvPr id="8" name="Footer Placeholder 7">
            <a:extLst>
              <a:ext uri="{FF2B5EF4-FFF2-40B4-BE49-F238E27FC236}">
                <a16:creationId xmlns="" xmlns:a16="http://schemas.microsoft.com/office/drawing/2014/main" id="{995AE5B0-9113-42BD-AD82-820286F8BC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57F2DCF4-A631-48F2-BFF5-38ECEDC8FE72}"/>
              </a:ext>
            </a:extLst>
          </p:cNvPr>
          <p:cNvSpPr>
            <a:spLocks noGrp="1"/>
          </p:cNvSpPr>
          <p:nvPr>
            <p:ph type="sldNum" sz="quarter" idx="12"/>
          </p:nvPr>
        </p:nvSpPr>
        <p:spPr/>
        <p:txBody>
          <a:bodyPr/>
          <a:lstStyle/>
          <a:p>
            <a:fld id="{D2806248-362A-4495-AACD-FB2BAE904B22}" type="slidenum">
              <a:rPr lang="en-IN" smtClean="0"/>
              <a:t>‹#›</a:t>
            </a:fld>
            <a:endParaRPr lang="en-IN"/>
          </a:p>
        </p:txBody>
      </p:sp>
    </p:spTree>
    <p:extLst>
      <p:ext uri="{BB962C8B-B14F-4D97-AF65-F5344CB8AC3E}">
        <p14:creationId xmlns:p14="http://schemas.microsoft.com/office/powerpoint/2010/main" val="301645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1220FD-DCAF-4C2F-ADD5-7E519A658F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B086462-0346-4A6E-A6EA-D0C929D3BA47}"/>
              </a:ext>
            </a:extLst>
          </p:cNvPr>
          <p:cNvSpPr>
            <a:spLocks noGrp="1"/>
          </p:cNvSpPr>
          <p:nvPr>
            <p:ph type="dt" sz="half" idx="10"/>
          </p:nvPr>
        </p:nvSpPr>
        <p:spPr/>
        <p:txBody>
          <a:bodyPr/>
          <a:lstStyle/>
          <a:p>
            <a:fld id="{1565F084-2781-4F3A-BDF4-DB6CF44B4793}" type="datetime1">
              <a:rPr lang="en-IN" smtClean="0"/>
              <a:t>12/02/21</a:t>
            </a:fld>
            <a:endParaRPr lang="en-IN"/>
          </a:p>
        </p:txBody>
      </p:sp>
      <p:sp>
        <p:nvSpPr>
          <p:cNvPr id="4" name="Footer Placeholder 3">
            <a:extLst>
              <a:ext uri="{FF2B5EF4-FFF2-40B4-BE49-F238E27FC236}">
                <a16:creationId xmlns="" xmlns:a16="http://schemas.microsoft.com/office/drawing/2014/main" id="{82AB1E44-8CEE-4D6C-A2AB-80DD9238A9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43B3FC00-D5CD-48D2-B826-1CDCB8076E9F}"/>
              </a:ext>
            </a:extLst>
          </p:cNvPr>
          <p:cNvSpPr>
            <a:spLocks noGrp="1"/>
          </p:cNvSpPr>
          <p:nvPr>
            <p:ph type="sldNum" sz="quarter" idx="12"/>
          </p:nvPr>
        </p:nvSpPr>
        <p:spPr/>
        <p:txBody>
          <a:bodyPr/>
          <a:lstStyle/>
          <a:p>
            <a:fld id="{D2806248-362A-4495-AACD-FB2BAE904B22}" type="slidenum">
              <a:rPr lang="en-IN" smtClean="0"/>
              <a:t>‹#›</a:t>
            </a:fld>
            <a:endParaRPr lang="en-IN"/>
          </a:p>
        </p:txBody>
      </p:sp>
    </p:spTree>
    <p:extLst>
      <p:ext uri="{BB962C8B-B14F-4D97-AF65-F5344CB8AC3E}">
        <p14:creationId xmlns:p14="http://schemas.microsoft.com/office/powerpoint/2010/main" val="392172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157A221-FD26-4285-B4EE-20A937DC113F}"/>
              </a:ext>
            </a:extLst>
          </p:cNvPr>
          <p:cNvSpPr>
            <a:spLocks noGrp="1"/>
          </p:cNvSpPr>
          <p:nvPr>
            <p:ph type="dt" sz="half" idx="10"/>
          </p:nvPr>
        </p:nvSpPr>
        <p:spPr/>
        <p:txBody>
          <a:bodyPr/>
          <a:lstStyle/>
          <a:p>
            <a:fld id="{1063CDA4-0DF5-4D8B-87F6-0A5A2303BDA3}" type="datetime1">
              <a:rPr lang="en-IN" smtClean="0"/>
              <a:t>12/02/21</a:t>
            </a:fld>
            <a:endParaRPr lang="en-IN"/>
          </a:p>
        </p:txBody>
      </p:sp>
      <p:sp>
        <p:nvSpPr>
          <p:cNvPr id="3" name="Footer Placeholder 2">
            <a:extLst>
              <a:ext uri="{FF2B5EF4-FFF2-40B4-BE49-F238E27FC236}">
                <a16:creationId xmlns="" xmlns:a16="http://schemas.microsoft.com/office/drawing/2014/main" id="{8EBA0F2A-C937-4180-8A39-9DFD707828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392A6B50-95BE-45E1-938E-16622FBF0BAA}"/>
              </a:ext>
            </a:extLst>
          </p:cNvPr>
          <p:cNvSpPr>
            <a:spLocks noGrp="1"/>
          </p:cNvSpPr>
          <p:nvPr>
            <p:ph type="sldNum" sz="quarter" idx="12"/>
          </p:nvPr>
        </p:nvSpPr>
        <p:spPr/>
        <p:txBody>
          <a:bodyPr/>
          <a:lstStyle/>
          <a:p>
            <a:fld id="{D2806248-362A-4495-AACD-FB2BAE904B22}" type="slidenum">
              <a:rPr lang="en-IN" smtClean="0"/>
              <a:t>‹#›</a:t>
            </a:fld>
            <a:endParaRPr lang="en-IN"/>
          </a:p>
        </p:txBody>
      </p:sp>
    </p:spTree>
    <p:extLst>
      <p:ext uri="{BB962C8B-B14F-4D97-AF65-F5344CB8AC3E}">
        <p14:creationId xmlns:p14="http://schemas.microsoft.com/office/powerpoint/2010/main" val="140897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11DB7A-CF2D-4207-AEAC-19565BA2F0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B8A65CE-A3F8-4CA3-9B30-D34383BD74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29295F6-529F-4A7E-B8E5-047AF8064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785EF63-2A0A-4092-A6FB-F845AA71EFF3}"/>
              </a:ext>
            </a:extLst>
          </p:cNvPr>
          <p:cNvSpPr>
            <a:spLocks noGrp="1"/>
          </p:cNvSpPr>
          <p:nvPr>
            <p:ph type="dt" sz="half" idx="10"/>
          </p:nvPr>
        </p:nvSpPr>
        <p:spPr/>
        <p:txBody>
          <a:bodyPr/>
          <a:lstStyle/>
          <a:p>
            <a:fld id="{410EFE6B-8701-44AE-8AA4-83653DEE85AA}" type="datetime1">
              <a:rPr lang="en-IN" smtClean="0"/>
              <a:t>12/02/21</a:t>
            </a:fld>
            <a:endParaRPr lang="en-IN"/>
          </a:p>
        </p:txBody>
      </p:sp>
      <p:sp>
        <p:nvSpPr>
          <p:cNvPr id="6" name="Footer Placeholder 5">
            <a:extLst>
              <a:ext uri="{FF2B5EF4-FFF2-40B4-BE49-F238E27FC236}">
                <a16:creationId xmlns="" xmlns:a16="http://schemas.microsoft.com/office/drawing/2014/main" id="{504B9707-C2A2-4ED6-A0A5-8C9B8D4BE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89D7760-776C-40B6-AFB8-158497FA6D89}"/>
              </a:ext>
            </a:extLst>
          </p:cNvPr>
          <p:cNvSpPr>
            <a:spLocks noGrp="1"/>
          </p:cNvSpPr>
          <p:nvPr>
            <p:ph type="sldNum" sz="quarter" idx="12"/>
          </p:nvPr>
        </p:nvSpPr>
        <p:spPr/>
        <p:txBody>
          <a:bodyPr/>
          <a:lstStyle/>
          <a:p>
            <a:fld id="{D2806248-362A-4495-AACD-FB2BAE904B22}" type="slidenum">
              <a:rPr lang="en-IN" smtClean="0"/>
              <a:t>‹#›</a:t>
            </a:fld>
            <a:endParaRPr lang="en-IN"/>
          </a:p>
        </p:txBody>
      </p:sp>
    </p:spTree>
    <p:extLst>
      <p:ext uri="{BB962C8B-B14F-4D97-AF65-F5344CB8AC3E}">
        <p14:creationId xmlns:p14="http://schemas.microsoft.com/office/powerpoint/2010/main" val="397770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DC239B-6D7F-415C-9E80-F0434C098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796B7627-B929-4851-AB52-8E842D73C0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12F29E36-9028-4DCD-ADC4-8EF1F3A1D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5719CB4-8835-4BAD-A50B-BCF50AA1EC9A}"/>
              </a:ext>
            </a:extLst>
          </p:cNvPr>
          <p:cNvSpPr>
            <a:spLocks noGrp="1"/>
          </p:cNvSpPr>
          <p:nvPr>
            <p:ph type="dt" sz="half" idx="10"/>
          </p:nvPr>
        </p:nvSpPr>
        <p:spPr/>
        <p:txBody>
          <a:bodyPr/>
          <a:lstStyle/>
          <a:p>
            <a:fld id="{0E0D8629-4418-4BAD-BDF8-5775DDCB40B2}" type="datetime1">
              <a:rPr lang="en-IN" smtClean="0"/>
              <a:t>12/02/21</a:t>
            </a:fld>
            <a:endParaRPr lang="en-IN"/>
          </a:p>
        </p:txBody>
      </p:sp>
      <p:sp>
        <p:nvSpPr>
          <p:cNvPr id="6" name="Footer Placeholder 5">
            <a:extLst>
              <a:ext uri="{FF2B5EF4-FFF2-40B4-BE49-F238E27FC236}">
                <a16:creationId xmlns="" xmlns:a16="http://schemas.microsoft.com/office/drawing/2014/main" id="{2FAD0095-8C43-46FB-BDAE-E38E13BF1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E13D869-B04C-4D9B-AB0E-D8EFE6DC0E21}"/>
              </a:ext>
            </a:extLst>
          </p:cNvPr>
          <p:cNvSpPr>
            <a:spLocks noGrp="1"/>
          </p:cNvSpPr>
          <p:nvPr>
            <p:ph type="sldNum" sz="quarter" idx="12"/>
          </p:nvPr>
        </p:nvSpPr>
        <p:spPr/>
        <p:txBody>
          <a:bodyPr/>
          <a:lstStyle/>
          <a:p>
            <a:fld id="{D2806248-362A-4495-AACD-FB2BAE904B22}" type="slidenum">
              <a:rPr lang="en-IN" smtClean="0"/>
              <a:t>‹#›</a:t>
            </a:fld>
            <a:endParaRPr lang="en-IN"/>
          </a:p>
        </p:txBody>
      </p:sp>
    </p:spTree>
    <p:extLst>
      <p:ext uri="{BB962C8B-B14F-4D97-AF65-F5344CB8AC3E}">
        <p14:creationId xmlns:p14="http://schemas.microsoft.com/office/powerpoint/2010/main" val="5330520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D2293DF-B860-449F-9A70-B30DCF8718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3DBB96C-5753-457D-9044-AD0734CEE0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2954269-2016-4E48-92EB-1C5157B7C3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30768C-3ED3-49DE-A91C-9C9B6C43C32B}" type="datetime1">
              <a:rPr lang="en-IN" smtClean="0"/>
              <a:t>12/02/21</a:t>
            </a:fld>
            <a:endParaRPr lang="en-IN"/>
          </a:p>
        </p:txBody>
      </p:sp>
      <p:sp>
        <p:nvSpPr>
          <p:cNvPr id="5" name="Footer Placeholder 4">
            <a:extLst>
              <a:ext uri="{FF2B5EF4-FFF2-40B4-BE49-F238E27FC236}">
                <a16:creationId xmlns="" xmlns:a16="http://schemas.microsoft.com/office/drawing/2014/main" id="{30911898-1132-4957-8116-BDA89CD32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403D6A84-3470-4D18-A0C1-FCA57A89D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06248-362A-4495-AACD-FB2BAE904B22}" type="slidenum">
              <a:rPr lang="en-IN" smtClean="0"/>
              <a:t>‹#›</a:t>
            </a:fld>
            <a:endParaRPr lang="en-IN"/>
          </a:p>
        </p:txBody>
      </p:sp>
    </p:spTree>
    <p:extLst>
      <p:ext uri="{BB962C8B-B14F-4D97-AF65-F5344CB8AC3E}">
        <p14:creationId xmlns:p14="http://schemas.microsoft.com/office/powerpoint/2010/main" val="875052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A32590E-06D4-41CF-A7B8-9C8B33CF3087}"/>
              </a:ext>
            </a:extLst>
          </p:cNvPr>
          <p:cNvSpPr/>
          <p:nvPr/>
        </p:nvSpPr>
        <p:spPr>
          <a:xfrm>
            <a:off x="0" y="0"/>
            <a:ext cx="12192000" cy="1178351"/>
          </a:xfrm>
          <a:prstGeom prst="rect">
            <a:avLst/>
          </a:prstGeom>
          <a:solidFill>
            <a:schemeClr val="tx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0000"/>
              </a:solidFill>
              <a:latin typeface="Arial Black" panose="020B0A04020102020204" pitchFamily="34" charset="0"/>
            </a:endParaRPr>
          </a:p>
          <a:p>
            <a:r>
              <a:rPr lang="en-IN" sz="2800" b="1" smtClean="0">
                <a:solidFill>
                  <a:srgbClr val="FF0000"/>
                </a:solidFill>
                <a:latin typeface="Arial Black" panose="020B0A04020102020204" pitchFamily="34" charset="0"/>
              </a:rPr>
              <a:t>Self Assembly-       Applications</a:t>
            </a:r>
            <a:r>
              <a:rPr lang="en-IN" sz="2800" b="1" dirty="0">
                <a:solidFill>
                  <a:srgbClr val="FF0000"/>
                </a:solidFill>
                <a:latin typeface="Arial Black" panose="020B0A04020102020204" pitchFamily="34" charset="0"/>
              </a:rPr>
              <a:t>:</a:t>
            </a:r>
          </a:p>
        </p:txBody>
      </p:sp>
      <p:sp>
        <p:nvSpPr>
          <p:cNvPr id="5" name="Slide Number Placeholder 4">
            <a:extLst>
              <a:ext uri="{FF2B5EF4-FFF2-40B4-BE49-F238E27FC236}">
                <a16:creationId xmlns="" xmlns:a16="http://schemas.microsoft.com/office/drawing/2014/main" id="{1AAD95FE-DD32-4D1D-BBF8-2071F8011714}"/>
              </a:ext>
            </a:extLst>
          </p:cNvPr>
          <p:cNvSpPr>
            <a:spLocks noGrp="1"/>
          </p:cNvSpPr>
          <p:nvPr>
            <p:ph type="sldNum" sz="quarter" idx="12"/>
          </p:nvPr>
        </p:nvSpPr>
        <p:spPr/>
        <p:txBody>
          <a:bodyPr/>
          <a:lstStyle/>
          <a:p>
            <a:fld id="{D2806248-362A-4495-AACD-FB2BAE904B22}" type="slidenum">
              <a:rPr lang="en-IN" smtClean="0"/>
              <a:t>1</a:t>
            </a:fld>
            <a:endParaRPr lang="en-IN"/>
          </a:p>
        </p:txBody>
      </p:sp>
      <p:sp>
        <p:nvSpPr>
          <p:cNvPr id="7" name="TextBox 6">
            <a:extLst>
              <a:ext uri="{FF2B5EF4-FFF2-40B4-BE49-F238E27FC236}">
                <a16:creationId xmlns="" xmlns:a16="http://schemas.microsoft.com/office/drawing/2014/main" id="{E6DAEACF-F65A-4E9F-8B98-40B1225D3EDF}"/>
              </a:ext>
            </a:extLst>
          </p:cNvPr>
          <p:cNvSpPr txBox="1"/>
          <p:nvPr/>
        </p:nvSpPr>
        <p:spPr>
          <a:xfrm>
            <a:off x="139337" y="1338606"/>
            <a:ext cx="6174377" cy="6063198"/>
          </a:xfrm>
          <a:prstGeom prst="rect">
            <a:avLst/>
          </a:prstGeom>
          <a:noFill/>
        </p:spPr>
        <p:txBody>
          <a:bodyPr wrap="square" rtlCol="0">
            <a:spAutoFit/>
          </a:bodyPr>
          <a:lstStyle/>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2) The Tubular Route </a:t>
            </a:r>
            <a:endParaRPr lang="en-US" sz="2800" b="1" dirty="0">
              <a:effectLst>
                <a:outerShdw blurRad="38100" dist="38100" dir="2700000" algn="tl">
                  <a:srgbClr val="000000">
                    <a:alpha val="43137"/>
                  </a:srgbClr>
                </a:outerShdw>
              </a:effectLst>
              <a:latin typeface="Arial Black" panose="020B0A04020102020204" pitchFamily="34" charset="0"/>
            </a:endParaRPr>
          </a:p>
          <a:p>
            <a:pPr marL="342900" indent="-342900" algn="just">
              <a:lnSpc>
                <a:spcPct val="150000"/>
              </a:lnSpc>
              <a:buFont typeface="Arial" panose="020B0604020202020204" pitchFamily="34" charset="0"/>
              <a:buChar char="•"/>
            </a:pPr>
            <a:r>
              <a:rPr lang="en-US" sz="2400" dirty="0"/>
              <a:t>Spheres aren't the only structures that phospholipids can form. </a:t>
            </a:r>
          </a:p>
          <a:p>
            <a:pPr marL="342900" indent="-342900" algn="just">
              <a:lnSpc>
                <a:spcPct val="150000"/>
              </a:lnSpc>
              <a:buFont typeface="Arial" panose="020B0604020202020204" pitchFamily="34" charset="0"/>
              <a:buChar char="•"/>
            </a:pPr>
            <a:r>
              <a:rPr lang="en-US" sz="2400" dirty="0"/>
              <a:t>Lipids other than PC have features that cause them to assemble into tubes that resemble microscopic soda straws.</a:t>
            </a:r>
          </a:p>
          <a:p>
            <a:pPr marL="342900" indent="-342900" algn="just">
              <a:lnSpc>
                <a:spcPct val="150000"/>
              </a:lnSpc>
              <a:buFont typeface="Arial" panose="020B0604020202020204" pitchFamily="34" charset="0"/>
              <a:buChar char="•"/>
            </a:pPr>
            <a:r>
              <a:rPr lang="en-US" sz="2400" dirty="0"/>
              <a:t>And the ability of these </a:t>
            </a:r>
            <a:r>
              <a:rPr lang="en-US" sz="2400" dirty="0">
                <a:highlight>
                  <a:srgbClr val="FFFF00"/>
                </a:highlight>
              </a:rPr>
              <a:t>"</a:t>
            </a:r>
            <a:r>
              <a:rPr lang="en-US" sz="2400" u="sng" dirty="0">
                <a:highlight>
                  <a:srgbClr val="FFFF00"/>
                </a:highlight>
              </a:rPr>
              <a:t>microtubules" </a:t>
            </a:r>
            <a:r>
              <a:rPr lang="en-US" sz="2400" dirty="0"/>
              <a:t>to form spontaneously allows researchers to explore materials that would be less time consuming and expensive.</a:t>
            </a:r>
            <a:endParaRPr lang="en-US" dirty="0"/>
          </a:p>
          <a:p>
            <a:endParaRPr lang="en-US" dirty="0"/>
          </a:p>
          <a:p>
            <a:endParaRPr lang="en-IN" dirty="0"/>
          </a:p>
        </p:txBody>
      </p:sp>
      <p:pic>
        <p:nvPicPr>
          <p:cNvPr id="9" name="Picture 8">
            <a:extLst>
              <a:ext uri="{FF2B5EF4-FFF2-40B4-BE49-F238E27FC236}">
                <a16:creationId xmlns="" xmlns:a16="http://schemas.microsoft.com/office/drawing/2014/main" id="{F3C17582-C477-47F0-A8AB-D36BCDA7D4B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313714" y="1235525"/>
            <a:ext cx="5738949" cy="5485950"/>
          </a:xfrm>
          <a:prstGeom prst="rect">
            <a:avLst/>
          </a:prstGeom>
        </p:spPr>
      </p:pic>
    </p:spTree>
    <p:extLst>
      <p:ext uri="{BB962C8B-B14F-4D97-AF65-F5344CB8AC3E}">
        <p14:creationId xmlns:p14="http://schemas.microsoft.com/office/powerpoint/2010/main" val="63051175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7B35F80E-0D72-4278-B38B-0778B905BFBF}"/>
              </a:ext>
            </a:extLst>
          </p:cNvPr>
          <p:cNvGrpSpPr/>
          <p:nvPr/>
        </p:nvGrpSpPr>
        <p:grpSpPr>
          <a:xfrm>
            <a:off x="0" y="161108"/>
            <a:ext cx="7560185" cy="6535783"/>
            <a:chOff x="385266" y="0"/>
            <a:chExt cx="5120269" cy="6858000"/>
          </a:xfrm>
        </p:grpSpPr>
        <p:pic>
          <p:nvPicPr>
            <p:cNvPr id="3" name="Picture 2">
              <a:extLst>
                <a:ext uri="{FF2B5EF4-FFF2-40B4-BE49-F238E27FC236}">
                  <a16:creationId xmlns="" xmlns:a16="http://schemas.microsoft.com/office/drawing/2014/main" id="{5CE705D7-62D0-4542-B053-ABD29F911E5D}"/>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238" r="22800" b="62286"/>
            <a:stretch/>
          </p:blipFill>
          <p:spPr>
            <a:xfrm>
              <a:off x="385266" y="0"/>
              <a:ext cx="3298234" cy="2287494"/>
            </a:xfrm>
            <a:prstGeom prst="snip2DiagRect">
              <a:avLst>
                <a:gd name="adj1" fmla="val 0"/>
                <a:gd name="adj2" fmla="val 40171"/>
              </a:avLst>
            </a:prstGeom>
          </p:spPr>
        </p:pic>
        <p:pic>
          <p:nvPicPr>
            <p:cNvPr id="5" name="Picture 4">
              <a:extLst>
                <a:ext uri="{FF2B5EF4-FFF2-40B4-BE49-F238E27FC236}">
                  <a16:creationId xmlns="" xmlns:a16="http://schemas.microsoft.com/office/drawing/2014/main" id="{591C9E3B-B3B5-4675-8926-D52E3E346CB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42" b="99554" l="4167" r="96014">
                          <a14:foregroundMark x1="19022" y1="15327" x2="19022" y2="15327"/>
                          <a14:foregroundMark x1="2717" y1="5208" x2="3623" y2="27530"/>
                          <a14:foregroundMark x1="3623" y1="27530" x2="6703" y2="36607"/>
                          <a14:foregroundMark x1="6703" y1="36607" x2="19384" y2="38393"/>
                          <a14:foregroundMark x1="19384" y1="38393" x2="31159" y2="35714"/>
                          <a14:foregroundMark x1="31159" y1="35714" x2="38406" y2="28423"/>
                          <a14:foregroundMark x1="38406" y1="28423" x2="30254" y2="13393"/>
                          <a14:foregroundMark x1="30254" y1="13393" x2="23370" y2="13542"/>
                          <a14:foregroundMark x1="16848" y1="595" x2="54167" y2="0"/>
                          <a14:foregroundMark x1="54167" y1="0" x2="75543" y2="1637"/>
                          <a14:foregroundMark x1="86736" y1="28274" x2="87862" y2="30952"/>
                          <a14:foregroundMark x1="86674" y1="28126" x2="86736" y2="28274"/>
                          <a14:foregroundMark x1="85173" y1="24554" x2="85620" y2="25618"/>
                          <a14:foregroundMark x1="83860" y1="21429" x2="85173" y2="24554"/>
                          <a14:foregroundMark x1="77480" y1="6246" x2="83860" y2="21429"/>
                          <a14:foregroundMark x1="76553" y1="4040" x2="77050" y2="5223"/>
                          <a14:foregroundMark x1="75543" y1="1637" x2="75728" y2="2076"/>
                          <a14:foregroundMark x1="95150" y1="35268" x2="95652" y2="35565"/>
                          <a14:foregroundMark x1="87862" y1="30952" x2="93428" y2="34248"/>
                          <a14:foregroundMark x1="93567" y1="40704" x2="89674" y2="50298"/>
                          <a14:foregroundMark x1="89674" y1="50298" x2="93881" y2="63483"/>
                          <a14:foregroundMark x1="93794" y1="66193" x2="87500" y2="70833"/>
                          <a14:foregroundMark x1="87500" y1="70833" x2="80262" y2="73434"/>
                          <a14:foregroundMark x1="75225" y1="79839" x2="74457" y2="81101"/>
                          <a14:foregroundMark x1="74457" y1="81101" x2="74403" y2="81696"/>
                          <a14:foregroundMark x1="72915" y1="90906" x2="69746" y2="97768"/>
                          <a14:foregroundMark x1="69746" y1="97768" x2="66848" y2="99702"/>
                          <a14:foregroundMark x1="41486" y1="6101" x2="72826" y2="12351"/>
                          <a14:foregroundMark x1="51993" y1="4911" x2="76770" y2="5496"/>
                          <a14:foregroundMark x1="59601" y1="1042" x2="69384" y2="1488"/>
                          <a14:foregroundMark x1="69384" y1="1488" x2="74457" y2="1488"/>
                          <a14:foregroundMark x1="72464" y1="35268" x2="81884" y2="37500"/>
                          <a14:foregroundMark x1="81884" y1="37500" x2="86413" y2="40625"/>
                          <a14:foregroundMark x1="88587" y1="51042" x2="89855" y2="69048"/>
                          <a14:foregroundMark x1="42029" y1="83482" x2="52355" y2="91815"/>
                          <a14:foregroundMark x1="52355" y1="91815" x2="58696" y2="94048"/>
                          <a14:foregroundMark x1="18116" y1="97173" x2="8152" y2="94940"/>
                          <a14:foregroundMark x1="8152" y1="94940" x2="4167" y2="88542"/>
                          <a14:foregroundMark x1="94565" y1="38542" x2="94565" y2="38542"/>
                          <a14:foregroundMark x1="94565" y1="38542" x2="95652" y2="39881"/>
                          <a14:foregroundMark x1="94203" y1="36905" x2="96014" y2="38542"/>
                          <a14:backgroundMark x1="78080" y1="298" x2="86413" y2="5506"/>
                          <a14:backgroundMark x1="86413" y1="5506" x2="97826" y2="24107"/>
                          <a14:backgroundMark x1="87862" y1="21429" x2="87862" y2="21429"/>
                          <a14:backgroundMark x1="87862" y1="24554" x2="87862" y2="24554"/>
                          <a14:backgroundMark x1="89130" y1="26042" x2="89130" y2="26042"/>
                          <a14:backgroundMark x1="90761" y1="28274" x2="90761" y2="28274"/>
                          <a14:backgroundMark x1="95471" y1="31548" x2="95471" y2="31548"/>
                          <a14:backgroundMark x1="95471" y1="32589" x2="95471" y2="32589"/>
                          <a14:backgroundMark x1="98732" y1="31548" x2="98732" y2="31548"/>
                          <a14:backgroundMark x1="97101" y1="27530" x2="98188" y2="34970"/>
                          <a14:backgroundMark x1="98188" y1="38542" x2="98188" y2="42411"/>
                          <a14:backgroundMark x1="98551" y1="45238" x2="99638" y2="54315"/>
                          <a14:backgroundMark x1="98188" y1="41518" x2="98551" y2="45238"/>
                          <a14:backgroundMark x1="98732" y1="56399" x2="98370" y2="67708"/>
                          <a14:backgroundMark x1="97826" y1="69345" x2="92754" y2="73363"/>
                          <a14:backgroundMark x1="85326" y1="74256" x2="94384" y2="72321"/>
                          <a14:backgroundMark x1="94384" y1="72321" x2="94565" y2="72321"/>
                          <a14:backgroundMark x1="78080" y1="77827" x2="82428" y2="76935"/>
                          <a14:backgroundMark x1="76449" y1="76637" x2="79529" y2="76637"/>
                          <a14:backgroundMark x1="77899" y1="81696" x2="77899" y2="87351"/>
                          <a14:backgroundMark x1="77536" y1="83482" x2="77536" y2="99851"/>
                          <a14:backgroundMark x1="79348" y1="2976" x2="81159" y2="3571"/>
                          <a14:backgroundMark x1="83152" y1="5655" x2="83696" y2="6994"/>
                          <a14:backgroundMark x1="85145" y1="9077" x2="85145" y2="11161"/>
                          <a14:backgroundMark x1="87500" y1="24405" x2="89674" y2="26190"/>
                        </a14:backgroundRemoval>
                      </a14:imgEffect>
                      <a14:imgEffect>
                        <a14:sharpenSoften amount="50000"/>
                      </a14:imgEffect>
                    </a14:imgLayer>
                  </a14:imgProps>
                </a:ext>
              </a:extLst>
            </a:blip>
            <a:srcRect t="5000" r="5425"/>
            <a:stretch/>
          </p:blipFill>
          <p:spPr>
            <a:xfrm>
              <a:off x="1014805" y="2251415"/>
              <a:ext cx="4490730" cy="4606585"/>
            </a:xfrm>
            <a:prstGeom prst="rect">
              <a:avLst/>
            </a:prstGeom>
          </p:spPr>
        </p:pic>
      </p:grpSp>
      <p:sp>
        <p:nvSpPr>
          <p:cNvPr id="12" name="TextBox 11">
            <a:extLst>
              <a:ext uri="{FF2B5EF4-FFF2-40B4-BE49-F238E27FC236}">
                <a16:creationId xmlns="" xmlns:a16="http://schemas.microsoft.com/office/drawing/2014/main" id="{994EF4C4-0A8B-4D01-9DA6-AFC703A4F349}"/>
              </a:ext>
            </a:extLst>
          </p:cNvPr>
          <p:cNvSpPr txBox="1"/>
          <p:nvPr/>
        </p:nvSpPr>
        <p:spPr>
          <a:xfrm>
            <a:off x="7786540" y="298283"/>
            <a:ext cx="4403887" cy="4524315"/>
          </a:xfrm>
          <a:prstGeom prst="rect">
            <a:avLst/>
          </a:prstGeom>
          <a:noFill/>
        </p:spPr>
        <p:txBody>
          <a:bodyPr wrap="square">
            <a:spAutoFit/>
          </a:bodyPr>
          <a:lstStyle/>
          <a:p>
            <a:pPr marL="285750" indent="-285750" algn="just">
              <a:buFont typeface="Arial" panose="020B0604020202020204" pitchFamily="34" charset="0"/>
              <a:buChar char="•"/>
            </a:pPr>
            <a:r>
              <a:rPr lang="en-US" sz="2400" dirty="0"/>
              <a:t>Then the structures was dipped  in a bath containing molecules with phosphonate groups at both end, which readily bound to the zirconium, leaving another group of unbound phosphonates sticking out at the top. </a:t>
            </a:r>
          </a:p>
          <a:p>
            <a:pPr algn="just"/>
            <a:endParaRPr lang="en-US" sz="2400" dirty="0"/>
          </a:p>
          <a:p>
            <a:pPr marL="285750" indent="-285750" algn="just">
              <a:buFont typeface="Arial" panose="020B0604020202020204" pitchFamily="34" charset="0"/>
              <a:buChar char="•"/>
            </a:pPr>
            <a:r>
              <a:rPr lang="en-US" sz="2400" dirty="0"/>
              <a:t>From there simply the process was repeated, building layer after layer.</a:t>
            </a:r>
            <a:endParaRPr lang="en-IN" sz="2400" dirty="0"/>
          </a:p>
        </p:txBody>
      </p:sp>
      <p:sp>
        <p:nvSpPr>
          <p:cNvPr id="13" name="Slide Number Placeholder 12">
            <a:extLst>
              <a:ext uri="{FF2B5EF4-FFF2-40B4-BE49-F238E27FC236}">
                <a16:creationId xmlns="" xmlns:a16="http://schemas.microsoft.com/office/drawing/2014/main" id="{2F4F89BB-342B-42A6-987E-4BA3017FBC9D}"/>
              </a:ext>
            </a:extLst>
          </p:cNvPr>
          <p:cNvSpPr>
            <a:spLocks noGrp="1"/>
          </p:cNvSpPr>
          <p:nvPr>
            <p:ph type="sldNum" sz="quarter" idx="12"/>
          </p:nvPr>
        </p:nvSpPr>
        <p:spPr/>
        <p:txBody>
          <a:bodyPr/>
          <a:lstStyle/>
          <a:p>
            <a:fld id="{D2806248-362A-4495-AACD-FB2BAE904B22}" type="slidenum">
              <a:rPr lang="en-IN" smtClean="0"/>
              <a:t>10</a:t>
            </a:fld>
            <a:endParaRPr lang="en-IN"/>
          </a:p>
        </p:txBody>
      </p:sp>
    </p:spTree>
    <p:extLst>
      <p:ext uri="{BB962C8B-B14F-4D97-AF65-F5344CB8AC3E}">
        <p14:creationId xmlns:p14="http://schemas.microsoft.com/office/powerpoint/2010/main" val="21044049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A32590E-06D4-41CF-A7B8-9C8B33CF3087}"/>
              </a:ext>
            </a:extLst>
          </p:cNvPr>
          <p:cNvSpPr/>
          <p:nvPr/>
        </p:nvSpPr>
        <p:spPr>
          <a:xfrm>
            <a:off x="0" y="0"/>
            <a:ext cx="12192000" cy="1178351"/>
          </a:xfrm>
          <a:prstGeom prst="rect">
            <a:avLst/>
          </a:prstGeom>
          <a:solidFill>
            <a:schemeClr val="tx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0000"/>
              </a:solidFill>
              <a:latin typeface="Arial Black" panose="020B0A04020102020204" pitchFamily="34" charset="0"/>
            </a:endParaRPr>
          </a:p>
          <a:p>
            <a:r>
              <a:rPr lang="en-IN" sz="2800" b="1" dirty="0">
                <a:solidFill>
                  <a:srgbClr val="FF0000"/>
                </a:solidFill>
                <a:latin typeface="Arial Black" panose="020B0A04020102020204" pitchFamily="34" charset="0"/>
              </a:rPr>
              <a:t>Applications:</a:t>
            </a:r>
          </a:p>
        </p:txBody>
      </p:sp>
      <p:sp>
        <p:nvSpPr>
          <p:cNvPr id="5" name="Slide Number Placeholder 4">
            <a:extLst>
              <a:ext uri="{FF2B5EF4-FFF2-40B4-BE49-F238E27FC236}">
                <a16:creationId xmlns="" xmlns:a16="http://schemas.microsoft.com/office/drawing/2014/main" id="{1AAD95FE-DD32-4D1D-BBF8-2071F8011714}"/>
              </a:ext>
            </a:extLst>
          </p:cNvPr>
          <p:cNvSpPr>
            <a:spLocks noGrp="1"/>
          </p:cNvSpPr>
          <p:nvPr>
            <p:ph type="sldNum" sz="quarter" idx="12"/>
          </p:nvPr>
        </p:nvSpPr>
        <p:spPr/>
        <p:txBody>
          <a:bodyPr/>
          <a:lstStyle/>
          <a:p>
            <a:fld id="{D2806248-362A-4495-AACD-FB2BAE904B22}" type="slidenum">
              <a:rPr lang="en-IN" smtClean="0"/>
              <a:t>11</a:t>
            </a:fld>
            <a:endParaRPr lang="en-IN"/>
          </a:p>
        </p:txBody>
      </p:sp>
      <p:sp>
        <p:nvSpPr>
          <p:cNvPr id="7" name="TextBox 6">
            <a:extLst>
              <a:ext uri="{FF2B5EF4-FFF2-40B4-BE49-F238E27FC236}">
                <a16:creationId xmlns="" xmlns:a16="http://schemas.microsoft.com/office/drawing/2014/main" id="{E6DAEACF-F65A-4E9F-8B98-40B1225D3EDF}"/>
              </a:ext>
            </a:extLst>
          </p:cNvPr>
          <p:cNvSpPr txBox="1"/>
          <p:nvPr/>
        </p:nvSpPr>
        <p:spPr>
          <a:xfrm>
            <a:off x="139337" y="1338606"/>
            <a:ext cx="6174377" cy="1508105"/>
          </a:xfrm>
          <a:prstGeom prst="rect">
            <a:avLst/>
          </a:prstGeom>
          <a:noFill/>
        </p:spPr>
        <p:txBody>
          <a:bodyPr wrap="square" rtlCol="0">
            <a:spAutoFit/>
          </a:bodyPr>
          <a:lstStyle/>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3) Sheets and sandwiches </a:t>
            </a:r>
          </a:p>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 </a:t>
            </a:r>
            <a:endParaRPr lang="en-US" sz="2800" b="1" dirty="0">
              <a:effectLst>
                <a:outerShdw blurRad="38100" dist="38100" dir="2700000" algn="tl">
                  <a:srgbClr val="000000">
                    <a:alpha val="43137"/>
                  </a:srgbClr>
                </a:outerShdw>
              </a:effectLst>
              <a:latin typeface="Arial Black" panose="020B0A04020102020204" pitchFamily="34" charset="0"/>
            </a:endParaRPr>
          </a:p>
          <a:p>
            <a:endParaRPr lang="en-US" dirty="0"/>
          </a:p>
          <a:p>
            <a:endParaRPr lang="en-IN" dirty="0"/>
          </a:p>
        </p:txBody>
      </p:sp>
      <p:sp>
        <p:nvSpPr>
          <p:cNvPr id="9" name="TextBox 8">
            <a:extLst>
              <a:ext uri="{FF2B5EF4-FFF2-40B4-BE49-F238E27FC236}">
                <a16:creationId xmlns="" xmlns:a16="http://schemas.microsoft.com/office/drawing/2014/main" id="{71DFDF2C-966B-42D0-AA88-56E98904B3F9}"/>
              </a:ext>
            </a:extLst>
          </p:cNvPr>
          <p:cNvSpPr txBox="1"/>
          <p:nvPr/>
        </p:nvSpPr>
        <p:spPr>
          <a:xfrm>
            <a:off x="209006" y="1885197"/>
            <a:ext cx="11773988" cy="612905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Layered structures are essential for semiconductor devices, which work by separating opposite electric charges between different layers, or different levels of the same layer. </a:t>
            </a:r>
          </a:p>
          <a:p>
            <a:pPr marL="342900" indent="-342900" algn="just">
              <a:lnSpc>
                <a:spcPct val="150000"/>
              </a:lnSpc>
              <a:buFont typeface="Arial" panose="020B0604020202020204" pitchFamily="34" charset="0"/>
              <a:buChar char="•"/>
            </a:pPr>
            <a:r>
              <a:rPr lang="en-US" sz="2400" dirty="0"/>
              <a:t>In conventional solar cells, silicon atoms capture photons, emitting negatively charged electrons and positively charged "holes”.</a:t>
            </a:r>
          </a:p>
          <a:p>
            <a:pPr marL="342900" indent="-342900" algn="just">
              <a:lnSpc>
                <a:spcPct val="150000"/>
              </a:lnSpc>
              <a:buFont typeface="Arial" panose="020B0604020202020204" pitchFamily="34" charset="0"/>
              <a:buChar char="•"/>
            </a:pPr>
            <a:r>
              <a:rPr lang="en-US" sz="2400" dirty="0"/>
              <a:t>Effectively due to the absence of an electrons, the opposite charges migrate to the top and bottom of the silicon layer, where they are collected and shuttled to a battery for storage.</a:t>
            </a:r>
          </a:p>
          <a:p>
            <a:pPr marL="342900" indent="-342900" algn="just">
              <a:lnSpc>
                <a:spcPct val="150000"/>
              </a:lnSpc>
              <a:buFont typeface="Arial" panose="020B0604020202020204" pitchFamily="34" charset="0"/>
              <a:buChar char="•"/>
            </a:pPr>
            <a:r>
              <a:rPr lang="en-US" sz="2400" dirty="0"/>
              <a:t>If the charges recombine before reaching the battery, the result is heat instead of electricity.</a:t>
            </a:r>
          </a:p>
          <a:p>
            <a:pPr marL="342900" indent="-342900" algn="just">
              <a:lnSpc>
                <a:spcPct val="150000"/>
              </a:lnSpc>
              <a:buFont typeface="Arial" panose="020B0604020202020204" pitchFamily="34" charset="0"/>
              <a:buChar char="•"/>
            </a:pPr>
            <a:endParaRPr lang="en-US" sz="2400" dirty="0"/>
          </a:p>
          <a:p>
            <a:pPr marL="342900" indent="-342900" algn="just">
              <a:lnSpc>
                <a:spcPct val="150000"/>
              </a:lnSpc>
              <a:buFont typeface="Arial" panose="020B0604020202020204" pitchFamily="34" charset="0"/>
              <a:buChar char="•"/>
            </a:pPr>
            <a:endParaRPr lang="en-US" sz="2400" dirty="0"/>
          </a:p>
          <a:p>
            <a:pPr algn="just">
              <a:lnSpc>
                <a:spcPct val="150000"/>
              </a:lnSpc>
            </a:pPr>
            <a:endParaRPr lang="en-US" sz="2400" dirty="0"/>
          </a:p>
        </p:txBody>
      </p:sp>
    </p:spTree>
    <p:extLst>
      <p:ext uri="{BB962C8B-B14F-4D97-AF65-F5344CB8AC3E}">
        <p14:creationId xmlns:p14="http://schemas.microsoft.com/office/powerpoint/2010/main" val="33103044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A32590E-06D4-41CF-A7B8-9C8B33CF3087}"/>
              </a:ext>
            </a:extLst>
          </p:cNvPr>
          <p:cNvSpPr/>
          <p:nvPr/>
        </p:nvSpPr>
        <p:spPr>
          <a:xfrm>
            <a:off x="0" y="0"/>
            <a:ext cx="12192000" cy="1178351"/>
          </a:xfrm>
          <a:prstGeom prst="rect">
            <a:avLst/>
          </a:prstGeom>
          <a:solidFill>
            <a:schemeClr val="tx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0000"/>
              </a:solidFill>
              <a:latin typeface="Arial Black" panose="020B0A04020102020204" pitchFamily="34" charset="0"/>
            </a:endParaRPr>
          </a:p>
          <a:p>
            <a:r>
              <a:rPr lang="en-IN" sz="2800" b="1" dirty="0">
                <a:solidFill>
                  <a:srgbClr val="FF0000"/>
                </a:solidFill>
                <a:latin typeface="Arial Black" panose="020B0A04020102020204" pitchFamily="34" charset="0"/>
              </a:rPr>
              <a:t>Applications:</a:t>
            </a:r>
          </a:p>
        </p:txBody>
      </p:sp>
      <p:sp>
        <p:nvSpPr>
          <p:cNvPr id="5" name="Slide Number Placeholder 4">
            <a:extLst>
              <a:ext uri="{FF2B5EF4-FFF2-40B4-BE49-F238E27FC236}">
                <a16:creationId xmlns="" xmlns:a16="http://schemas.microsoft.com/office/drawing/2014/main" id="{1AAD95FE-DD32-4D1D-BBF8-2071F8011714}"/>
              </a:ext>
            </a:extLst>
          </p:cNvPr>
          <p:cNvSpPr>
            <a:spLocks noGrp="1"/>
          </p:cNvSpPr>
          <p:nvPr>
            <p:ph type="sldNum" sz="quarter" idx="12"/>
          </p:nvPr>
        </p:nvSpPr>
        <p:spPr/>
        <p:txBody>
          <a:bodyPr/>
          <a:lstStyle/>
          <a:p>
            <a:fld id="{D2806248-362A-4495-AACD-FB2BAE904B22}" type="slidenum">
              <a:rPr lang="en-IN" smtClean="0"/>
              <a:t>12</a:t>
            </a:fld>
            <a:endParaRPr lang="en-IN"/>
          </a:p>
        </p:txBody>
      </p:sp>
      <p:sp>
        <p:nvSpPr>
          <p:cNvPr id="7" name="TextBox 6">
            <a:extLst>
              <a:ext uri="{FF2B5EF4-FFF2-40B4-BE49-F238E27FC236}">
                <a16:creationId xmlns="" xmlns:a16="http://schemas.microsoft.com/office/drawing/2014/main" id="{E6DAEACF-F65A-4E9F-8B98-40B1225D3EDF}"/>
              </a:ext>
            </a:extLst>
          </p:cNvPr>
          <p:cNvSpPr txBox="1"/>
          <p:nvPr/>
        </p:nvSpPr>
        <p:spPr>
          <a:xfrm>
            <a:off x="139337" y="1338606"/>
            <a:ext cx="6174377" cy="1508105"/>
          </a:xfrm>
          <a:prstGeom prst="rect">
            <a:avLst/>
          </a:prstGeom>
          <a:noFill/>
        </p:spPr>
        <p:txBody>
          <a:bodyPr wrap="square" rtlCol="0">
            <a:spAutoFit/>
          </a:bodyPr>
          <a:lstStyle/>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3) Sheets and sandwiches </a:t>
            </a:r>
          </a:p>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 </a:t>
            </a:r>
            <a:endParaRPr lang="en-US" sz="2800" b="1" dirty="0">
              <a:effectLst>
                <a:outerShdw blurRad="38100" dist="38100" dir="2700000" algn="tl">
                  <a:srgbClr val="000000">
                    <a:alpha val="43137"/>
                  </a:srgbClr>
                </a:outerShdw>
              </a:effectLst>
              <a:latin typeface="Arial Black" panose="020B0A04020102020204" pitchFamily="34" charset="0"/>
            </a:endParaRPr>
          </a:p>
          <a:p>
            <a:endParaRPr lang="en-US" dirty="0"/>
          </a:p>
          <a:p>
            <a:endParaRPr lang="en-IN" dirty="0"/>
          </a:p>
        </p:txBody>
      </p:sp>
      <p:sp>
        <p:nvSpPr>
          <p:cNvPr id="8" name="TextBox 7">
            <a:extLst>
              <a:ext uri="{FF2B5EF4-FFF2-40B4-BE49-F238E27FC236}">
                <a16:creationId xmlns="" xmlns:a16="http://schemas.microsoft.com/office/drawing/2014/main" id="{D1AA7161-AD36-48C4-B0F9-DB887BE83102}"/>
              </a:ext>
            </a:extLst>
          </p:cNvPr>
          <p:cNvSpPr txBox="1"/>
          <p:nvPr/>
        </p:nvSpPr>
        <p:spPr>
          <a:xfrm>
            <a:off x="260808" y="2246038"/>
            <a:ext cx="11670383"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t>In 1992, Howard Katz and his colleagues at AT&amp;T used </a:t>
            </a:r>
            <a:r>
              <a:rPr lang="en-US" sz="2400" dirty="0" err="1"/>
              <a:t>Mallouk's</a:t>
            </a:r>
            <a:r>
              <a:rPr lang="en-US" sz="2400" dirty="0"/>
              <a:t> "</a:t>
            </a:r>
            <a:r>
              <a:rPr lang="en-US" sz="2400" dirty="0" err="1"/>
              <a:t>metalphosphonate</a:t>
            </a:r>
            <a:r>
              <a:rPr lang="en-US" sz="2400" dirty="0"/>
              <a:t>" self-assembling system to emulate part of a solar cell. </a:t>
            </a:r>
          </a:p>
          <a:p>
            <a:pPr algn="just"/>
            <a:endParaRPr lang="en-US" sz="2400" dirty="0"/>
          </a:p>
          <a:p>
            <a:pPr marL="342900" indent="-342900" algn="just">
              <a:buFont typeface="Arial" panose="020B0604020202020204" pitchFamily="34" charset="0"/>
              <a:buChar char="•"/>
            </a:pPr>
            <a:r>
              <a:rPr lang="en-US" sz="2400" dirty="0"/>
              <a:t>They began by depositing several layers of organic molecules, known as porphyrins and </a:t>
            </a:r>
            <a:r>
              <a:rPr lang="en-US" sz="2400" dirty="0" err="1"/>
              <a:t>vilogens</a:t>
            </a:r>
            <a:r>
              <a:rPr lang="en-US" sz="2400" dirty="0"/>
              <a:t>.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Like silicon, porphyrin molecules capture sunlight, giving off electrons and holes. </a:t>
            </a:r>
          </a:p>
          <a:p>
            <a:pPr algn="just"/>
            <a:endParaRPr lang="en-US" sz="2400" dirty="0"/>
          </a:p>
          <a:p>
            <a:pPr marL="342900" indent="-342900" algn="just">
              <a:buFont typeface="Arial" panose="020B0604020202020204" pitchFamily="34" charset="0"/>
              <a:buChar char="•"/>
            </a:pPr>
            <a:r>
              <a:rPr lang="en-US" sz="2400" dirty="0"/>
              <a:t>Here in the device the porphyrins donate the electrons to the </a:t>
            </a:r>
            <a:r>
              <a:rPr lang="en-US" sz="2400" dirty="0" err="1"/>
              <a:t>vilogen</a:t>
            </a:r>
            <a:r>
              <a:rPr lang="en-US" sz="2400" dirty="0"/>
              <a:t> molecules, allowing the charges to remain separate.</a:t>
            </a:r>
          </a:p>
          <a:p>
            <a:pPr algn="just"/>
            <a:endParaRPr lang="en-US" sz="2400" dirty="0"/>
          </a:p>
        </p:txBody>
      </p:sp>
    </p:spTree>
    <p:extLst>
      <p:ext uri="{BB962C8B-B14F-4D97-AF65-F5344CB8AC3E}">
        <p14:creationId xmlns:p14="http://schemas.microsoft.com/office/powerpoint/2010/main" val="12395133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A32590E-06D4-41CF-A7B8-9C8B33CF3087}"/>
              </a:ext>
            </a:extLst>
          </p:cNvPr>
          <p:cNvSpPr/>
          <p:nvPr/>
        </p:nvSpPr>
        <p:spPr>
          <a:xfrm>
            <a:off x="0" y="0"/>
            <a:ext cx="12192000" cy="1178351"/>
          </a:xfrm>
          <a:prstGeom prst="rect">
            <a:avLst/>
          </a:prstGeom>
          <a:solidFill>
            <a:schemeClr val="tx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0000"/>
              </a:solidFill>
              <a:latin typeface="Arial Black" panose="020B0A04020102020204" pitchFamily="34" charset="0"/>
            </a:endParaRPr>
          </a:p>
          <a:p>
            <a:r>
              <a:rPr lang="en-IN" sz="2800" b="1" dirty="0">
                <a:solidFill>
                  <a:srgbClr val="FF0000"/>
                </a:solidFill>
                <a:latin typeface="Arial Black" panose="020B0A04020102020204" pitchFamily="34" charset="0"/>
              </a:rPr>
              <a:t>Applications:</a:t>
            </a:r>
          </a:p>
        </p:txBody>
      </p:sp>
      <p:sp>
        <p:nvSpPr>
          <p:cNvPr id="5" name="Slide Number Placeholder 4">
            <a:extLst>
              <a:ext uri="{FF2B5EF4-FFF2-40B4-BE49-F238E27FC236}">
                <a16:creationId xmlns="" xmlns:a16="http://schemas.microsoft.com/office/drawing/2014/main" id="{1AAD95FE-DD32-4D1D-BBF8-2071F8011714}"/>
              </a:ext>
            </a:extLst>
          </p:cNvPr>
          <p:cNvSpPr>
            <a:spLocks noGrp="1"/>
          </p:cNvSpPr>
          <p:nvPr>
            <p:ph type="sldNum" sz="quarter" idx="12"/>
          </p:nvPr>
        </p:nvSpPr>
        <p:spPr/>
        <p:txBody>
          <a:bodyPr/>
          <a:lstStyle/>
          <a:p>
            <a:fld id="{D2806248-362A-4495-AACD-FB2BAE904B22}" type="slidenum">
              <a:rPr lang="en-IN" smtClean="0"/>
              <a:t>13</a:t>
            </a:fld>
            <a:endParaRPr lang="en-IN"/>
          </a:p>
        </p:txBody>
      </p:sp>
      <p:sp>
        <p:nvSpPr>
          <p:cNvPr id="7" name="TextBox 6">
            <a:extLst>
              <a:ext uri="{FF2B5EF4-FFF2-40B4-BE49-F238E27FC236}">
                <a16:creationId xmlns="" xmlns:a16="http://schemas.microsoft.com/office/drawing/2014/main" id="{E6DAEACF-F65A-4E9F-8B98-40B1225D3EDF}"/>
              </a:ext>
            </a:extLst>
          </p:cNvPr>
          <p:cNvSpPr txBox="1"/>
          <p:nvPr/>
        </p:nvSpPr>
        <p:spPr>
          <a:xfrm>
            <a:off x="139337" y="1338606"/>
            <a:ext cx="6174377" cy="1508105"/>
          </a:xfrm>
          <a:prstGeom prst="rect">
            <a:avLst/>
          </a:prstGeom>
          <a:noFill/>
        </p:spPr>
        <p:txBody>
          <a:bodyPr wrap="square" rtlCol="0">
            <a:spAutoFit/>
          </a:bodyPr>
          <a:lstStyle/>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3) Sheets and sandwiches </a:t>
            </a:r>
          </a:p>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 </a:t>
            </a:r>
            <a:endParaRPr lang="en-US" sz="2800" b="1" dirty="0">
              <a:effectLst>
                <a:outerShdw blurRad="38100" dist="38100" dir="2700000" algn="tl">
                  <a:srgbClr val="000000">
                    <a:alpha val="43137"/>
                  </a:srgbClr>
                </a:outerShdw>
              </a:effectLst>
              <a:latin typeface="Arial Black" panose="020B0A04020102020204" pitchFamily="34" charset="0"/>
            </a:endParaRPr>
          </a:p>
          <a:p>
            <a:endParaRPr lang="en-US" dirty="0"/>
          </a:p>
          <a:p>
            <a:endParaRPr lang="en-IN" dirty="0"/>
          </a:p>
        </p:txBody>
      </p:sp>
      <p:sp>
        <p:nvSpPr>
          <p:cNvPr id="9" name="TextBox 8">
            <a:extLst>
              <a:ext uri="{FF2B5EF4-FFF2-40B4-BE49-F238E27FC236}">
                <a16:creationId xmlns="" xmlns:a16="http://schemas.microsoft.com/office/drawing/2014/main" id="{7FEFAC4A-FDF4-40EB-A790-89971227B38D}"/>
              </a:ext>
            </a:extLst>
          </p:cNvPr>
          <p:cNvSpPr txBox="1"/>
          <p:nvPr/>
        </p:nvSpPr>
        <p:spPr>
          <a:xfrm>
            <a:off x="169682" y="2092658"/>
            <a:ext cx="11852635" cy="2308324"/>
          </a:xfrm>
          <a:prstGeom prst="rect">
            <a:avLst/>
          </a:prstGeom>
          <a:noFill/>
        </p:spPr>
        <p:txBody>
          <a:bodyPr wrap="square">
            <a:spAutoFit/>
          </a:bodyPr>
          <a:lstStyle/>
          <a:p>
            <a:pPr marL="342900" indent="-342900" algn="just">
              <a:buFont typeface="Arial" panose="020B0604020202020204" pitchFamily="34" charset="0"/>
              <a:buChar char="•"/>
            </a:pPr>
            <a:r>
              <a:rPr lang="en-US" sz="2400" dirty="0"/>
              <a:t>self-assembled layers hold the promise of drastically reduce the manufacturing cost of solar cells.</a:t>
            </a:r>
          </a:p>
          <a:p>
            <a:pPr algn="just"/>
            <a:endParaRPr lang="en-US" sz="2400" dirty="0"/>
          </a:p>
          <a:p>
            <a:pPr marL="342900" indent="-342900" algn="just">
              <a:buFont typeface="Arial" panose="020B0604020202020204" pitchFamily="34" charset="0"/>
              <a:buChar char="•"/>
            </a:pPr>
            <a:r>
              <a:rPr lang="en-US" sz="2400" dirty="0"/>
              <a:t>Further research is going on with self-constructing layers as possible routes not only to solar cells but to LEDs, which run the same reaction in reverse, combining opposite electric charges and emitting light</a:t>
            </a:r>
            <a:r>
              <a:rPr lang="en-US" sz="1800" dirty="0"/>
              <a:t>.</a:t>
            </a:r>
            <a:endParaRPr lang="en-IN" sz="1800" dirty="0"/>
          </a:p>
        </p:txBody>
      </p:sp>
    </p:spTree>
    <p:extLst>
      <p:ext uri="{BB962C8B-B14F-4D97-AF65-F5344CB8AC3E}">
        <p14:creationId xmlns:p14="http://schemas.microsoft.com/office/powerpoint/2010/main" val="143520417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73A2A0C8-BB39-4803-A7FF-55D37FDBA95C}"/>
              </a:ext>
            </a:extLst>
          </p:cNvPr>
          <p:cNvSpPr/>
          <p:nvPr/>
        </p:nvSpPr>
        <p:spPr>
          <a:xfrm>
            <a:off x="0" y="-75415"/>
            <a:ext cx="12192000" cy="1178351"/>
          </a:xfrm>
          <a:prstGeom prst="rect">
            <a:avLst/>
          </a:prstGeom>
          <a:solidFill>
            <a:schemeClr val="tx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rgbClr val="FF0000"/>
              </a:solidFill>
              <a:effectLst>
                <a:outerShdw blurRad="38100" dist="38100" dir="2700000" algn="tl">
                  <a:srgbClr val="000000">
                    <a:alpha val="43137"/>
                  </a:srgbClr>
                </a:outerShdw>
              </a:effectLst>
              <a:latin typeface="Arial Black" panose="020B0A04020102020204" pitchFamily="34" charset="0"/>
            </a:endParaRPr>
          </a:p>
          <a:p>
            <a:r>
              <a:rPr lang="en-US" sz="2800" b="1" dirty="0">
                <a:solidFill>
                  <a:srgbClr val="FF0000"/>
                </a:solidFill>
                <a:effectLst>
                  <a:outerShdw blurRad="38100" dist="38100" dir="2700000" algn="tl">
                    <a:srgbClr val="000000">
                      <a:alpha val="43137"/>
                    </a:srgbClr>
                  </a:outerShdw>
                </a:effectLst>
                <a:latin typeface="Arial Black" panose="020B0A04020102020204" pitchFamily="34" charset="0"/>
              </a:rPr>
              <a:t>Constructing the field</a:t>
            </a:r>
          </a:p>
        </p:txBody>
      </p:sp>
      <p:sp>
        <p:nvSpPr>
          <p:cNvPr id="3" name="Slide Number Placeholder 2">
            <a:extLst>
              <a:ext uri="{FF2B5EF4-FFF2-40B4-BE49-F238E27FC236}">
                <a16:creationId xmlns="" xmlns:a16="http://schemas.microsoft.com/office/drawing/2014/main" id="{3F73E036-E294-40B7-850D-760FA9A02A4E}"/>
              </a:ext>
            </a:extLst>
          </p:cNvPr>
          <p:cNvSpPr>
            <a:spLocks noGrp="1"/>
          </p:cNvSpPr>
          <p:nvPr>
            <p:ph type="sldNum" sz="quarter" idx="12"/>
          </p:nvPr>
        </p:nvSpPr>
        <p:spPr/>
        <p:txBody>
          <a:bodyPr/>
          <a:lstStyle/>
          <a:p>
            <a:fld id="{D2806248-362A-4495-AACD-FB2BAE904B22}" type="slidenum">
              <a:rPr lang="en-IN" smtClean="0"/>
              <a:t>14</a:t>
            </a:fld>
            <a:endParaRPr lang="en-IN"/>
          </a:p>
        </p:txBody>
      </p:sp>
      <p:sp>
        <p:nvSpPr>
          <p:cNvPr id="5" name="TextBox 4">
            <a:extLst>
              <a:ext uri="{FF2B5EF4-FFF2-40B4-BE49-F238E27FC236}">
                <a16:creationId xmlns="" xmlns:a16="http://schemas.microsoft.com/office/drawing/2014/main" id="{40F79FF0-F276-4EDC-90CE-9BE12577986B}"/>
              </a:ext>
            </a:extLst>
          </p:cNvPr>
          <p:cNvSpPr txBox="1"/>
          <p:nvPr/>
        </p:nvSpPr>
        <p:spPr>
          <a:xfrm>
            <a:off x="226243" y="1424525"/>
            <a:ext cx="11293311" cy="3913059"/>
          </a:xfrm>
          <a:prstGeom prst="rect">
            <a:avLst/>
          </a:prstGeom>
          <a:noFill/>
        </p:spPr>
        <p:txBody>
          <a:bodyPr wrap="square">
            <a:spAutoFit/>
          </a:bodyPr>
          <a:lstStyle/>
          <a:p>
            <a:pPr algn="just">
              <a:lnSpc>
                <a:spcPct val="150000"/>
              </a:lnSpc>
            </a:pPr>
            <a:endParaRPr lang="en-US" sz="2400" dirty="0"/>
          </a:p>
          <a:p>
            <a:pPr algn="just">
              <a:lnSpc>
                <a:spcPct val="150000"/>
              </a:lnSpc>
            </a:pPr>
            <a:r>
              <a:rPr lang="en-US" sz="2400" b="1" dirty="0"/>
              <a:t>Further Applications:</a:t>
            </a:r>
          </a:p>
          <a:p>
            <a:pPr marL="342900" indent="-342900" algn="just">
              <a:lnSpc>
                <a:spcPct val="150000"/>
              </a:lnSpc>
              <a:buFont typeface="Arial" panose="020B0604020202020204" pitchFamily="34" charset="0"/>
              <a:buChar char="•"/>
            </a:pPr>
            <a:r>
              <a:rPr lang="en-US" sz="2400" dirty="0"/>
              <a:t>Researchers are trying to get self assembling molecules to aid in </a:t>
            </a:r>
            <a:r>
              <a:rPr lang="en-US" sz="2400" u="sng" dirty="0">
                <a:highlight>
                  <a:srgbClr val="FFFF00"/>
                </a:highlight>
              </a:rPr>
              <a:t>orienting liquid crystal polymers for optical displays</a:t>
            </a:r>
            <a:r>
              <a:rPr lang="en-US" sz="2400" u="sng" dirty="0"/>
              <a:t>.</a:t>
            </a:r>
          </a:p>
          <a:p>
            <a:pPr algn="just">
              <a:lnSpc>
                <a:spcPct val="150000"/>
              </a:lnSpc>
            </a:pPr>
            <a:endParaRPr lang="en-US" sz="2400" dirty="0"/>
          </a:p>
          <a:p>
            <a:pPr marL="342900" indent="-342900" algn="just">
              <a:lnSpc>
                <a:spcPct val="150000"/>
              </a:lnSpc>
              <a:buFont typeface="Arial" panose="020B0604020202020204" pitchFamily="34" charset="0"/>
              <a:buChar char="•"/>
            </a:pPr>
            <a:r>
              <a:rPr lang="en-US" sz="2400" dirty="0"/>
              <a:t>And, in making </a:t>
            </a:r>
            <a:r>
              <a:rPr lang="en-US" sz="2400" u="sng" dirty="0">
                <a:highlight>
                  <a:srgbClr val="FFFF00"/>
                </a:highlight>
              </a:rPr>
              <a:t>nonlinear optical materials</a:t>
            </a:r>
            <a:r>
              <a:rPr lang="en-US" sz="2400" dirty="0"/>
              <a:t>, which are essential for routing optically transmitted data. </a:t>
            </a:r>
            <a:endParaRPr lang="en-IN" sz="2400" dirty="0"/>
          </a:p>
        </p:txBody>
      </p:sp>
    </p:spTree>
    <p:extLst>
      <p:ext uri="{BB962C8B-B14F-4D97-AF65-F5344CB8AC3E}">
        <p14:creationId xmlns:p14="http://schemas.microsoft.com/office/powerpoint/2010/main" val="11512324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A32590E-06D4-41CF-A7B8-9C8B33CF3087}"/>
              </a:ext>
            </a:extLst>
          </p:cNvPr>
          <p:cNvSpPr/>
          <p:nvPr/>
        </p:nvSpPr>
        <p:spPr>
          <a:xfrm>
            <a:off x="0" y="0"/>
            <a:ext cx="12192000" cy="1178351"/>
          </a:xfrm>
          <a:prstGeom prst="rect">
            <a:avLst/>
          </a:prstGeom>
          <a:solidFill>
            <a:schemeClr val="tx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0000"/>
              </a:solidFill>
              <a:latin typeface="Arial Black" panose="020B0A04020102020204" pitchFamily="34" charset="0"/>
            </a:endParaRPr>
          </a:p>
          <a:p>
            <a:r>
              <a:rPr lang="en-IN" sz="2800" b="1" dirty="0">
                <a:solidFill>
                  <a:srgbClr val="FF0000"/>
                </a:solidFill>
                <a:latin typeface="Arial Black" panose="020B0A04020102020204" pitchFamily="34" charset="0"/>
              </a:rPr>
              <a:t>Applications:</a:t>
            </a:r>
          </a:p>
        </p:txBody>
      </p:sp>
      <p:sp>
        <p:nvSpPr>
          <p:cNvPr id="5" name="Slide Number Placeholder 4">
            <a:extLst>
              <a:ext uri="{FF2B5EF4-FFF2-40B4-BE49-F238E27FC236}">
                <a16:creationId xmlns="" xmlns:a16="http://schemas.microsoft.com/office/drawing/2014/main" id="{1AAD95FE-DD32-4D1D-BBF8-2071F8011714}"/>
              </a:ext>
            </a:extLst>
          </p:cNvPr>
          <p:cNvSpPr>
            <a:spLocks noGrp="1"/>
          </p:cNvSpPr>
          <p:nvPr>
            <p:ph type="sldNum" sz="quarter" idx="12"/>
          </p:nvPr>
        </p:nvSpPr>
        <p:spPr/>
        <p:txBody>
          <a:bodyPr/>
          <a:lstStyle/>
          <a:p>
            <a:fld id="{D2806248-362A-4495-AACD-FB2BAE904B22}" type="slidenum">
              <a:rPr lang="en-IN" smtClean="0"/>
              <a:t>2</a:t>
            </a:fld>
            <a:endParaRPr lang="en-IN"/>
          </a:p>
        </p:txBody>
      </p:sp>
      <p:sp>
        <p:nvSpPr>
          <p:cNvPr id="7" name="TextBox 6">
            <a:extLst>
              <a:ext uri="{FF2B5EF4-FFF2-40B4-BE49-F238E27FC236}">
                <a16:creationId xmlns="" xmlns:a16="http://schemas.microsoft.com/office/drawing/2014/main" id="{E6DAEACF-F65A-4E9F-8B98-40B1225D3EDF}"/>
              </a:ext>
            </a:extLst>
          </p:cNvPr>
          <p:cNvSpPr txBox="1"/>
          <p:nvPr/>
        </p:nvSpPr>
        <p:spPr>
          <a:xfrm>
            <a:off x="139337" y="1338606"/>
            <a:ext cx="6174377" cy="1077218"/>
          </a:xfrm>
          <a:prstGeom prst="rect">
            <a:avLst/>
          </a:prstGeom>
          <a:noFill/>
        </p:spPr>
        <p:txBody>
          <a:bodyPr wrap="square" rtlCol="0">
            <a:spAutoFit/>
          </a:bodyPr>
          <a:lstStyle/>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2) The Tubular Route </a:t>
            </a:r>
            <a:endParaRPr lang="en-US" sz="2800" b="1" dirty="0">
              <a:effectLst>
                <a:outerShdw blurRad="38100" dist="38100" dir="2700000" algn="tl">
                  <a:srgbClr val="000000">
                    <a:alpha val="43137"/>
                  </a:srgbClr>
                </a:outerShdw>
              </a:effectLst>
              <a:latin typeface="Arial Black" panose="020B0A04020102020204" pitchFamily="34" charset="0"/>
            </a:endParaRPr>
          </a:p>
          <a:p>
            <a:endParaRPr lang="en-US" dirty="0"/>
          </a:p>
          <a:p>
            <a:endParaRPr lang="en-IN" dirty="0"/>
          </a:p>
        </p:txBody>
      </p:sp>
      <p:sp>
        <p:nvSpPr>
          <p:cNvPr id="8" name="TextBox 7">
            <a:extLst>
              <a:ext uri="{FF2B5EF4-FFF2-40B4-BE49-F238E27FC236}">
                <a16:creationId xmlns="" xmlns:a16="http://schemas.microsoft.com/office/drawing/2014/main" id="{7B8C204B-7513-4F9B-8E98-E434856B1782}"/>
              </a:ext>
            </a:extLst>
          </p:cNvPr>
          <p:cNvSpPr txBox="1"/>
          <p:nvPr/>
        </p:nvSpPr>
        <p:spPr>
          <a:xfrm>
            <a:off x="296091" y="2220481"/>
            <a:ext cx="11599817" cy="391305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t>Tubule-forming phospholipids such as </a:t>
            </a:r>
            <a:r>
              <a:rPr lang="en-US" sz="2400" dirty="0" err="1"/>
              <a:t>diacetylenic</a:t>
            </a:r>
            <a:r>
              <a:rPr lang="en-US" sz="2400" dirty="0"/>
              <a:t> lipids have a slightly different shape than sphere-forming phospholipids like PC.</a:t>
            </a:r>
          </a:p>
          <a:p>
            <a:pPr marL="342900" indent="-342900" algn="just">
              <a:lnSpc>
                <a:spcPct val="150000"/>
              </a:lnSpc>
              <a:buFont typeface="Arial" panose="020B0604020202020204" pitchFamily="34" charset="0"/>
              <a:buChar char="•"/>
            </a:pPr>
            <a:r>
              <a:rPr lang="en-US" sz="2400" dirty="0"/>
              <a:t>NRL's </a:t>
            </a:r>
            <a:r>
              <a:rPr lang="en-US" sz="2400" dirty="0" err="1"/>
              <a:t>Schnur</a:t>
            </a:r>
            <a:r>
              <a:rPr lang="en-US" sz="2400" dirty="0"/>
              <a:t> with his colleague Jonathan Selinger worked out a model of microtubule formation. </a:t>
            </a:r>
          </a:p>
          <a:p>
            <a:pPr marL="342900" indent="-342900" algn="just">
              <a:lnSpc>
                <a:spcPct val="150000"/>
              </a:lnSpc>
              <a:buFont typeface="Arial" panose="020B0604020202020204" pitchFamily="34" charset="0"/>
              <a:buChar char="•"/>
            </a:pPr>
            <a:r>
              <a:rPr lang="en-US" sz="2400" dirty="0"/>
              <a:t>According to this model, when these phospholipids begin stacking in bilayers, the molecules' asymmetrical shape keeps them from forming a sphere and forming a long, narrow strip. </a:t>
            </a:r>
          </a:p>
        </p:txBody>
      </p:sp>
    </p:spTree>
    <p:extLst>
      <p:ext uri="{BB962C8B-B14F-4D97-AF65-F5344CB8AC3E}">
        <p14:creationId xmlns:p14="http://schemas.microsoft.com/office/powerpoint/2010/main" val="3148494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A32590E-06D4-41CF-A7B8-9C8B33CF3087}"/>
              </a:ext>
            </a:extLst>
          </p:cNvPr>
          <p:cNvSpPr/>
          <p:nvPr/>
        </p:nvSpPr>
        <p:spPr>
          <a:xfrm>
            <a:off x="0" y="0"/>
            <a:ext cx="12192000" cy="1178351"/>
          </a:xfrm>
          <a:prstGeom prst="rect">
            <a:avLst/>
          </a:prstGeom>
          <a:solidFill>
            <a:schemeClr val="tx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0000"/>
              </a:solidFill>
              <a:latin typeface="Arial Black" panose="020B0A04020102020204" pitchFamily="34" charset="0"/>
            </a:endParaRPr>
          </a:p>
          <a:p>
            <a:r>
              <a:rPr lang="en-IN" sz="2800" b="1" dirty="0">
                <a:solidFill>
                  <a:srgbClr val="FF0000"/>
                </a:solidFill>
                <a:latin typeface="Arial Black" panose="020B0A04020102020204" pitchFamily="34" charset="0"/>
              </a:rPr>
              <a:t>Applications:</a:t>
            </a:r>
          </a:p>
        </p:txBody>
      </p:sp>
      <p:sp>
        <p:nvSpPr>
          <p:cNvPr id="5" name="Slide Number Placeholder 4">
            <a:extLst>
              <a:ext uri="{FF2B5EF4-FFF2-40B4-BE49-F238E27FC236}">
                <a16:creationId xmlns="" xmlns:a16="http://schemas.microsoft.com/office/drawing/2014/main" id="{1AAD95FE-DD32-4D1D-BBF8-2071F8011714}"/>
              </a:ext>
            </a:extLst>
          </p:cNvPr>
          <p:cNvSpPr>
            <a:spLocks noGrp="1"/>
          </p:cNvSpPr>
          <p:nvPr>
            <p:ph type="sldNum" sz="quarter" idx="12"/>
          </p:nvPr>
        </p:nvSpPr>
        <p:spPr/>
        <p:txBody>
          <a:bodyPr/>
          <a:lstStyle/>
          <a:p>
            <a:fld id="{D2806248-362A-4495-AACD-FB2BAE904B22}" type="slidenum">
              <a:rPr lang="en-IN" smtClean="0"/>
              <a:t>3</a:t>
            </a:fld>
            <a:endParaRPr lang="en-IN"/>
          </a:p>
        </p:txBody>
      </p:sp>
      <p:sp>
        <p:nvSpPr>
          <p:cNvPr id="7" name="TextBox 6">
            <a:extLst>
              <a:ext uri="{FF2B5EF4-FFF2-40B4-BE49-F238E27FC236}">
                <a16:creationId xmlns="" xmlns:a16="http://schemas.microsoft.com/office/drawing/2014/main" id="{E6DAEACF-F65A-4E9F-8B98-40B1225D3EDF}"/>
              </a:ext>
            </a:extLst>
          </p:cNvPr>
          <p:cNvSpPr txBox="1"/>
          <p:nvPr/>
        </p:nvSpPr>
        <p:spPr>
          <a:xfrm>
            <a:off x="139337" y="1338606"/>
            <a:ext cx="6174377" cy="1077218"/>
          </a:xfrm>
          <a:prstGeom prst="rect">
            <a:avLst/>
          </a:prstGeom>
          <a:noFill/>
        </p:spPr>
        <p:txBody>
          <a:bodyPr wrap="square" rtlCol="0">
            <a:spAutoFit/>
          </a:bodyPr>
          <a:lstStyle/>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2) The Tubular Route </a:t>
            </a:r>
            <a:endParaRPr lang="en-US" sz="2800" b="1" dirty="0">
              <a:effectLst>
                <a:outerShdw blurRad="38100" dist="38100" dir="2700000" algn="tl">
                  <a:srgbClr val="000000">
                    <a:alpha val="43137"/>
                  </a:srgbClr>
                </a:outerShdw>
              </a:effectLst>
              <a:latin typeface="Arial Black" panose="020B0A04020102020204" pitchFamily="34" charset="0"/>
            </a:endParaRPr>
          </a:p>
          <a:p>
            <a:endParaRPr lang="en-US" dirty="0"/>
          </a:p>
          <a:p>
            <a:endParaRPr lang="en-IN" dirty="0"/>
          </a:p>
        </p:txBody>
      </p:sp>
      <p:sp>
        <p:nvSpPr>
          <p:cNvPr id="9" name="TextBox 8">
            <a:extLst>
              <a:ext uri="{FF2B5EF4-FFF2-40B4-BE49-F238E27FC236}">
                <a16:creationId xmlns="" xmlns:a16="http://schemas.microsoft.com/office/drawing/2014/main" id="{CFDFD9A5-7057-4489-A3F6-C64AF3DF5C94}"/>
              </a:ext>
            </a:extLst>
          </p:cNvPr>
          <p:cNvSpPr txBox="1"/>
          <p:nvPr/>
        </p:nvSpPr>
        <p:spPr>
          <a:xfrm>
            <a:off x="235670" y="2415824"/>
            <a:ext cx="11481848" cy="280506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t>The disjointed packing within the bilayer then causes each strip to curl, rather like a spiral staircase.</a:t>
            </a:r>
          </a:p>
          <a:p>
            <a:pPr algn="just">
              <a:lnSpc>
                <a:spcPct val="150000"/>
              </a:lnSpc>
            </a:pPr>
            <a:endParaRPr lang="en-US" sz="2400" dirty="0"/>
          </a:p>
          <a:p>
            <a:pPr marL="342900" indent="-342900" algn="just">
              <a:lnSpc>
                <a:spcPct val="150000"/>
              </a:lnSpc>
              <a:buFont typeface="Arial" panose="020B0604020202020204" pitchFamily="34" charset="0"/>
              <a:buChar char="•"/>
            </a:pPr>
            <a:r>
              <a:rPr lang="en-US" sz="2400" dirty="0"/>
              <a:t>Attraction between intermolecular forces at the edges winds the staircase tighter until the edges fuse to form a tubule. </a:t>
            </a:r>
          </a:p>
        </p:txBody>
      </p:sp>
    </p:spTree>
    <p:extLst>
      <p:ext uri="{BB962C8B-B14F-4D97-AF65-F5344CB8AC3E}">
        <p14:creationId xmlns:p14="http://schemas.microsoft.com/office/powerpoint/2010/main" val="34766936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A32590E-06D4-41CF-A7B8-9C8B33CF3087}"/>
              </a:ext>
            </a:extLst>
          </p:cNvPr>
          <p:cNvSpPr/>
          <p:nvPr/>
        </p:nvSpPr>
        <p:spPr>
          <a:xfrm>
            <a:off x="0" y="0"/>
            <a:ext cx="12192000" cy="1178351"/>
          </a:xfrm>
          <a:prstGeom prst="rect">
            <a:avLst/>
          </a:prstGeom>
          <a:solidFill>
            <a:schemeClr val="tx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0000"/>
              </a:solidFill>
              <a:latin typeface="Arial Black" panose="020B0A04020102020204" pitchFamily="34" charset="0"/>
            </a:endParaRPr>
          </a:p>
          <a:p>
            <a:r>
              <a:rPr lang="en-IN" sz="2800" b="1" dirty="0">
                <a:solidFill>
                  <a:srgbClr val="FF0000"/>
                </a:solidFill>
                <a:latin typeface="Arial Black" panose="020B0A04020102020204" pitchFamily="34" charset="0"/>
              </a:rPr>
              <a:t>Applications:</a:t>
            </a:r>
          </a:p>
        </p:txBody>
      </p:sp>
      <p:sp>
        <p:nvSpPr>
          <p:cNvPr id="5" name="Slide Number Placeholder 4">
            <a:extLst>
              <a:ext uri="{FF2B5EF4-FFF2-40B4-BE49-F238E27FC236}">
                <a16:creationId xmlns="" xmlns:a16="http://schemas.microsoft.com/office/drawing/2014/main" id="{1AAD95FE-DD32-4D1D-BBF8-2071F8011714}"/>
              </a:ext>
            </a:extLst>
          </p:cNvPr>
          <p:cNvSpPr>
            <a:spLocks noGrp="1"/>
          </p:cNvSpPr>
          <p:nvPr>
            <p:ph type="sldNum" sz="quarter" idx="12"/>
          </p:nvPr>
        </p:nvSpPr>
        <p:spPr/>
        <p:txBody>
          <a:bodyPr/>
          <a:lstStyle/>
          <a:p>
            <a:fld id="{D2806248-362A-4495-AACD-FB2BAE904B22}" type="slidenum">
              <a:rPr lang="en-IN" smtClean="0"/>
              <a:t>4</a:t>
            </a:fld>
            <a:endParaRPr lang="en-IN"/>
          </a:p>
        </p:txBody>
      </p:sp>
      <p:sp>
        <p:nvSpPr>
          <p:cNvPr id="7" name="TextBox 6">
            <a:extLst>
              <a:ext uri="{FF2B5EF4-FFF2-40B4-BE49-F238E27FC236}">
                <a16:creationId xmlns="" xmlns:a16="http://schemas.microsoft.com/office/drawing/2014/main" id="{E6DAEACF-F65A-4E9F-8B98-40B1225D3EDF}"/>
              </a:ext>
            </a:extLst>
          </p:cNvPr>
          <p:cNvSpPr txBox="1"/>
          <p:nvPr/>
        </p:nvSpPr>
        <p:spPr>
          <a:xfrm>
            <a:off x="139337" y="1338606"/>
            <a:ext cx="6174377" cy="1077218"/>
          </a:xfrm>
          <a:prstGeom prst="rect">
            <a:avLst/>
          </a:prstGeom>
          <a:noFill/>
        </p:spPr>
        <p:txBody>
          <a:bodyPr wrap="square" rtlCol="0">
            <a:spAutoFit/>
          </a:bodyPr>
          <a:lstStyle/>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2) The Tubular Route </a:t>
            </a:r>
            <a:endParaRPr lang="en-US" sz="2800" b="1" dirty="0">
              <a:effectLst>
                <a:outerShdw blurRad="38100" dist="38100" dir="2700000" algn="tl">
                  <a:srgbClr val="000000">
                    <a:alpha val="43137"/>
                  </a:srgbClr>
                </a:outerShdw>
              </a:effectLst>
              <a:latin typeface="Arial Black" panose="020B0A04020102020204" pitchFamily="34" charset="0"/>
            </a:endParaRPr>
          </a:p>
          <a:p>
            <a:endParaRPr lang="en-US" dirty="0"/>
          </a:p>
          <a:p>
            <a:endParaRPr lang="en-IN" dirty="0"/>
          </a:p>
        </p:txBody>
      </p:sp>
      <p:sp>
        <p:nvSpPr>
          <p:cNvPr id="8" name="TextBox 7">
            <a:extLst>
              <a:ext uri="{FF2B5EF4-FFF2-40B4-BE49-F238E27FC236}">
                <a16:creationId xmlns="" xmlns:a16="http://schemas.microsoft.com/office/drawing/2014/main" id="{E3E69443-1B3F-4256-A1D6-52AB47F1E0D1}"/>
              </a:ext>
            </a:extLst>
          </p:cNvPr>
          <p:cNvSpPr txBox="1"/>
          <p:nvPr/>
        </p:nvSpPr>
        <p:spPr>
          <a:xfrm>
            <a:off x="365760" y="1877215"/>
            <a:ext cx="11686903" cy="502105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t>Once formed, these tubules can then be stuffed with a </a:t>
            </a:r>
            <a:r>
              <a:rPr lang="en-US" sz="2400" dirty="0" err="1"/>
              <a:t>Jello</a:t>
            </a:r>
            <a:r>
              <a:rPr lang="en-US" sz="2400" dirty="0"/>
              <a:t> like polymer matrix containing drugs or other chemicals that will slowly drain out, as the polymer is porous. </a:t>
            </a:r>
          </a:p>
          <a:p>
            <a:pPr marL="342900" indent="-342900" algn="just">
              <a:lnSpc>
                <a:spcPct val="150000"/>
              </a:lnSpc>
              <a:buFont typeface="Arial" panose="020B0604020202020204" pitchFamily="34" charset="0"/>
              <a:buChar char="•"/>
            </a:pPr>
            <a:endParaRPr lang="en-US" sz="2400" dirty="0"/>
          </a:p>
          <a:p>
            <a:pPr marL="342900" indent="-342900" algn="just">
              <a:lnSpc>
                <a:spcPct val="150000"/>
              </a:lnSpc>
              <a:buFont typeface="Arial" panose="020B0604020202020204" pitchFamily="34" charset="0"/>
              <a:buChar char="•"/>
            </a:pPr>
            <a:r>
              <a:rPr lang="en-US" sz="2400" dirty="0"/>
              <a:t>Further two biologists, Alan Rudolph and Barry Spargo used this strategy to turn microtubules into </a:t>
            </a:r>
            <a:r>
              <a:rPr lang="en-US" sz="2400" u="sng" dirty="0">
                <a:highlight>
                  <a:srgbClr val="FFFF00"/>
                </a:highlight>
              </a:rPr>
              <a:t>timed-release drug capsules</a:t>
            </a:r>
            <a:r>
              <a:rPr lang="en-US" sz="2400" dirty="0">
                <a:highlight>
                  <a:srgbClr val="FFFF00"/>
                </a:highlight>
              </a:rPr>
              <a:t>. </a:t>
            </a:r>
          </a:p>
          <a:p>
            <a:pPr marL="342900" indent="-342900" algn="just">
              <a:lnSpc>
                <a:spcPct val="150000"/>
              </a:lnSpc>
              <a:buFont typeface="Arial" panose="020B0604020202020204" pitchFamily="34" charset="0"/>
              <a:buChar char="•"/>
            </a:pPr>
            <a:endParaRPr lang="en-US" sz="2400" u="sng" dirty="0"/>
          </a:p>
          <a:p>
            <a:pPr marL="342900" indent="-342900" algn="just">
              <a:lnSpc>
                <a:spcPct val="150000"/>
              </a:lnSpc>
              <a:buFont typeface="Arial" panose="020B0604020202020204" pitchFamily="34" charset="0"/>
              <a:buChar char="•"/>
            </a:pPr>
            <a:r>
              <a:rPr lang="en-US" sz="2400" dirty="0"/>
              <a:t>In animal studies, they showed that tubules stuffed with the polymer matrix and a cell growth factor called transforming growth factor, when placed at the site of a wound, would slowly release the growth factor for up to 5 days, speeding wound healing. </a:t>
            </a:r>
          </a:p>
        </p:txBody>
      </p:sp>
    </p:spTree>
    <p:extLst>
      <p:ext uri="{BB962C8B-B14F-4D97-AF65-F5344CB8AC3E}">
        <p14:creationId xmlns:p14="http://schemas.microsoft.com/office/powerpoint/2010/main" val="41609729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A32590E-06D4-41CF-A7B8-9C8B33CF3087}"/>
              </a:ext>
            </a:extLst>
          </p:cNvPr>
          <p:cNvSpPr/>
          <p:nvPr/>
        </p:nvSpPr>
        <p:spPr>
          <a:xfrm>
            <a:off x="0" y="0"/>
            <a:ext cx="12192000" cy="1178351"/>
          </a:xfrm>
          <a:prstGeom prst="rect">
            <a:avLst/>
          </a:prstGeom>
          <a:solidFill>
            <a:schemeClr val="tx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0000"/>
              </a:solidFill>
              <a:latin typeface="Arial Black" panose="020B0A04020102020204" pitchFamily="34" charset="0"/>
            </a:endParaRPr>
          </a:p>
          <a:p>
            <a:r>
              <a:rPr lang="en-IN" sz="2800" b="1" dirty="0">
                <a:solidFill>
                  <a:srgbClr val="FF0000"/>
                </a:solidFill>
                <a:latin typeface="Arial Black" panose="020B0A04020102020204" pitchFamily="34" charset="0"/>
              </a:rPr>
              <a:t>Applications:</a:t>
            </a:r>
          </a:p>
        </p:txBody>
      </p:sp>
      <p:sp>
        <p:nvSpPr>
          <p:cNvPr id="5" name="Slide Number Placeholder 4">
            <a:extLst>
              <a:ext uri="{FF2B5EF4-FFF2-40B4-BE49-F238E27FC236}">
                <a16:creationId xmlns="" xmlns:a16="http://schemas.microsoft.com/office/drawing/2014/main" id="{1AAD95FE-DD32-4D1D-BBF8-2071F8011714}"/>
              </a:ext>
            </a:extLst>
          </p:cNvPr>
          <p:cNvSpPr>
            <a:spLocks noGrp="1"/>
          </p:cNvSpPr>
          <p:nvPr>
            <p:ph type="sldNum" sz="quarter" idx="12"/>
          </p:nvPr>
        </p:nvSpPr>
        <p:spPr/>
        <p:txBody>
          <a:bodyPr/>
          <a:lstStyle/>
          <a:p>
            <a:fld id="{D2806248-362A-4495-AACD-FB2BAE904B22}" type="slidenum">
              <a:rPr lang="en-IN" smtClean="0"/>
              <a:t>5</a:t>
            </a:fld>
            <a:endParaRPr lang="en-IN"/>
          </a:p>
        </p:txBody>
      </p:sp>
      <p:sp>
        <p:nvSpPr>
          <p:cNvPr id="7" name="TextBox 6">
            <a:extLst>
              <a:ext uri="{FF2B5EF4-FFF2-40B4-BE49-F238E27FC236}">
                <a16:creationId xmlns="" xmlns:a16="http://schemas.microsoft.com/office/drawing/2014/main" id="{E6DAEACF-F65A-4E9F-8B98-40B1225D3EDF}"/>
              </a:ext>
            </a:extLst>
          </p:cNvPr>
          <p:cNvSpPr txBox="1"/>
          <p:nvPr/>
        </p:nvSpPr>
        <p:spPr>
          <a:xfrm>
            <a:off x="139337" y="1338606"/>
            <a:ext cx="6174377" cy="1077218"/>
          </a:xfrm>
          <a:prstGeom prst="rect">
            <a:avLst/>
          </a:prstGeom>
          <a:noFill/>
        </p:spPr>
        <p:txBody>
          <a:bodyPr wrap="square" rtlCol="0">
            <a:spAutoFit/>
          </a:bodyPr>
          <a:lstStyle/>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2) The Tubular Route </a:t>
            </a:r>
            <a:endParaRPr lang="en-US" sz="2800" b="1" dirty="0">
              <a:effectLst>
                <a:outerShdw blurRad="38100" dist="38100" dir="2700000" algn="tl">
                  <a:srgbClr val="000000">
                    <a:alpha val="43137"/>
                  </a:srgbClr>
                </a:outerShdw>
              </a:effectLst>
              <a:latin typeface="Arial Black" panose="020B0A04020102020204" pitchFamily="34" charset="0"/>
            </a:endParaRPr>
          </a:p>
          <a:p>
            <a:endParaRPr lang="en-US" dirty="0"/>
          </a:p>
          <a:p>
            <a:endParaRPr lang="en-IN" dirty="0"/>
          </a:p>
        </p:txBody>
      </p:sp>
      <p:sp>
        <p:nvSpPr>
          <p:cNvPr id="9" name="TextBox 8">
            <a:extLst>
              <a:ext uri="{FF2B5EF4-FFF2-40B4-BE49-F238E27FC236}">
                <a16:creationId xmlns="" xmlns:a16="http://schemas.microsoft.com/office/drawing/2014/main" id="{88594149-15A2-4C77-A2B2-1EAF16CB43AD}"/>
              </a:ext>
            </a:extLst>
          </p:cNvPr>
          <p:cNvSpPr txBox="1"/>
          <p:nvPr/>
        </p:nvSpPr>
        <p:spPr>
          <a:xfrm>
            <a:off x="139337" y="2119842"/>
            <a:ext cx="11634741" cy="2308324"/>
          </a:xfrm>
          <a:prstGeom prst="rect">
            <a:avLst/>
          </a:prstGeom>
          <a:noFill/>
        </p:spPr>
        <p:txBody>
          <a:bodyPr wrap="square">
            <a:spAutoFit/>
          </a:bodyPr>
          <a:lstStyle/>
          <a:p>
            <a:pPr marL="342900" indent="-342900" algn="just">
              <a:buFont typeface="Arial" panose="020B0604020202020204" pitchFamily="34" charset="0"/>
              <a:buChar char="•"/>
            </a:pPr>
            <a:r>
              <a:rPr lang="en-US" sz="2400" dirty="0"/>
              <a:t>The microtubules also make dandy microscopic templates when coated with metals, they are stronger and have useful electronic properties.</a:t>
            </a:r>
          </a:p>
          <a:p>
            <a:pPr algn="just"/>
            <a:endParaRPr lang="en-US" sz="2400" dirty="0"/>
          </a:p>
          <a:p>
            <a:pPr marL="342900" indent="-342900" algn="just">
              <a:buFont typeface="Arial" panose="020B0604020202020204" pitchFamily="34" charset="0"/>
              <a:buChar char="•"/>
            </a:pPr>
            <a:r>
              <a:rPr lang="en-US" sz="2400" dirty="0"/>
              <a:t>Physicists Ranganathan Shashidhar of NRL and Eric Cross of Pennsylvania State University explored the use of nickel and permalloy tubules to reduce the electromagnetic interference between adjacent microchips in ultra dense circuit boards. </a:t>
            </a:r>
          </a:p>
        </p:txBody>
      </p:sp>
    </p:spTree>
    <p:extLst>
      <p:ext uri="{BB962C8B-B14F-4D97-AF65-F5344CB8AC3E}">
        <p14:creationId xmlns:p14="http://schemas.microsoft.com/office/powerpoint/2010/main" val="14375866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A32590E-06D4-41CF-A7B8-9C8B33CF3087}"/>
              </a:ext>
            </a:extLst>
          </p:cNvPr>
          <p:cNvSpPr/>
          <p:nvPr/>
        </p:nvSpPr>
        <p:spPr>
          <a:xfrm>
            <a:off x="0" y="0"/>
            <a:ext cx="12192000" cy="1178351"/>
          </a:xfrm>
          <a:prstGeom prst="rect">
            <a:avLst/>
          </a:prstGeom>
          <a:solidFill>
            <a:schemeClr val="tx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0000"/>
              </a:solidFill>
              <a:latin typeface="Arial Black" panose="020B0A04020102020204" pitchFamily="34" charset="0"/>
            </a:endParaRPr>
          </a:p>
          <a:p>
            <a:r>
              <a:rPr lang="en-IN" sz="2800" b="1" dirty="0">
                <a:solidFill>
                  <a:srgbClr val="FF0000"/>
                </a:solidFill>
                <a:latin typeface="Arial Black" panose="020B0A04020102020204" pitchFamily="34" charset="0"/>
              </a:rPr>
              <a:t>Applications:</a:t>
            </a:r>
          </a:p>
        </p:txBody>
      </p:sp>
      <p:sp>
        <p:nvSpPr>
          <p:cNvPr id="5" name="Slide Number Placeholder 4">
            <a:extLst>
              <a:ext uri="{FF2B5EF4-FFF2-40B4-BE49-F238E27FC236}">
                <a16:creationId xmlns="" xmlns:a16="http://schemas.microsoft.com/office/drawing/2014/main" id="{1AAD95FE-DD32-4D1D-BBF8-2071F8011714}"/>
              </a:ext>
            </a:extLst>
          </p:cNvPr>
          <p:cNvSpPr>
            <a:spLocks noGrp="1"/>
          </p:cNvSpPr>
          <p:nvPr>
            <p:ph type="sldNum" sz="quarter" idx="12"/>
          </p:nvPr>
        </p:nvSpPr>
        <p:spPr/>
        <p:txBody>
          <a:bodyPr/>
          <a:lstStyle/>
          <a:p>
            <a:fld id="{D2806248-362A-4495-AACD-FB2BAE904B22}" type="slidenum">
              <a:rPr lang="en-IN" smtClean="0"/>
              <a:t>6</a:t>
            </a:fld>
            <a:endParaRPr lang="en-IN"/>
          </a:p>
        </p:txBody>
      </p:sp>
      <p:sp>
        <p:nvSpPr>
          <p:cNvPr id="7" name="TextBox 6">
            <a:extLst>
              <a:ext uri="{FF2B5EF4-FFF2-40B4-BE49-F238E27FC236}">
                <a16:creationId xmlns="" xmlns:a16="http://schemas.microsoft.com/office/drawing/2014/main" id="{E6DAEACF-F65A-4E9F-8B98-40B1225D3EDF}"/>
              </a:ext>
            </a:extLst>
          </p:cNvPr>
          <p:cNvSpPr txBox="1"/>
          <p:nvPr/>
        </p:nvSpPr>
        <p:spPr>
          <a:xfrm>
            <a:off x="139337" y="1338606"/>
            <a:ext cx="6174377" cy="1077218"/>
          </a:xfrm>
          <a:prstGeom prst="rect">
            <a:avLst/>
          </a:prstGeom>
          <a:noFill/>
        </p:spPr>
        <p:txBody>
          <a:bodyPr wrap="square" rtlCol="0">
            <a:spAutoFit/>
          </a:bodyPr>
          <a:lstStyle/>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2) The Tubular Route </a:t>
            </a:r>
            <a:endParaRPr lang="en-US" sz="2800" b="1" dirty="0">
              <a:effectLst>
                <a:outerShdw blurRad="38100" dist="38100" dir="2700000" algn="tl">
                  <a:srgbClr val="000000">
                    <a:alpha val="43137"/>
                  </a:srgbClr>
                </a:outerShdw>
              </a:effectLst>
              <a:latin typeface="Arial Black" panose="020B0A04020102020204" pitchFamily="34" charset="0"/>
            </a:endParaRPr>
          </a:p>
          <a:p>
            <a:endParaRPr lang="en-US" dirty="0"/>
          </a:p>
          <a:p>
            <a:endParaRPr lang="en-IN" dirty="0"/>
          </a:p>
        </p:txBody>
      </p:sp>
      <p:sp>
        <p:nvSpPr>
          <p:cNvPr id="8" name="TextBox 7">
            <a:extLst>
              <a:ext uri="{FF2B5EF4-FFF2-40B4-BE49-F238E27FC236}">
                <a16:creationId xmlns="" xmlns:a16="http://schemas.microsoft.com/office/drawing/2014/main" id="{109E4E71-7CCF-4BD6-9903-3CE9084A149F}"/>
              </a:ext>
            </a:extLst>
          </p:cNvPr>
          <p:cNvSpPr txBox="1"/>
          <p:nvPr/>
        </p:nvSpPr>
        <p:spPr>
          <a:xfrm>
            <a:off x="139337" y="2056324"/>
            <a:ext cx="11852366" cy="4154984"/>
          </a:xfrm>
          <a:prstGeom prst="rect">
            <a:avLst/>
          </a:prstGeom>
          <a:noFill/>
        </p:spPr>
        <p:txBody>
          <a:bodyPr wrap="square" rtlCol="0">
            <a:spAutoFit/>
          </a:bodyPr>
          <a:lstStyle/>
          <a:p>
            <a:pPr algn="just"/>
            <a:endParaRPr lang="en-US" sz="2400" dirty="0"/>
          </a:p>
          <a:p>
            <a:pPr marL="342900" indent="-342900" algn="just">
              <a:buFont typeface="Arial" panose="020B0604020202020204" pitchFamily="34" charset="0"/>
              <a:buChar char="•"/>
            </a:pPr>
            <a:r>
              <a:rPr lang="en-US" sz="2400" dirty="0"/>
              <a:t>Such microchips constantly give off and absorb electromagnetic waves, like </a:t>
            </a:r>
            <a:r>
              <a:rPr lang="en-US" sz="2400" dirty="0" smtClean="0"/>
              <a:t>radio waves </a:t>
            </a:r>
            <a:r>
              <a:rPr lang="en-US" sz="2400" dirty="0"/>
              <a:t>and microwaves.</a:t>
            </a:r>
          </a:p>
          <a:p>
            <a:pPr marL="342900" indent="-342900" algn="just">
              <a:buFont typeface="Arial" panose="020B0604020202020204" pitchFamily="34" charset="0"/>
              <a:buChar char="•"/>
            </a:pPr>
            <a:r>
              <a:rPr lang="en-US" sz="2400" dirty="0"/>
              <a:t>If strong enough, the electromagnetic waves given off from one chip can disrupt the operation of its neighbors .</a:t>
            </a:r>
          </a:p>
          <a:p>
            <a:pPr marL="342900" indent="-342900" algn="just">
              <a:buFont typeface="Arial" panose="020B0604020202020204" pitchFamily="34" charset="0"/>
              <a:buChar char="•"/>
            </a:pPr>
            <a:r>
              <a:rPr lang="en-US" sz="2400" dirty="0"/>
              <a:t>The need to miniaturize components by packing the chips closer together boosts the interference between chips. </a:t>
            </a:r>
          </a:p>
          <a:p>
            <a:pPr algn="just"/>
            <a:endParaRPr lang="en-US" sz="2400" dirty="0"/>
          </a:p>
          <a:p>
            <a:pPr marL="342900" indent="-342900" algn="just">
              <a:buFont typeface="Arial" panose="020B0604020202020204" pitchFamily="34" charset="0"/>
              <a:buChar char="•"/>
            </a:pPr>
            <a:r>
              <a:rPr lang="en-US" sz="2400" dirty="0"/>
              <a:t>Therefore, the method employed was placing small pieces of material between each chip to block the electromagnetic fields  and microscopic rods of metal were ideal for </a:t>
            </a:r>
            <a:r>
              <a:rPr lang="en-US" sz="2400" dirty="0" smtClean="0"/>
              <a:t>this, </a:t>
            </a:r>
            <a:r>
              <a:rPr lang="en-US" sz="2400" dirty="0"/>
              <a:t>given their long thin shape that enhances their ability to block electromagnetic waves.</a:t>
            </a:r>
          </a:p>
        </p:txBody>
      </p:sp>
    </p:spTree>
    <p:extLst>
      <p:ext uri="{BB962C8B-B14F-4D97-AF65-F5344CB8AC3E}">
        <p14:creationId xmlns:p14="http://schemas.microsoft.com/office/powerpoint/2010/main" val="29876546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A32590E-06D4-41CF-A7B8-9C8B33CF3087}"/>
              </a:ext>
            </a:extLst>
          </p:cNvPr>
          <p:cNvSpPr/>
          <p:nvPr/>
        </p:nvSpPr>
        <p:spPr>
          <a:xfrm>
            <a:off x="0" y="0"/>
            <a:ext cx="12192000" cy="1178351"/>
          </a:xfrm>
          <a:prstGeom prst="rect">
            <a:avLst/>
          </a:prstGeom>
          <a:solidFill>
            <a:schemeClr val="tx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0000"/>
              </a:solidFill>
              <a:latin typeface="Arial Black" panose="020B0A04020102020204" pitchFamily="34" charset="0"/>
            </a:endParaRPr>
          </a:p>
          <a:p>
            <a:r>
              <a:rPr lang="en-IN" sz="2800" b="1" dirty="0">
                <a:solidFill>
                  <a:srgbClr val="FF0000"/>
                </a:solidFill>
                <a:latin typeface="Arial Black" panose="020B0A04020102020204" pitchFamily="34" charset="0"/>
              </a:rPr>
              <a:t>Applications:</a:t>
            </a:r>
          </a:p>
        </p:txBody>
      </p:sp>
      <p:sp>
        <p:nvSpPr>
          <p:cNvPr id="5" name="Slide Number Placeholder 4">
            <a:extLst>
              <a:ext uri="{FF2B5EF4-FFF2-40B4-BE49-F238E27FC236}">
                <a16:creationId xmlns="" xmlns:a16="http://schemas.microsoft.com/office/drawing/2014/main" id="{1AAD95FE-DD32-4D1D-BBF8-2071F8011714}"/>
              </a:ext>
            </a:extLst>
          </p:cNvPr>
          <p:cNvSpPr>
            <a:spLocks noGrp="1"/>
          </p:cNvSpPr>
          <p:nvPr>
            <p:ph type="sldNum" sz="quarter" idx="12"/>
          </p:nvPr>
        </p:nvSpPr>
        <p:spPr/>
        <p:txBody>
          <a:bodyPr/>
          <a:lstStyle/>
          <a:p>
            <a:fld id="{D2806248-362A-4495-AACD-FB2BAE904B22}" type="slidenum">
              <a:rPr lang="en-IN" smtClean="0"/>
              <a:t>7</a:t>
            </a:fld>
            <a:endParaRPr lang="en-IN"/>
          </a:p>
        </p:txBody>
      </p:sp>
      <p:sp>
        <p:nvSpPr>
          <p:cNvPr id="7" name="TextBox 6">
            <a:extLst>
              <a:ext uri="{FF2B5EF4-FFF2-40B4-BE49-F238E27FC236}">
                <a16:creationId xmlns="" xmlns:a16="http://schemas.microsoft.com/office/drawing/2014/main" id="{E6DAEACF-F65A-4E9F-8B98-40B1225D3EDF}"/>
              </a:ext>
            </a:extLst>
          </p:cNvPr>
          <p:cNvSpPr txBox="1"/>
          <p:nvPr/>
        </p:nvSpPr>
        <p:spPr>
          <a:xfrm>
            <a:off x="139337" y="1338606"/>
            <a:ext cx="6174377" cy="1508105"/>
          </a:xfrm>
          <a:prstGeom prst="rect">
            <a:avLst/>
          </a:prstGeom>
          <a:noFill/>
        </p:spPr>
        <p:txBody>
          <a:bodyPr wrap="square" rtlCol="0">
            <a:spAutoFit/>
          </a:bodyPr>
          <a:lstStyle/>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3) Sheets and sandwiches </a:t>
            </a:r>
          </a:p>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 </a:t>
            </a:r>
            <a:endParaRPr lang="en-US" sz="2800" b="1" dirty="0">
              <a:effectLst>
                <a:outerShdw blurRad="38100" dist="38100" dir="2700000" algn="tl">
                  <a:srgbClr val="000000">
                    <a:alpha val="43137"/>
                  </a:srgbClr>
                </a:outerShdw>
              </a:effectLst>
              <a:latin typeface="Arial Black" panose="020B0A04020102020204" pitchFamily="34" charset="0"/>
            </a:endParaRPr>
          </a:p>
          <a:p>
            <a:endParaRPr lang="en-US" dirty="0"/>
          </a:p>
          <a:p>
            <a:endParaRPr lang="en-IN" dirty="0"/>
          </a:p>
        </p:txBody>
      </p:sp>
      <p:sp>
        <p:nvSpPr>
          <p:cNvPr id="8" name="TextBox 7">
            <a:extLst>
              <a:ext uri="{FF2B5EF4-FFF2-40B4-BE49-F238E27FC236}">
                <a16:creationId xmlns="" xmlns:a16="http://schemas.microsoft.com/office/drawing/2014/main" id="{9D3991A0-A797-4526-83A0-806B466C57D3}"/>
              </a:ext>
            </a:extLst>
          </p:cNvPr>
          <p:cNvSpPr txBox="1"/>
          <p:nvPr/>
        </p:nvSpPr>
        <p:spPr>
          <a:xfrm>
            <a:off x="171748" y="1836945"/>
            <a:ext cx="11880915" cy="502105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t>Electronics applications are also driving researchers to experiment with self-assembly as a way of layering sheets of materials, an arrangement that has myriad applications. </a:t>
            </a:r>
          </a:p>
          <a:p>
            <a:pPr marL="342900" indent="-342900" algn="just">
              <a:lnSpc>
                <a:spcPct val="150000"/>
              </a:lnSpc>
              <a:buFont typeface="Arial" panose="020B0604020202020204" pitchFamily="34" charset="0"/>
              <a:buChar char="•"/>
            </a:pPr>
            <a:r>
              <a:rPr lang="en-US" sz="2400" dirty="0"/>
              <a:t>Laying down successive single-atom-thick layers of semiconductor materials for devices such as laser diodes by molecular beam epitaxy machine to "spray paint" molecular layers is a costly process. </a:t>
            </a:r>
          </a:p>
          <a:p>
            <a:pPr marL="342900" indent="-342900" algn="just">
              <a:lnSpc>
                <a:spcPct val="150000"/>
              </a:lnSpc>
              <a:buFont typeface="Arial" panose="020B0604020202020204" pitchFamily="34" charset="0"/>
              <a:buChar char="•"/>
            </a:pPr>
            <a:r>
              <a:rPr lang="en-US" sz="2400" dirty="0"/>
              <a:t>Self-assembly has an advantage over this. The molecular building blocks are chosen so that they can only combine in a single-layered arrangement. </a:t>
            </a:r>
          </a:p>
          <a:p>
            <a:pPr marL="342900" indent="-342900" algn="just">
              <a:lnSpc>
                <a:spcPct val="150000"/>
              </a:lnSpc>
              <a:buFont typeface="Arial" panose="020B0604020202020204" pitchFamily="34" charset="0"/>
              <a:buChar char="•"/>
            </a:pPr>
            <a:r>
              <a:rPr lang="en-US" sz="2400" dirty="0"/>
              <a:t>Technique to layer electronically active materials for devices such as solar cells and light-emitting diodes (LEDs). </a:t>
            </a:r>
          </a:p>
        </p:txBody>
      </p:sp>
    </p:spTree>
    <p:extLst>
      <p:ext uri="{BB962C8B-B14F-4D97-AF65-F5344CB8AC3E}">
        <p14:creationId xmlns:p14="http://schemas.microsoft.com/office/powerpoint/2010/main" val="34796733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A32590E-06D4-41CF-A7B8-9C8B33CF3087}"/>
              </a:ext>
            </a:extLst>
          </p:cNvPr>
          <p:cNvSpPr/>
          <p:nvPr/>
        </p:nvSpPr>
        <p:spPr>
          <a:xfrm>
            <a:off x="0" y="0"/>
            <a:ext cx="12192000" cy="1178351"/>
          </a:xfrm>
          <a:prstGeom prst="rect">
            <a:avLst/>
          </a:prstGeom>
          <a:solidFill>
            <a:schemeClr val="tx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0000"/>
              </a:solidFill>
              <a:latin typeface="Arial Black" panose="020B0A04020102020204" pitchFamily="34" charset="0"/>
            </a:endParaRPr>
          </a:p>
          <a:p>
            <a:r>
              <a:rPr lang="en-IN" sz="2800" b="1" dirty="0">
                <a:solidFill>
                  <a:srgbClr val="FF0000"/>
                </a:solidFill>
                <a:latin typeface="Arial Black" panose="020B0A04020102020204" pitchFamily="34" charset="0"/>
              </a:rPr>
              <a:t>Applications:</a:t>
            </a:r>
          </a:p>
        </p:txBody>
      </p:sp>
      <p:sp>
        <p:nvSpPr>
          <p:cNvPr id="5" name="Slide Number Placeholder 4">
            <a:extLst>
              <a:ext uri="{FF2B5EF4-FFF2-40B4-BE49-F238E27FC236}">
                <a16:creationId xmlns="" xmlns:a16="http://schemas.microsoft.com/office/drawing/2014/main" id="{1AAD95FE-DD32-4D1D-BBF8-2071F8011714}"/>
              </a:ext>
            </a:extLst>
          </p:cNvPr>
          <p:cNvSpPr>
            <a:spLocks noGrp="1"/>
          </p:cNvSpPr>
          <p:nvPr>
            <p:ph type="sldNum" sz="quarter" idx="12"/>
          </p:nvPr>
        </p:nvSpPr>
        <p:spPr/>
        <p:txBody>
          <a:bodyPr/>
          <a:lstStyle/>
          <a:p>
            <a:fld id="{D2806248-362A-4495-AACD-FB2BAE904B22}" type="slidenum">
              <a:rPr lang="en-IN" smtClean="0"/>
              <a:t>8</a:t>
            </a:fld>
            <a:endParaRPr lang="en-IN"/>
          </a:p>
        </p:txBody>
      </p:sp>
      <p:sp>
        <p:nvSpPr>
          <p:cNvPr id="7" name="TextBox 6">
            <a:extLst>
              <a:ext uri="{FF2B5EF4-FFF2-40B4-BE49-F238E27FC236}">
                <a16:creationId xmlns="" xmlns:a16="http://schemas.microsoft.com/office/drawing/2014/main" id="{E6DAEACF-F65A-4E9F-8B98-40B1225D3EDF}"/>
              </a:ext>
            </a:extLst>
          </p:cNvPr>
          <p:cNvSpPr txBox="1"/>
          <p:nvPr/>
        </p:nvSpPr>
        <p:spPr>
          <a:xfrm>
            <a:off x="139337" y="1338606"/>
            <a:ext cx="6174377" cy="1508105"/>
          </a:xfrm>
          <a:prstGeom prst="rect">
            <a:avLst/>
          </a:prstGeom>
          <a:noFill/>
        </p:spPr>
        <p:txBody>
          <a:bodyPr wrap="square" rtlCol="0">
            <a:spAutoFit/>
          </a:bodyPr>
          <a:lstStyle/>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3) Sheets and sandwiches </a:t>
            </a:r>
          </a:p>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 </a:t>
            </a:r>
            <a:endParaRPr lang="en-US" sz="2800" b="1" dirty="0">
              <a:effectLst>
                <a:outerShdw blurRad="38100" dist="38100" dir="2700000" algn="tl">
                  <a:srgbClr val="000000">
                    <a:alpha val="43137"/>
                  </a:srgbClr>
                </a:outerShdw>
              </a:effectLst>
              <a:latin typeface="Arial Black" panose="020B0A04020102020204" pitchFamily="34" charset="0"/>
            </a:endParaRPr>
          </a:p>
          <a:p>
            <a:endParaRPr lang="en-US" dirty="0"/>
          </a:p>
          <a:p>
            <a:endParaRPr lang="en-IN" dirty="0"/>
          </a:p>
        </p:txBody>
      </p:sp>
      <p:sp>
        <p:nvSpPr>
          <p:cNvPr id="9" name="TextBox 8">
            <a:extLst>
              <a:ext uri="{FF2B5EF4-FFF2-40B4-BE49-F238E27FC236}">
                <a16:creationId xmlns="" xmlns:a16="http://schemas.microsoft.com/office/drawing/2014/main" id="{D6B260A5-06CD-46F1-85A9-FC046DB803ED}"/>
              </a:ext>
            </a:extLst>
          </p:cNvPr>
          <p:cNvSpPr txBox="1"/>
          <p:nvPr/>
        </p:nvSpPr>
        <p:spPr>
          <a:xfrm>
            <a:off x="235670" y="2014597"/>
            <a:ext cx="11689237" cy="249299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t>To make such self-assembled sandwiches in such a way that each layer serves as a surface for the next layer.</a:t>
            </a:r>
          </a:p>
          <a:p>
            <a:pPr algn="just">
              <a:lnSpc>
                <a:spcPct val="150000"/>
              </a:lnSpc>
            </a:pPr>
            <a:endParaRPr lang="en-US" sz="2400" dirty="0"/>
          </a:p>
          <a:p>
            <a:pPr marL="342900" indent="-342900" algn="just">
              <a:buFont typeface="Arial" panose="020B0604020202020204" pitchFamily="34" charset="0"/>
              <a:buChar char="•"/>
            </a:pPr>
            <a:r>
              <a:rPr lang="en-US" sz="2400" dirty="0"/>
              <a:t>In 1988, </a:t>
            </a:r>
            <a:r>
              <a:rPr lang="en-US" sz="2400" dirty="0" err="1"/>
              <a:t>Mallouk</a:t>
            </a:r>
            <a:r>
              <a:rPr lang="en-US" sz="2400" dirty="0"/>
              <a:t> first did this by layering a series of molecules on a gold-plated silicon bed.</a:t>
            </a:r>
          </a:p>
        </p:txBody>
      </p:sp>
    </p:spTree>
    <p:extLst>
      <p:ext uri="{BB962C8B-B14F-4D97-AF65-F5344CB8AC3E}">
        <p14:creationId xmlns:p14="http://schemas.microsoft.com/office/powerpoint/2010/main" val="37274070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DA32590E-06D4-41CF-A7B8-9C8B33CF3087}"/>
              </a:ext>
            </a:extLst>
          </p:cNvPr>
          <p:cNvSpPr/>
          <p:nvPr/>
        </p:nvSpPr>
        <p:spPr>
          <a:xfrm>
            <a:off x="0" y="0"/>
            <a:ext cx="12192000" cy="1178351"/>
          </a:xfrm>
          <a:prstGeom prst="rect">
            <a:avLst/>
          </a:prstGeom>
          <a:solidFill>
            <a:schemeClr val="tx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0000"/>
              </a:solidFill>
              <a:latin typeface="Arial Black" panose="020B0A04020102020204" pitchFamily="34" charset="0"/>
            </a:endParaRPr>
          </a:p>
          <a:p>
            <a:r>
              <a:rPr lang="en-IN" sz="2800" b="1" dirty="0">
                <a:solidFill>
                  <a:srgbClr val="FF0000"/>
                </a:solidFill>
                <a:latin typeface="Arial Black" panose="020B0A04020102020204" pitchFamily="34" charset="0"/>
              </a:rPr>
              <a:t>Applications:</a:t>
            </a:r>
          </a:p>
        </p:txBody>
      </p:sp>
      <p:sp>
        <p:nvSpPr>
          <p:cNvPr id="5" name="Slide Number Placeholder 4">
            <a:extLst>
              <a:ext uri="{FF2B5EF4-FFF2-40B4-BE49-F238E27FC236}">
                <a16:creationId xmlns="" xmlns:a16="http://schemas.microsoft.com/office/drawing/2014/main" id="{1AAD95FE-DD32-4D1D-BBF8-2071F8011714}"/>
              </a:ext>
            </a:extLst>
          </p:cNvPr>
          <p:cNvSpPr>
            <a:spLocks noGrp="1"/>
          </p:cNvSpPr>
          <p:nvPr>
            <p:ph type="sldNum" sz="quarter" idx="12"/>
          </p:nvPr>
        </p:nvSpPr>
        <p:spPr/>
        <p:txBody>
          <a:bodyPr/>
          <a:lstStyle/>
          <a:p>
            <a:fld id="{D2806248-362A-4495-AACD-FB2BAE904B22}" type="slidenum">
              <a:rPr lang="en-IN" smtClean="0"/>
              <a:t>9</a:t>
            </a:fld>
            <a:endParaRPr lang="en-IN"/>
          </a:p>
        </p:txBody>
      </p:sp>
      <p:sp>
        <p:nvSpPr>
          <p:cNvPr id="7" name="TextBox 6">
            <a:extLst>
              <a:ext uri="{FF2B5EF4-FFF2-40B4-BE49-F238E27FC236}">
                <a16:creationId xmlns="" xmlns:a16="http://schemas.microsoft.com/office/drawing/2014/main" id="{E6DAEACF-F65A-4E9F-8B98-40B1225D3EDF}"/>
              </a:ext>
            </a:extLst>
          </p:cNvPr>
          <p:cNvSpPr txBox="1"/>
          <p:nvPr/>
        </p:nvSpPr>
        <p:spPr>
          <a:xfrm>
            <a:off x="139337" y="1338606"/>
            <a:ext cx="6174377" cy="1508105"/>
          </a:xfrm>
          <a:prstGeom prst="rect">
            <a:avLst/>
          </a:prstGeom>
          <a:noFill/>
        </p:spPr>
        <p:txBody>
          <a:bodyPr wrap="square" rtlCol="0">
            <a:spAutoFit/>
          </a:bodyPr>
          <a:lstStyle/>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3) Sheets and sandwiches </a:t>
            </a:r>
          </a:p>
          <a:p>
            <a:r>
              <a:rPr lang="en-US" sz="2800" b="1" dirty="0">
                <a:solidFill>
                  <a:srgbClr val="92D050"/>
                </a:solidFill>
                <a:effectLst>
                  <a:outerShdw blurRad="38100" dist="38100" dir="2700000" algn="tl">
                    <a:srgbClr val="000000">
                      <a:alpha val="43137"/>
                    </a:srgbClr>
                  </a:outerShdw>
                </a:effectLst>
                <a:latin typeface="Arial Black" panose="020B0A04020102020204" pitchFamily="34" charset="0"/>
              </a:rPr>
              <a:t> </a:t>
            </a:r>
            <a:endParaRPr lang="en-US" sz="2800" b="1" dirty="0">
              <a:effectLst>
                <a:outerShdw blurRad="38100" dist="38100" dir="2700000" algn="tl">
                  <a:srgbClr val="000000">
                    <a:alpha val="43137"/>
                  </a:srgbClr>
                </a:outerShdw>
              </a:effectLst>
              <a:latin typeface="Arial Black" panose="020B0A04020102020204" pitchFamily="34" charset="0"/>
            </a:endParaRPr>
          </a:p>
          <a:p>
            <a:endParaRPr lang="en-US" dirty="0"/>
          </a:p>
          <a:p>
            <a:endParaRPr lang="en-IN" dirty="0"/>
          </a:p>
        </p:txBody>
      </p:sp>
      <p:sp>
        <p:nvSpPr>
          <p:cNvPr id="8" name="TextBox 7">
            <a:extLst>
              <a:ext uri="{FF2B5EF4-FFF2-40B4-BE49-F238E27FC236}">
                <a16:creationId xmlns="" xmlns:a16="http://schemas.microsoft.com/office/drawing/2014/main" id="{F7020808-0A2A-4A0B-A4F1-A314D9CF0CF9}"/>
              </a:ext>
            </a:extLst>
          </p:cNvPr>
          <p:cNvSpPr txBox="1"/>
          <p:nvPr/>
        </p:nvSpPr>
        <p:spPr>
          <a:xfrm>
            <a:off x="139337" y="1836945"/>
            <a:ext cx="11399071" cy="502105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t>He started by dipping this base into a solution containing molecules with a sulfur atom at one end, a hydrocarbon chain in the middle, and a phosphonate group at the end .</a:t>
            </a:r>
          </a:p>
          <a:p>
            <a:pPr marL="342900" indent="-342900" algn="just">
              <a:lnSpc>
                <a:spcPct val="150000"/>
              </a:lnSpc>
              <a:buFont typeface="Arial" panose="020B0604020202020204" pitchFamily="34" charset="0"/>
              <a:buChar char="•"/>
            </a:pPr>
            <a:r>
              <a:rPr lang="en-US" sz="2400" dirty="0"/>
              <a:t>The sulfur atoms tightly bonded to the gold surface, leaving phosphonate groups sticking out at the surface. </a:t>
            </a:r>
          </a:p>
          <a:p>
            <a:pPr marL="342900" indent="-342900" algn="just">
              <a:lnSpc>
                <a:spcPct val="150000"/>
              </a:lnSpc>
              <a:buFont typeface="Arial" panose="020B0604020202020204" pitchFamily="34" charset="0"/>
              <a:buChar char="•"/>
            </a:pPr>
            <a:r>
              <a:rPr lang="en-US" sz="2400" dirty="0"/>
              <a:t>These phosphonates carry a net negative charge. </a:t>
            </a:r>
          </a:p>
          <a:p>
            <a:pPr marL="342900" indent="-342900" algn="just">
              <a:lnSpc>
                <a:spcPct val="150000"/>
              </a:lnSpc>
              <a:buFont typeface="Arial" panose="020B0604020202020204" pitchFamily="34" charset="0"/>
              <a:buChar char="•"/>
            </a:pPr>
            <a:r>
              <a:rPr lang="en-US" sz="2400" dirty="0"/>
              <a:t>Then the structures was placed in a bath containing zirconium ions, which have a positive charge. </a:t>
            </a:r>
          </a:p>
          <a:p>
            <a:pPr marL="342900" indent="-342900" algn="just">
              <a:lnSpc>
                <a:spcPct val="150000"/>
              </a:lnSpc>
              <a:buFont typeface="Arial" panose="020B0604020202020204" pitchFamily="34" charset="0"/>
              <a:buChar char="•"/>
            </a:pPr>
            <a:r>
              <a:rPr lang="en-US" sz="2400" dirty="0"/>
              <a:t>The zirconium bonded to the phosphonates, forming a single-atom thick layer of sheet metal. </a:t>
            </a:r>
            <a:endParaRPr lang="en-IN" sz="2400" dirty="0"/>
          </a:p>
        </p:txBody>
      </p:sp>
    </p:spTree>
    <p:extLst>
      <p:ext uri="{BB962C8B-B14F-4D97-AF65-F5344CB8AC3E}">
        <p14:creationId xmlns:p14="http://schemas.microsoft.com/office/powerpoint/2010/main" val="11503057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E681FECDCB634A88B380210644E33D" ma:contentTypeVersion="2" ma:contentTypeDescription="Create a new document." ma:contentTypeScope="" ma:versionID="37873b6306962399c11eecd0d6223513">
  <xsd:schema xmlns:xsd="http://www.w3.org/2001/XMLSchema" xmlns:xs="http://www.w3.org/2001/XMLSchema" xmlns:p="http://schemas.microsoft.com/office/2006/metadata/properties" xmlns:ns2="bcaef780-bd02-4c5b-98b7-9161c76ba27b" targetNamespace="http://schemas.microsoft.com/office/2006/metadata/properties" ma:root="true" ma:fieldsID="23e97d46f374a3d1adcbd513b51aedb4" ns2:_="">
    <xsd:import namespace="bcaef780-bd02-4c5b-98b7-9161c76ba27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aef780-bd02-4c5b-98b7-9161c76ba2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F53A33-A0B2-4E54-9973-12EA1A5269A1}"/>
</file>

<file path=customXml/itemProps2.xml><?xml version="1.0" encoding="utf-8"?>
<ds:datastoreItem xmlns:ds="http://schemas.openxmlformats.org/officeDocument/2006/customXml" ds:itemID="{6675742E-6105-48FA-A69F-6F2901B8967E}"/>
</file>

<file path=customXml/itemProps3.xml><?xml version="1.0" encoding="utf-8"?>
<ds:datastoreItem xmlns:ds="http://schemas.openxmlformats.org/officeDocument/2006/customXml" ds:itemID="{B5F73F96-5522-43BF-99E4-54B805CD4AA8}"/>
</file>

<file path=docProps/app.xml><?xml version="1.0" encoding="utf-8"?>
<Properties xmlns="http://schemas.openxmlformats.org/officeDocument/2006/extended-properties" xmlns:vt="http://schemas.openxmlformats.org/officeDocument/2006/docPropsVTypes">
  <TotalTime>7927</TotalTime>
  <Words>1100</Words>
  <Application>Microsoft Macintosh PowerPoint</Application>
  <PresentationFormat>Custom</PresentationFormat>
  <Paragraphs>116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Debashree Kar</dc:creator>
  <cp:lastModifiedBy>Prashant Mishra</cp:lastModifiedBy>
  <cp:revision>57</cp:revision>
  <dcterms:created xsi:type="dcterms:W3CDTF">2021-01-27T09:51:30Z</dcterms:created>
  <dcterms:modified xsi:type="dcterms:W3CDTF">2021-02-12T03:42:59Z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0x0101005EE681FECDCB634A88B380210644E33D</vt:lpwstr>
  </property>
</Properties>
</file>