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94" r:id="rId6"/>
    <p:sldId id="258"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1200"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3240-A6F1-4D09-AB87-A4377017EC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3BC0DF-A0B7-48D2-A2A0-CF65FB1FE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835870-FF15-4DDC-B188-EBE4DB0FD131}"/>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5" name="Footer Placeholder 4">
            <a:extLst>
              <a:ext uri="{FF2B5EF4-FFF2-40B4-BE49-F238E27FC236}">
                <a16:creationId xmlns:a16="http://schemas.microsoft.com/office/drawing/2014/main" id="{F51F1798-844C-458F-8073-3E12CF874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A43EC3-1E15-48C4-82BA-CBEC9D5A87B1}"/>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58170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1974-AA64-4178-9338-F9FCC83D1D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257CDA-9473-400F-87C9-5B74AF433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ABB8A-31DE-4ABF-9943-E5D04F3417D3}"/>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5" name="Footer Placeholder 4">
            <a:extLst>
              <a:ext uri="{FF2B5EF4-FFF2-40B4-BE49-F238E27FC236}">
                <a16:creationId xmlns:a16="http://schemas.microsoft.com/office/drawing/2014/main" id="{0E4FB8B9-93BB-4AD5-A683-705339D47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03F6B-77F7-43D1-B23D-26F97A7C9460}"/>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47388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7405D-A64B-48E8-8EC9-02C84BD86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53B6FC-81B5-44B6-96F0-D71B9CB49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592CD4-0008-4164-8CA4-2A38AE5F3795}"/>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5" name="Footer Placeholder 4">
            <a:extLst>
              <a:ext uri="{FF2B5EF4-FFF2-40B4-BE49-F238E27FC236}">
                <a16:creationId xmlns:a16="http://schemas.microsoft.com/office/drawing/2014/main" id="{9509D6F9-9812-4953-A21A-E61667BA5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157CE-7D00-4DE0-A49E-293859C8011B}"/>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326430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1D23-3EDB-4D96-AF7D-125D7D3953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9BB381-53F9-4200-993A-7132FF0D0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0DFAF-3921-458E-81CC-FB116A6BFB99}"/>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5" name="Footer Placeholder 4">
            <a:extLst>
              <a:ext uri="{FF2B5EF4-FFF2-40B4-BE49-F238E27FC236}">
                <a16:creationId xmlns:a16="http://schemas.microsoft.com/office/drawing/2014/main" id="{EABF3C70-491E-42CB-ADE5-4A316BEA2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34DFF-A5AD-4139-9D3E-ADF5C86080B5}"/>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17220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2E61-0913-463C-95B7-42AABD5D82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8F54F4-ECED-45F3-B7EF-B98CDE229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6F1C10-CE43-4DBB-8E18-CAACC44334E9}"/>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5" name="Footer Placeholder 4">
            <a:extLst>
              <a:ext uri="{FF2B5EF4-FFF2-40B4-BE49-F238E27FC236}">
                <a16:creationId xmlns:a16="http://schemas.microsoft.com/office/drawing/2014/main" id="{215F8762-8E34-49C1-A656-F6F976B1E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F2CEF6-EBDB-42EA-B7B0-A57D2965A295}"/>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54473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17A8-992B-4577-8470-C189ED39A0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416FD5-3AD4-48A0-A465-5BFFD371D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CD6B7E-E1F2-4382-8F86-3E9368472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C3746E-EE34-40BD-85CC-368192AAAD60}"/>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6" name="Footer Placeholder 5">
            <a:extLst>
              <a:ext uri="{FF2B5EF4-FFF2-40B4-BE49-F238E27FC236}">
                <a16:creationId xmlns:a16="http://schemas.microsoft.com/office/drawing/2014/main" id="{3E846E4B-6A16-481E-B555-FA54921DC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4084D5-E55B-45C2-B776-7BB047D2A182}"/>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310820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FB86-AF4E-4293-B466-C1F85D8457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AC504-B606-4820-9400-5A6705EC5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24890-E97C-44C5-8A30-0B8782861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15B240-49D4-444D-9F1A-BF4742C49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EBEC8-B45C-42EA-AA07-137F6E735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B472C2-57A1-41D4-983D-551E8B17A2B3}"/>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8" name="Footer Placeholder 7">
            <a:extLst>
              <a:ext uri="{FF2B5EF4-FFF2-40B4-BE49-F238E27FC236}">
                <a16:creationId xmlns:a16="http://schemas.microsoft.com/office/drawing/2014/main" id="{2F2BCE70-C8DA-49AD-B948-0215DDB484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A31D56-F79D-4080-B610-03E7AC102D08}"/>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384632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DCD0-CD56-4578-BCF0-5AE7AB585D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3FA8D6-8DCC-4EF0-98C0-F547AFBA9F82}"/>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4" name="Footer Placeholder 3">
            <a:extLst>
              <a:ext uri="{FF2B5EF4-FFF2-40B4-BE49-F238E27FC236}">
                <a16:creationId xmlns:a16="http://schemas.microsoft.com/office/drawing/2014/main" id="{CC25F85A-9686-4EFA-817B-52320C6CA8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40CA8A-455A-42A3-A730-96BFBEB3D307}"/>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190593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0CBFA-FD61-4061-96F0-238C05846D11}"/>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3" name="Footer Placeholder 2">
            <a:extLst>
              <a:ext uri="{FF2B5EF4-FFF2-40B4-BE49-F238E27FC236}">
                <a16:creationId xmlns:a16="http://schemas.microsoft.com/office/drawing/2014/main" id="{0E36EFF9-0F64-481B-BDE5-C1D25BFF4D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697CBF-8D90-475A-A905-427AA11793AE}"/>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381021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3525-7D17-4655-AE71-F6C87B558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983C88-82F7-4DBA-ABD2-38480EDF9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AF6586-A49D-4C57-94BF-9A5EB0D87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1CD1B-BEFD-43F8-97C0-12DA6AA566EB}"/>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6" name="Footer Placeholder 5">
            <a:extLst>
              <a:ext uri="{FF2B5EF4-FFF2-40B4-BE49-F238E27FC236}">
                <a16:creationId xmlns:a16="http://schemas.microsoft.com/office/drawing/2014/main" id="{0BAD80E7-FEDA-4276-9343-735B82512D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31C4B9-D038-49AC-8DFD-8DBE5C9F1900}"/>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148405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282D-CCA9-4D81-B16A-820ACCEB6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797F30-96CE-4098-93C4-8CDFB775E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4AE67E-8041-47AB-A457-86CC75681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C57FF-1C63-4F61-B3D7-A3DE2F9F5384}"/>
              </a:ext>
            </a:extLst>
          </p:cNvPr>
          <p:cNvSpPr>
            <a:spLocks noGrp="1"/>
          </p:cNvSpPr>
          <p:nvPr>
            <p:ph type="dt" sz="half" idx="10"/>
          </p:nvPr>
        </p:nvSpPr>
        <p:spPr/>
        <p:txBody>
          <a:bodyPr/>
          <a:lstStyle/>
          <a:p>
            <a:fld id="{57C2939D-2E08-4771-8C68-4E1EDCF03C10}" type="datetimeFigureOut">
              <a:rPr lang="en-IN" smtClean="0"/>
              <a:t>11-01-2023</a:t>
            </a:fld>
            <a:endParaRPr lang="en-IN"/>
          </a:p>
        </p:txBody>
      </p:sp>
      <p:sp>
        <p:nvSpPr>
          <p:cNvPr id="6" name="Footer Placeholder 5">
            <a:extLst>
              <a:ext uri="{FF2B5EF4-FFF2-40B4-BE49-F238E27FC236}">
                <a16:creationId xmlns:a16="http://schemas.microsoft.com/office/drawing/2014/main" id="{D8A08896-12F3-4D70-8B0B-F0C7FE2394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594580-20C1-473C-B2F3-8681D5393C4F}"/>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37994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97B21-3572-42FB-A08E-83EA313C5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9A0377-6649-4325-B225-278326E27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65292-DB35-4E3A-8EB8-358A41EEE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2939D-2E08-4771-8C68-4E1EDCF03C10}" type="datetimeFigureOut">
              <a:rPr lang="en-IN" smtClean="0"/>
              <a:t>11-01-2023</a:t>
            </a:fld>
            <a:endParaRPr lang="en-IN"/>
          </a:p>
        </p:txBody>
      </p:sp>
      <p:sp>
        <p:nvSpPr>
          <p:cNvPr id="5" name="Footer Placeholder 4">
            <a:extLst>
              <a:ext uri="{FF2B5EF4-FFF2-40B4-BE49-F238E27FC236}">
                <a16:creationId xmlns:a16="http://schemas.microsoft.com/office/drawing/2014/main" id="{62AE82A3-A0EE-4695-A472-3899F425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57C7A9-1F71-42E1-8557-6E7A6AEFB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2155A-4F8B-49CB-B015-E5B08DF4C975}" type="slidenum">
              <a:rPr lang="en-IN" smtClean="0"/>
              <a:t>‹#›</a:t>
            </a:fld>
            <a:endParaRPr lang="en-IN"/>
          </a:p>
        </p:txBody>
      </p:sp>
    </p:spTree>
    <p:extLst>
      <p:ext uri="{BB962C8B-B14F-4D97-AF65-F5344CB8AC3E}">
        <p14:creationId xmlns:p14="http://schemas.microsoft.com/office/powerpoint/2010/main" val="14812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7415-EDF8-48FA-8699-160421FAF694}"/>
              </a:ext>
            </a:extLst>
          </p:cNvPr>
          <p:cNvSpPr>
            <a:spLocks noGrp="1"/>
          </p:cNvSpPr>
          <p:nvPr>
            <p:ph type="title"/>
          </p:nvPr>
        </p:nvSpPr>
        <p:spPr>
          <a:xfrm>
            <a:off x="142875" y="0"/>
            <a:ext cx="12049125" cy="1174751"/>
          </a:xfrm>
        </p:spPr>
        <p:txBody>
          <a:bodyPr>
            <a:normAutofit fontScale="90000"/>
          </a:bodyPr>
          <a:lstStyle/>
          <a:p>
            <a:pPr algn="ctr"/>
            <a:r>
              <a:rPr lang="en-IN" b="1" dirty="0"/>
              <a:t>S-Layers </a:t>
            </a:r>
            <a:br>
              <a:rPr lang="en-IN" b="1" dirty="0"/>
            </a:br>
            <a:endParaRPr lang="en-IN" dirty="0"/>
          </a:p>
        </p:txBody>
      </p:sp>
      <p:sp>
        <p:nvSpPr>
          <p:cNvPr id="3" name="Content Placeholder 2">
            <a:extLst>
              <a:ext uri="{FF2B5EF4-FFF2-40B4-BE49-F238E27FC236}">
                <a16:creationId xmlns:a16="http://schemas.microsoft.com/office/drawing/2014/main" id="{C301CA61-4983-4868-BD32-D59459A62FC0}"/>
              </a:ext>
            </a:extLst>
          </p:cNvPr>
          <p:cNvSpPr>
            <a:spLocks noGrp="1"/>
          </p:cNvSpPr>
          <p:nvPr>
            <p:ph idx="1"/>
          </p:nvPr>
        </p:nvSpPr>
        <p:spPr>
          <a:xfrm>
            <a:off x="186431" y="1190625"/>
            <a:ext cx="11683014" cy="5494255"/>
          </a:xfrm>
        </p:spPr>
        <p:txBody>
          <a:bodyPr>
            <a:normAutofit/>
          </a:bodyPr>
          <a:lstStyle/>
          <a:p>
            <a:pPr marL="0" indent="0" algn="just">
              <a:buNone/>
            </a:pPr>
            <a:r>
              <a:rPr lang="en-IN" dirty="0"/>
              <a:t>Introduction:</a:t>
            </a:r>
            <a:endParaRPr lang="en-US" dirty="0"/>
          </a:p>
          <a:p>
            <a:pPr algn="just"/>
            <a:r>
              <a:rPr lang="en-US" dirty="0"/>
              <a:t>Crystalline bacterial cell-surface layers (S-layers) have been optimized during billions of years of biological evolution as one of the </a:t>
            </a:r>
            <a:r>
              <a:rPr lang="en-US" b="1" dirty="0">
                <a:solidFill>
                  <a:schemeClr val="accent6">
                    <a:lumMod val="75000"/>
                  </a:schemeClr>
                </a:solidFill>
              </a:rPr>
              <a:t>simplest biological membranes </a:t>
            </a:r>
          </a:p>
          <a:p>
            <a:pPr algn="just"/>
            <a:endParaRPr lang="en-US" b="1" dirty="0"/>
          </a:p>
          <a:p>
            <a:pPr algn="just"/>
            <a:r>
              <a:rPr lang="en-US" dirty="0"/>
              <a:t>S-layers are composed of a single protein or glycoprotein species endowed with the ability to assemble into monomolecular arrays on the </a:t>
            </a:r>
            <a:r>
              <a:rPr lang="en-US" b="1" dirty="0">
                <a:solidFill>
                  <a:schemeClr val="accent6">
                    <a:lumMod val="75000"/>
                  </a:schemeClr>
                </a:solidFill>
              </a:rPr>
              <a:t>supporting cell envelope component </a:t>
            </a:r>
            <a:r>
              <a:rPr lang="en-US" dirty="0"/>
              <a:t>of prokaryotic organisms.</a:t>
            </a:r>
          </a:p>
          <a:p>
            <a:pPr algn="just"/>
            <a:endParaRPr lang="en-US" dirty="0"/>
          </a:p>
          <a:p>
            <a:pPr algn="just"/>
            <a:r>
              <a:rPr lang="en-US" dirty="0"/>
              <a:t>The information accumulated on the structure, chemistry, assembly, genetics, and function of S-layers has led to a broad spectrum of applications for life and material sciences</a:t>
            </a:r>
            <a:endParaRPr lang="en-IN" dirty="0"/>
          </a:p>
        </p:txBody>
      </p:sp>
      <p:cxnSp>
        <p:nvCxnSpPr>
          <p:cNvPr id="5" name="Straight Connector 4">
            <a:extLst>
              <a:ext uri="{FF2B5EF4-FFF2-40B4-BE49-F238E27FC236}">
                <a16:creationId xmlns:a16="http://schemas.microsoft.com/office/drawing/2014/main" id="{B3E0D2CB-BE4C-467D-BBCF-365182FCE421}"/>
              </a:ext>
            </a:extLst>
          </p:cNvPr>
          <p:cNvCxnSpPr>
            <a:cxnSpLocks/>
          </p:cNvCxnSpPr>
          <p:nvPr/>
        </p:nvCxnSpPr>
        <p:spPr>
          <a:xfrm>
            <a:off x="0" y="1109309"/>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63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440F-0693-454D-98E6-9F457278C467}"/>
              </a:ext>
            </a:extLst>
          </p:cNvPr>
          <p:cNvSpPr>
            <a:spLocks noGrp="1"/>
          </p:cNvSpPr>
          <p:nvPr>
            <p:ph type="title"/>
          </p:nvPr>
        </p:nvSpPr>
        <p:spPr/>
        <p:txBody>
          <a:bodyPr/>
          <a:lstStyle/>
          <a:p>
            <a:r>
              <a:rPr lang="en-IN" dirty="0"/>
              <a:t>Features of fusion protein</a:t>
            </a:r>
          </a:p>
        </p:txBody>
      </p:sp>
      <p:sp>
        <p:nvSpPr>
          <p:cNvPr id="3" name="Content Placeholder 2">
            <a:extLst>
              <a:ext uri="{FF2B5EF4-FFF2-40B4-BE49-F238E27FC236}">
                <a16:creationId xmlns:a16="http://schemas.microsoft.com/office/drawing/2014/main" id="{D48E7FB5-9725-4A50-BBCF-85647045C3F8}"/>
              </a:ext>
            </a:extLst>
          </p:cNvPr>
          <p:cNvSpPr>
            <a:spLocks noGrp="1"/>
          </p:cNvSpPr>
          <p:nvPr>
            <p:ph idx="1"/>
          </p:nvPr>
        </p:nvSpPr>
        <p:spPr>
          <a:xfrm>
            <a:off x="177553" y="1825624"/>
            <a:ext cx="11913833" cy="4859257"/>
          </a:xfrm>
        </p:spPr>
        <p:txBody>
          <a:bodyPr>
            <a:normAutofit fontScale="92500" lnSpcReduction="20000"/>
          </a:bodyPr>
          <a:lstStyle/>
          <a:p>
            <a:pPr algn="just"/>
            <a:r>
              <a:rPr lang="en-IN" dirty="0"/>
              <a:t>The fusion proteins </a:t>
            </a:r>
            <a:r>
              <a:rPr lang="en-US" dirty="0"/>
              <a:t>and core-streptavidin were produced independently in </a:t>
            </a:r>
            <a:r>
              <a:rPr lang="en-US" i="1" dirty="0"/>
              <a:t>Escherichia coli</a:t>
            </a:r>
            <a:r>
              <a:rPr lang="en-US" dirty="0"/>
              <a:t>, isolated and refolded to </a:t>
            </a:r>
            <a:r>
              <a:rPr lang="en-US" dirty="0" err="1"/>
              <a:t>heterotetramers</a:t>
            </a:r>
            <a:r>
              <a:rPr lang="en-US" dirty="0"/>
              <a:t> consisting of one chain of fusion protein and three chains of streptavidin. </a:t>
            </a:r>
          </a:p>
          <a:p>
            <a:pPr algn="just"/>
            <a:endParaRPr lang="en-US" dirty="0"/>
          </a:p>
          <a:p>
            <a:pPr algn="just"/>
            <a:endParaRPr lang="en-US" dirty="0"/>
          </a:p>
          <a:p>
            <a:pPr algn="just"/>
            <a:r>
              <a:rPr lang="en-US" dirty="0"/>
              <a:t>As determined by a fluorescence titration method, the biotin binding capacity of the </a:t>
            </a:r>
            <a:r>
              <a:rPr lang="en-US" dirty="0" err="1"/>
              <a:t>heterotetramers</a:t>
            </a:r>
            <a:r>
              <a:rPr lang="en-US" dirty="0"/>
              <a:t> was 80% in comparison to </a:t>
            </a:r>
            <a:r>
              <a:rPr lang="en-US" dirty="0" err="1"/>
              <a:t>homotetrameric</a:t>
            </a:r>
            <a:r>
              <a:rPr lang="en-US" dirty="0"/>
              <a:t> streptavidin, indicating that at least three of the four core streptavidin residues were accessible and active. </a:t>
            </a:r>
          </a:p>
          <a:p>
            <a:pPr algn="just"/>
            <a:endParaRPr lang="en-US" dirty="0"/>
          </a:p>
          <a:p>
            <a:pPr algn="just"/>
            <a:endParaRPr lang="en-US" dirty="0"/>
          </a:p>
          <a:p>
            <a:pPr algn="just"/>
            <a:r>
              <a:rPr lang="en-US" dirty="0"/>
              <a:t>Due to the ability of the </a:t>
            </a:r>
            <a:r>
              <a:rPr lang="en-US" dirty="0" err="1"/>
              <a:t>heterotetramers</a:t>
            </a:r>
            <a:r>
              <a:rPr lang="en-US" dirty="0"/>
              <a:t> to recrystallize in suspension, on liposomes, and on silicon wafers, this chimeric S-layer can be used as self-assembling nanopatterned molecular affinity matrix to arrange biotinylated compounds on a surface</a:t>
            </a:r>
            <a:endParaRPr lang="en-IN" dirty="0"/>
          </a:p>
        </p:txBody>
      </p:sp>
      <p:cxnSp>
        <p:nvCxnSpPr>
          <p:cNvPr id="4" name="Straight Connector 3">
            <a:extLst>
              <a:ext uri="{FF2B5EF4-FFF2-40B4-BE49-F238E27FC236}">
                <a16:creationId xmlns:a16="http://schemas.microsoft.com/office/drawing/2014/main" id="{07430529-DB03-4C85-81AF-3303484CA5AA}"/>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49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AC1C-0142-4709-A0D0-08D9B8D5B10E}"/>
              </a:ext>
            </a:extLst>
          </p:cNvPr>
          <p:cNvSpPr>
            <a:spLocks noGrp="1"/>
          </p:cNvSpPr>
          <p:nvPr>
            <p:ph type="title"/>
          </p:nvPr>
        </p:nvSpPr>
        <p:spPr/>
        <p:txBody>
          <a:bodyPr/>
          <a:lstStyle/>
          <a:p>
            <a:r>
              <a:rPr lang="en-IN" dirty="0"/>
              <a:t>Assembly</a:t>
            </a:r>
          </a:p>
        </p:txBody>
      </p:sp>
      <p:sp>
        <p:nvSpPr>
          <p:cNvPr id="3" name="Content Placeholder 2">
            <a:extLst>
              <a:ext uri="{FF2B5EF4-FFF2-40B4-BE49-F238E27FC236}">
                <a16:creationId xmlns:a16="http://schemas.microsoft.com/office/drawing/2014/main" id="{9DF917C1-2C4D-42A1-894D-A8122294DF97}"/>
              </a:ext>
            </a:extLst>
          </p:cNvPr>
          <p:cNvSpPr>
            <a:spLocks noGrp="1"/>
          </p:cNvSpPr>
          <p:nvPr>
            <p:ph idx="1"/>
          </p:nvPr>
        </p:nvSpPr>
        <p:spPr>
          <a:xfrm>
            <a:off x="327546" y="1937986"/>
            <a:ext cx="11574644" cy="6141699"/>
          </a:xfrm>
        </p:spPr>
        <p:txBody>
          <a:bodyPr>
            <a:normAutofit/>
          </a:bodyPr>
          <a:lstStyle/>
          <a:p>
            <a:r>
              <a:rPr lang="en-US" dirty="0"/>
              <a:t>A complete solubilization of S-layers into their constituent subunits achieved with high concentrations of hydrogen bond-breaking agents (e. g., guanidine hydrochloride). </a:t>
            </a:r>
          </a:p>
          <a:p>
            <a:r>
              <a:rPr lang="en-US" dirty="0"/>
              <a:t>From results of disintegration procedures, it was concluded: </a:t>
            </a:r>
          </a:p>
          <a:p>
            <a:pPr lvl="1">
              <a:buFont typeface="Wingdings" panose="05000000000000000000" pitchFamily="2" charset="2"/>
              <a:buChar char="Ø"/>
            </a:pPr>
            <a:r>
              <a:rPr lang="en-US" sz="2600" dirty="0"/>
              <a:t>S-layer proteins not covalently linked to each other or supporting cell wall</a:t>
            </a:r>
          </a:p>
          <a:p>
            <a:pPr lvl="1">
              <a:buFont typeface="Wingdings" panose="05000000000000000000" pitchFamily="2" charset="2"/>
              <a:buChar char="Ø"/>
            </a:pPr>
            <a:r>
              <a:rPr lang="en-US" sz="2600" dirty="0"/>
              <a:t>Combinations of weak bonds (hydrophobic bonds, ionic bonds, and hydrogen bonds), responsible for the structural integrity of S-layers </a:t>
            </a:r>
          </a:p>
          <a:p>
            <a:pPr lvl="1">
              <a:buFont typeface="Wingdings" panose="05000000000000000000" pitchFamily="2" charset="2"/>
              <a:buChar char="Ø"/>
            </a:pPr>
            <a:r>
              <a:rPr lang="en-US" sz="2600" dirty="0"/>
              <a:t>Bonds holding the S-layer subunits together are stronger than those binding the S-layer lattices to the underlying envelope layer or membrane </a:t>
            </a:r>
            <a:endParaRPr lang="en-IN" sz="2600" dirty="0"/>
          </a:p>
        </p:txBody>
      </p:sp>
      <p:cxnSp>
        <p:nvCxnSpPr>
          <p:cNvPr id="4" name="Straight Connector 3">
            <a:extLst>
              <a:ext uri="{FF2B5EF4-FFF2-40B4-BE49-F238E27FC236}">
                <a16:creationId xmlns:a16="http://schemas.microsoft.com/office/drawing/2014/main" id="{270E446A-07EB-48A4-A47E-D465E4E11708}"/>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08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8D4A85-F67A-45E2-BC99-DC750E6C6544}"/>
              </a:ext>
            </a:extLst>
          </p:cNvPr>
          <p:cNvPicPr>
            <a:picLocks noGrp="1" noChangeAspect="1"/>
          </p:cNvPicPr>
          <p:nvPr>
            <p:ph idx="1"/>
          </p:nvPr>
        </p:nvPicPr>
        <p:blipFill rotWithShape="1">
          <a:blip r:embed="rId2"/>
          <a:srcRect l="38830" r="4027" b="1703"/>
          <a:stretch/>
        </p:blipFill>
        <p:spPr>
          <a:xfrm>
            <a:off x="7867724" y="0"/>
            <a:ext cx="4324276" cy="6867464"/>
          </a:xfrm>
          <a:prstGeom prst="rect">
            <a:avLst/>
          </a:prstGeom>
        </p:spPr>
      </p:pic>
      <p:sp>
        <p:nvSpPr>
          <p:cNvPr id="5" name="Rectangle 4">
            <a:extLst>
              <a:ext uri="{FF2B5EF4-FFF2-40B4-BE49-F238E27FC236}">
                <a16:creationId xmlns:a16="http://schemas.microsoft.com/office/drawing/2014/main" id="{75F1F371-6412-4EFD-8BF6-A16B97051E02}"/>
              </a:ext>
            </a:extLst>
          </p:cNvPr>
          <p:cNvSpPr/>
          <p:nvPr/>
        </p:nvSpPr>
        <p:spPr>
          <a:xfrm>
            <a:off x="427092" y="308158"/>
            <a:ext cx="2102370" cy="707886"/>
          </a:xfrm>
          <a:prstGeom prst="rect">
            <a:avLst/>
          </a:prstGeom>
        </p:spPr>
        <p:txBody>
          <a:bodyPr wrap="none">
            <a:spAutoFit/>
          </a:bodyPr>
          <a:lstStyle/>
          <a:p>
            <a:r>
              <a:rPr lang="en-IN" sz="4000" dirty="0">
                <a:latin typeface="+mj-lt"/>
              </a:rPr>
              <a:t>Structure</a:t>
            </a:r>
          </a:p>
        </p:txBody>
      </p:sp>
      <p:cxnSp>
        <p:nvCxnSpPr>
          <p:cNvPr id="6" name="Straight Connector 5">
            <a:extLst>
              <a:ext uri="{FF2B5EF4-FFF2-40B4-BE49-F238E27FC236}">
                <a16:creationId xmlns:a16="http://schemas.microsoft.com/office/drawing/2014/main" id="{CE30F019-E991-4F24-981C-051A64A7C9C7}"/>
              </a:ext>
            </a:extLst>
          </p:cNvPr>
          <p:cNvCxnSpPr>
            <a:cxnSpLocks/>
          </p:cNvCxnSpPr>
          <p:nvPr/>
        </p:nvCxnSpPr>
        <p:spPr>
          <a:xfrm flipV="1">
            <a:off x="0" y="1226806"/>
            <a:ext cx="7884000" cy="3565"/>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97CBB2C-4862-4FD7-9DC3-DA34C7DA12A7}"/>
              </a:ext>
            </a:extLst>
          </p:cNvPr>
          <p:cNvSpPr/>
          <p:nvPr/>
        </p:nvSpPr>
        <p:spPr>
          <a:xfrm>
            <a:off x="142875" y="1254125"/>
            <a:ext cx="7724849" cy="5324535"/>
          </a:xfrm>
          <a:prstGeom prst="rect">
            <a:avLst/>
          </a:prstGeom>
        </p:spPr>
        <p:txBody>
          <a:bodyPr wrap="square">
            <a:spAutoFit/>
          </a:bodyPr>
          <a:lstStyle/>
          <a:p>
            <a:pPr algn="just"/>
            <a:r>
              <a:rPr lang="en-US" sz="2000" b="1" dirty="0">
                <a:solidFill>
                  <a:srgbClr val="231F20"/>
                </a:solidFill>
                <a:latin typeface="ScalaSansLF-Bold"/>
              </a:rPr>
              <a:t>Figure: </a:t>
            </a:r>
            <a:r>
              <a:rPr lang="en-US" sz="2000" dirty="0">
                <a:solidFill>
                  <a:srgbClr val="231F20"/>
                </a:solidFill>
                <a:latin typeface="ScalaSansLF-Regular"/>
              </a:rPr>
              <a:t>(a) Freeze-etching preparation of whole cells of </a:t>
            </a:r>
            <a:r>
              <a:rPr lang="en-US" sz="2000" i="1" dirty="0" err="1">
                <a:solidFill>
                  <a:srgbClr val="231F20"/>
                </a:solidFill>
                <a:latin typeface="ScalaSansLF-Italic"/>
              </a:rPr>
              <a:t>Thermoanaerobacter</a:t>
            </a:r>
            <a:r>
              <a:rPr lang="en-US" sz="2000" i="1" dirty="0">
                <a:solidFill>
                  <a:srgbClr val="231F20"/>
                </a:solidFill>
                <a:latin typeface="ScalaSansLF-Italic"/>
              </a:rPr>
              <a:t> </a:t>
            </a:r>
            <a:r>
              <a:rPr lang="en-IN" sz="2000" i="1" dirty="0" err="1">
                <a:solidFill>
                  <a:srgbClr val="231F20"/>
                </a:solidFill>
                <a:latin typeface="ScalaSansLF-Italic"/>
              </a:rPr>
              <a:t>thermohydrosulfuricus</a:t>
            </a:r>
            <a:r>
              <a:rPr lang="en-IN" sz="2000" i="1" dirty="0">
                <a:solidFill>
                  <a:srgbClr val="231F20"/>
                </a:solidFill>
                <a:latin typeface="ScalaSansLF-Italic"/>
              </a:rPr>
              <a:t> </a:t>
            </a:r>
            <a:r>
              <a:rPr lang="en-IN" sz="2000" dirty="0">
                <a:solidFill>
                  <a:srgbClr val="231F20"/>
                </a:solidFill>
                <a:latin typeface="ScalaSansLF-Regular"/>
              </a:rPr>
              <a:t>L111-69 </a:t>
            </a:r>
            <a:r>
              <a:rPr lang="en-US" sz="2000" dirty="0">
                <a:solidFill>
                  <a:srgbClr val="231F20"/>
                </a:solidFill>
                <a:latin typeface="ScalaSansLF-Regular"/>
              </a:rPr>
              <a:t>revealing a hexagonally ordered array. </a:t>
            </a:r>
            <a:r>
              <a:rPr lang="it-IT" sz="2000" dirty="0">
                <a:solidFill>
                  <a:srgbClr val="231F20"/>
                </a:solidFill>
                <a:latin typeface="ScalaSansLF-Regular"/>
              </a:rPr>
              <a:t>Scale bar = 100nm. (b) Three-dimensional </a:t>
            </a:r>
            <a:r>
              <a:rPr lang="en-US" sz="2000" dirty="0">
                <a:solidFill>
                  <a:srgbClr val="231F20"/>
                </a:solidFill>
                <a:latin typeface="ScalaSansLF-Regular"/>
              </a:rPr>
              <a:t>model of the S-layer of </a:t>
            </a:r>
            <a:r>
              <a:rPr lang="en-US" sz="2000" i="1" dirty="0">
                <a:solidFill>
                  <a:srgbClr val="231F20"/>
                </a:solidFill>
                <a:latin typeface="ScalaSansLF-Italic"/>
              </a:rPr>
              <a:t>Bacillus stearothermophilus </a:t>
            </a:r>
            <a:r>
              <a:rPr lang="en-US" sz="2000" dirty="0">
                <a:solidFill>
                  <a:srgbClr val="231F20"/>
                </a:solidFill>
                <a:latin typeface="ScalaSansLF-Regular"/>
              </a:rPr>
              <a:t>NRS 2004/3a/V2 exhibiting </a:t>
            </a:r>
            <a:r>
              <a:rPr lang="en-IN" sz="2000" dirty="0">
                <a:solidFill>
                  <a:srgbClr val="231F20"/>
                </a:solidFill>
                <a:latin typeface="ScalaSansLF-Regular"/>
              </a:rPr>
              <a:t>oblique lattice symmetry. The </a:t>
            </a:r>
            <a:r>
              <a:rPr lang="en-US" sz="2000" dirty="0">
                <a:solidFill>
                  <a:srgbClr val="231F20"/>
                </a:solidFill>
                <a:latin typeface="ScalaSansLF-Regular"/>
              </a:rPr>
              <a:t>protein meshwork shows one square shaped, </a:t>
            </a:r>
            <a:r>
              <a:rPr lang="en-IN" sz="2000" dirty="0">
                <a:solidFill>
                  <a:srgbClr val="231F20"/>
                </a:solidFill>
                <a:latin typeface="ScalaSansLF-Regular"/>
              </a:rPr>
              <a:t>two elongated, and four </a:t>
            </a:r>
            <a:r>
              <a:rPr lang="en-US" sz="2000" dirty="0">
                <a:solidFill>
                  <a:srgbClr val="231F20"/>
                </a:solidFill>
                <a:latin typeface="ScalaSansLF-Regular"/>
              </a:rPr>
              <a:t>small pores per morphological unit. </a:t>
            </a:r>
            <a:r>
              <a:rPr lang="en-IN" sz="2000" dirty="0">
                <a:solidFill>
                  <a:srgbClr val="231F20"/>
                </a:solidFill>
                <a:latin typeface="ScalaSansLF-Regular"/>
              </a:rPr>
              <a:t>(c) Computer image reconstruction of </a:t>
            </a:r>
            <a:r>
              <a:rPr lang="en-US" sz="2000" dirty="0">
                <a:solidFill>
                  <a:srgbClr val="231F20"/>
                </a:solidFill>
                <a:latin typeface="ScalaSansLF-Regular"/>
              </a:rPr>
              <a:t>scanning force microscopic images of the topography of the square S-layer lattice from </a:t>
            </a:r>
            <a:r>
              <a:rPr lang="en-US" sz="2000" i="1" dirty="0">
                <a:solidFill>
                  <a:srgbClr val="231F20"/>
                </a:solidFill>
                <a:latin typeface="ScalaSansLF-Italic"/>
              </a:rPr>
              <a:t>Bacillus </a:t>
            </a:r>
            <a:r>
              <a:rPr lang="en-US" sz="2000" i="1" dirty="0" err="1">
                <a:solidFill>
                  <a:srgbClr val="231F20"/>
                </a:solidFill>
                <a:latin typeface="ScalaSansLF-Italic"/>
              </a:rPr>
              <a:t>sphaericus</a:t>
            </a:r>
            <a:r>
              <a:rPr lang="en-US" sz="2000" i="1" dirty="0">
                <a:solidFill>
                  <a:srgbClr val="231F20"/>
                </a:solidFill>
                <a:latin typeface="ScalaSansLF-Italic"/>
              </a:rPr>
              <a:t> </a:t>
            </a:r>
            <a:r>
              <a:rPr lang="en-US" sz="2000" dirty="0">
                <a:solidFill>
                  <a:srgbClr val="231F20"/>
                </a:solidFill>
                <a:latin typeface="ScalaSansLF-Regular"/>
              </a:rPr>
              <a:t>CCM 2177. The images were taken under water. The surface corrugation corresponding to a gray scale tram black to white is 1.8 nm. Scale bars in (b) and (c) = 10 nm. (d) Schematic drawing of the different S-layer lattice types. The regular arrays exhibit either oblique (p1, p2), square (p4), or hexagonal lattice symmetry (p3, p6). The morphological units are composed of one, two, three, four, or six identical subunits. (Reproduced from Ref. [3], with permission </a:t>
            </a:r>
            <a:r>
              <a:rPr lang="en-IN" sz="2000" dirty="0">
                <a:solidFill>
                  <a:srgbClr val="231F20"/>
                </a:solidFill>
                <a:latin typeface="ScalaSansLF-Regular"/>
              </a:rPr>
              <a:t>from Wiley-VCH.)</a:t>
            </a:r>
            <a:endParaRPr lang="en-IN" sz="2800" dirty="0"/>
          </a:p>
        </p:txBody>
      </p:sp>
    </p:spTree>
    <p:extLst>
      <p:ext uri="{BB962C8B-B14F-4D97-AF65-F5344CB8AC3E}">
        <p14:creationId xmlns:p14="http://schemas.microsoft.com/office/powerpoint/2010/main" val="69904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4383-0B83-411D-A296-0770D81D9D75}"/>
              </a:ext>
            </a:extLst>
          </p:cNvPr>
          <p:cNvSpPr>
            <a:spLocks noGrp="1"/>
          </p:cNvSpPr>
          <p:nvPr>
            <p:ph type="title"/>
          </p:nvPr>
        </p:nvSpPr>
        <p:spPr/>
        <p:txBody>
          <a:bodyPr/>
          <a:lstStyle/>
          <a:p>
            <a:r>
              <a:rPr lang="en-IN" dirty="0"/>
              <a:t>Chemistry</a:t>
            </a:r>
          </a:p>
        </p:txBody>
      </p:sp>
      <p:sp>
        <p:nvSpPr>
          <p:cNvPr id="3" name="Content Placeholder 2">
            <a:extLst>
              <a:ext uri="{FF2B5EF4-FFF2-40B4-BE49-F238E27FC236}">
                <a16:creationId xmlns:a16="http://schemas.microsoft.com/office/drawing/2014/main" id="{E1730BB9-72BE-412F-B2CE-C78AA4D653A7}"/>
              </a:ext>
            </a:extLst>
          </p:cNvPr>
          <p:cNvSpPr>
            <a:spLocks noGrp="1"/>
          </p:cNvSpPr>
          <p:nvPr>
            <p:ph idx="1"/>
          </p:nvPr>
        </p:nvSpPr>
        <p:spPr>
          <a:xfrm>
            <a:off x="285750" y="1920922"/>
            <a:ext cx="11620500" cy="4892675"/>
          </a:xfrm>
        </p:spPr>
        <p:txBody>
          <a:bodyPr>
            <a:normAutofit lnSpcReduction="10000"/>
          </a:bodyPr>
          <a:lstStyle/>
          <a:p>
            <a:r>
              <a:rPr lang="en-US" dirty="0"/>
              <a:t>S-layers composed of single homogeneous protein or glycoprotein species </a:t>
            </a:r>
          </a:p>
          <a:p>
            <a:r>
              <a:rPr lang="en-IN" dirty="0"/>
              <a:t>Weakly acidic proteins (pI = 4–6), except </a:t>
            </a:r>
            <a:r>
              <a:rPr lang="en-IN" i="1" dirty="0"/>
              <a:t>Methanothermus fervidus </a:t>
            </a:r>
            <a:r>
              <a:rPr lang="en-IN" dirty="0"/>
              <a:t>(pI = 8.4) and</a:t>
            </a:r>
            <a:r>
              <a:rPr lang="en-IN" i="1" dirty="0"/>
              <a:t> Lactobacilli </a:t>
            </a:r>
            <a:r>
              <a:rPr lang="en-IN" dirty="0"/>
              <a:t>(pI = 9.5)</a:t>
            </a:r>
            <a:endParaRPr lang="en-US" dirty="0"/>
          </a:p>
          <a:p>
            <a:r>
              <a:rPr lang="en-US" dirty="0"/>
              <a:t>Molecular weights ranging from 40 to 200 </a:t>
            </a:r>
            <a:r>
              <a:rPr lang="en-US" dirty="0" err="1"/>
              <a:t>kDa</a:t>
            </a:r>
            <a:r>
              <a:rPr lang="en-US" dirty="0"/>
              <a:t>. </a:t>
            </a:r>
          </a:p>
          <a:p>
            <a:r>
              <a:rPr lang="en-US" dirty="0"/>
              <a:t>Post translational modifications in S-layer proteins, includes </a:t>
            </a:r>
          </a:p>
          <a:p>
            <a:pPr lvl="2"/>
            <a:r>
              <a:rPr lang="en-US" sz="2400" dirty="0"/>
              <a:t>Cleavage of amino- or carboxy-terminal fragments, </a:t>
            </a:r>
          </a:p>
          <a:p>
            <a:pPr lvl="2"/>
            <a:r>
              <a:rPr lang="en-US" sz="2400" dirty="0"/>
              <a:t>Phosphorylation </a:t>
            </a:r>
          </a:p>
          <a:p>
            <a:pPr lvl="2"/>
            <a:r>
              <a:rPr lang="en-US" sz="2400" dirty="0"/>
              <a:t>Glycosylation of amino acid residues. </a:t>
            </a:r>
          </a:p>
          <a:p>
            <a:r>
              <a:rPr lang="en-US" dirty="0"/>
              <a:t>Glycosylation of amino acid residues is a characteristic of many archaeal and some bacterial S-layer proteins </a:t>
            </a:r>
          </a:p>
          <a:p>
            <a:r>
              <a:rPr lang="en-US" dirty="0"/>
              <a:t>These glycan chains and linkages differ significantly from those of eukaryotes. </a:t>
            </a:r>
          </a:p>
        </p:txBody>
      </p:sp>
      <p:cxnSp>
        <p:nvCxnSpPr>
          <p:cNvPr id="4" name="Straight Connector 3">
            <a:extLst>
              <a:ext uri="{FF2B5EF4-FFF2-40B4-BE49-F238E27FC236}">
                <a16:creationId xmlns:a16="http://schemas.microsoft.com/office/drawing/2014/main" id="{87CD534E-FCBD-416D-A49B-2A0351F0E466}"/>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33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D48C07-C30B-4B27-9831-1560C04BED76}"/>
              </a:ext>
            </a:extLst>
          </p:cNvPr>
          <p:cNvSpPr/>
          <p:nvPr/>
        </p:nvSpPr>
        <p:spPr>
          <a:xfrm>
            <a:off x="436329" y="241827"/>
            <a:ext cx="2102370" cy="707886"/>
          </a:xfrm>
          <a:prstGeom prst="rect">
            <a:avLst/>
          </a:prstGeom>
        </p:spPr>
        <p:txBody>
          <a:bodyPr wrap="none">
            <a:spAutoFit/>
          </a:bodyPr>
          <a:lstStyle/>
          <a:p>
            <a:r>
              <a:rPr lang="en-IN" sz="4000" dirty="0">
                <a:latin typeface="+mj-lt"/>
              </a:rPr>
              <a:t>Structure</a:t>
            </a:r>
          </a:p>
        </p:txBody>
      </p:sp>
      <p:cxnSp>
        <p:nvCxnSpPr>
          <p:cNvPr id="7" name="Straight Connector 6">
            <a:extLst>
              <a:ext uri="{FF2B5EF4-FFF2-40B4-BE49-F238E27FC236}">
                <a16:creationId xmlns:a16="http://schemas.microsoft.com/office/drawing/2014/main" id="{8CB590F3-68FA-4A59-8C6F-3418C6947EB3}"/>
              </a:ext>
            </a:extLst>
          </p:cNvPr>
          <p:cNvCxnSpPr>
            <a:cxnSpLocks/>
          </p:cNvCxnSpPr>
          <p:nvPr/>
        </p:nvCxnSpPr>
        <p:spPr>
          <a:xfrm>
            <a:off x="0" y="1091820"/>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6F2F70E-5FE8-40F0-A9E7-AE97C0B1E6A4}"/>
              </a:ext>
            </a:extLst>
          </p:cNvPr>
          <p:cNvSpPr>
            <a:spLocks noGrp="1"/>
          </p:cNvSpPr>
          <p:nvPr>
            <p:ph idx="1"/>
          </p:nvPr>
        </p:nvSpPr>
        <p:spPr>
          <a:xfrm>
            <a:off x="254758" y="1648203"/>
            <a:ext cx="11608558" cy="4657049"/>
          </a:xfrm>
        </p:spPr>
        <p:txBody>
          <a:bodyPr>
            <a:normAutofit lnSpcReduction="10000"/>
          </a:bodyPr>
          <a:lstStyle/>
          <a:p>
            <a:pPr marL="285750" indent="-285750"/>
            <a:r>
              <a:rPr lang="en-IN" dirty="0"/>
              <a:t>In most S-layer proteins, ~ 20% of the amino acids are organized as </a:t>
            </a:r>
            <a:r>
              <a:rPr lang="el-GR" dirty="0"/>
              <a:t>α</a:t>
            </a:r>
            <a:r>
              <a:rPr lang="en-IN" dirty="0"/>
              <a:t>-helix, and about 40% occur as </a:t>
            </a:r>
            <a:r>
              <a:rPr lang="el-GR" dirty="0"/>
              <a:t>β</a:t>
            </a:r>
            <a:r>
              <a:rPr lang="en-IN" dirty="0"/>
              <a:t>-sheets</a:t>
            </a:r>
          </a:p>
          <a:p>
            <a:pPr marL="285750" indent="-285750"/>
            <a:r>
              <a:rPr lang="en-US" dirty="0"/>
              <a:t>The proteinaceous subunits of S-layers can be aligned in lattices with oblique, square, or hexagonal symmetry </a:t>
            </a:r>
          </a:p>
          <a:p>
            <a:pPr marL="285750" indent="-285750"/>
            <a:r>
              <a:rPr lang="en-US" dirty="0"/>
              <a:t>Center-to-center spacing of the morphological units of between 3 and 35 nm. </a:t>
            </a:r>
          </a:p>
          <a:p>
            <a:pPr marL="285750" indent="-285750"/>
            <a:r>
              <a:rPr lang="en-US" dirty="0"/>
              <a:t>S-layers are porous membranes, with pores occupying 30 to 70% of their surface area</a:t>
            </a:r>
          </a:p>
          <a:p>
            <a:pPr marL="285750" indent="-285750"/>
            <a:r>
              <a:rPr lang="en-US" dirty="0"/>
              <a:t>In both Gram-positive bacteria and archaea, the lattice assembles on the surface of the cell-wall matrix </a:t>
            </a:r>
          </a:p>
          <a:p>
            <a:pPr marL="285750" indent="-285750"/>
            <a:r>
              <a:rPr lang="en-US" dirty="0"/>
              <a:t>In Gram-negative bacteria the S-layer is attached to the outer membrane</a:t>
            </a:r>
          </a:p>
          <a:p>
            <a:pPr marL="0" indent="0">
              <a:buNone/>
            </a:pPr>
            <a:endParaRPr lang="en-IN" dirty="0"/>
          </a:p>
        </p:txBody>
      </p:sp>
    </p:spTree>
    <p:extLst>
      <p:ext uri="{BB962C8B-B14F-4D97-AF65-F5344CB8AC3E}">
        <p14:creationId xmlns:p14="http://schemas.microsoft.com/office/powerpoint/2010/main" val="63844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02D9-6D8A-4CF2-A481-B52E824E80AC}"/>
              </a:ext>
            </a:extLst>
          </p:cNvPr>
          <p:cNvSpPr>
            <a:spLocks noGrp="1"/>
          </p:cNvSpPr>
          <p:nvPr>
            <p:ph type="title"/>
          </p:nvPr>
        </p:nvSpPr>
        <p:spPr>
          <a:xfrm>
            <a:off x="717452" y="343833"/>
            <a:ext cx="10515600" cy="1325563"/>
          </a:xfrm>
        </p:spPr>
        <p:txBody>
          <a:bodyPr/>
          <a:lstStyle/>
          <a:p>
            <a:r>
              <a:rPr lang="en-US" dirty="0"/>
              <a:t>Genetics and Secondary Cell-Wall Polymers</a:t>
            </a:r>
            <a:endParaRPr lang="en-IN" dirty="0"/>
          </a:p>
        </p:txBody>
      </p:sp>
      <p:sp>
        <p:nvSpPr>
          <p:cNvPr id="3" name="Content Placeholder 2">
            <a:extLst>
              <a:ext uri="{FF2B5EF4-FFF2-40B4-BE49-F238E27FC236}">
                <a16:creationId xmlns:a16="http://schemas.microsoft.com/office/drawing/2014/main" id="{D9ED9E5E-331A-40C2-BCCB-E26BCE6FE047}"/>
              </a:ext>
            </a:extLst>
          </p:cNvPr>
          <p:cNvSpPr>
            <a:spLocks noGrp="1"/>
          </p:cNvSpPr>
          <p:nvPr>
            <p:ph idx="1"/>
          </p:nvPr>
        </p:nvSpPr>
        <p:spPr>
          <a:xfrm>
            <a:off x="717452" y="1892130"/>
            <a:ext cx="10636348" cy="4600745"/>
          </a:xfrm>
        </p:spPr>
        <p:txBody>
          <a:bodyPr>
            <a:normAutofit fontScale="92500"/>
          </a:bodyPr>
          <a:lstStyle/>
          <a:p>
            <a:r>
              <a:rPr lang="en-US" dirty="0"/>
              <a:t>S-layer genes from organisms of different taxonomic affiliations have been cloned and sequenced.</a:t>
            </a:r>
          </a:p>
          <a:p>
            <a:r>
              <a:rPr lang="en-US" dirty="0"/>
              <a:t>Considering the competitive situation of closely related organisms in their natural habitats, the S-layer surface must contribute </a:t>
            </a:r>
            <a:r>
              <a:rPr lang="en-US" b="1" dirty="0">
                <a:solidFill>
                  <a:schemeClr val="accent6">
                    <a:lumMod val="75000"/>
                  </a:schemeClr>
                </a:solidFill>
              </a:rPr>
              <a:t>to diversification rather than to conservation.</a:t>
            </a:r>
          </a:p>
          <a:p>
            <a:r>
              <a:rPr lang="en-US" dirty="0"/>
              <a:t>Achieved by S-layer variation leading to the </a:t>
            </a:r>
            <a:r>
              <a:rPr lang="en-US" b="1" dirty="0">
                <a:solidFill>
                  <a:schemeClr val="accent6">
                    <a:lumMod val="75000"/>
                  </a:schemeClr>
                </a:solidFill>
              </a:rPr>
              <a:t>expression of different types of S-layer genes, or to the recombination of partial coding sequences. </a:t>
            </a:r>
          </a:p>
          <a:p>
            <a:r>
              <a:rPr lang="en-US" dirty="0"/>
              <a:t>S-layer variation studied in </a:t>
            </a:r>
            <a:r>
              <a:rPr lang="en-US" i="1" dirty="0"/>
              <a:t>Campylobacter fetus</a:t>
            </a:r>
            <a:r>
              <a:rPr lang="en-US" dirty="0"/>
              <a:t>, an important pathogen for humans and ungulates but was also observed for nonpathogens such as </a:t>
            </a:r>
            <a:r>
              <a:rPr lang="en-US" i="1" dirty="0" err="1"/>
              <a:t>Geobacillus</a:t>
            </a:r>
            <a:r>
              <a:rPr lang="en-US" i="1" dirty="0"/>
              <a:t> stearothermophilus</a:t>
            </a:r>
          </a:p>
          <a:p>
            <a:r>
              <a:rPr lang="en-US" b="1" dirty="0">
                <a:solidFill>
                  <a:schemeClr val="accent6">
                    <a:lumMod val="75000"/>
                  </a:schemeClr>
                </a:solidFill>
              </a:rPr>
              <a:t>High sequence identities are limited to the N-terminal region</a:t>
            </a:r>
            <a:endParaRPr lang="en-IN" b="1" dirty="0">
              <a:solidFill>
                <a:schemeClr val="accent6">
                  <a:lumMod val="75000"/>
                </a:schemeClr>
              </a:solidFill>
            </a:endParaRPr>
          </a:p>
        </p:txBody>
      </p:sp>
      <p:cxnSp>
        <p:nvCxnSpPr>
          <p:cNvPr id="4" name="Straight Connector 3">
            <a:extLst>
              <a:ext uri="{FF2B5EF4-FFF2-40B4-BE49-F238E27FC236}">
                <a16:creationId xmlns:a16="http://schemas.microsoft.com/office/drawing/2014/main" id="{6C20C25A-276A-4DAC-A5C1-54190C62DAB6}"/>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5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BFBD-1078-4E40-92C1-59524A8B670D}"/>
              </a:ext>
            </a:extLst>
          </p:cNvPr>
          <p:cNvSpPr>
            <a:spLocks noGrp="1"/>
          </p:cNvSpPr>
          <p:nvPr>
            <p:ph type="title"/>
          </p:nvPr>
        </p:nvSpPr>
        <p:spPr>
          <a:xfrm>
            <a:off x="838200" y="114525"/>
            <a:ext cx="10515600" cy="1325563"/>
          </a:xfrm>
        </p:spPr>
        <p:txBody>
          <a:bodyPr/>
          <a:lstStyle/>
          <a:p>
            <a:r>
              <a:rPr lang="en-US" dirty="0"/>
              <a:t>Genetics and Secondary Cell-Wall Polymers</a:t>
            </a:r>
            <a:endParaRPr lang="en-IN" dirty="0"/>
          </a:p>
        </p:txBody>
      </p:sp>
      <p:sp>
        <p:nvSpPr>
          <p:cNvPr id="3" name="Content Placeholder 2">
            <a:extLst>
              <a:ext uri="{FF2B5EF4-FFF2-40B4-BE49-F238E27FC236}">
                <a16:creationId xmlns:a16="http://schemas.microsoft.com/office/drawing/2014/main" id="{3BD28228-78F6-47FC-8917-11D7047F480C}"/>
              </a:ext>
            </a:extLst>
          </p:cNvPr>
          <p:cNvSpPr>
            <a:spLocks noGrp="1"/>
          </p:cNvSpPr>
          <p:nvPr>
            <p:ph idx="1"/>
          </p:nvPr>
        </p:nvSpPr>
        <p:spPr>
          <a:xfrm>
            <a:off x="510655" y="1753987"/>
            <a:ext cx="10515600" cy="4351338"/>
          </a:xfrm>
        </p:spPr>
        <p:txBody>
          <a:bodyPr>
            <a:noAutofit/>
          </a:bodyPr>
          <a:lstStyle/>
          <a:p>
            <a:r>
              <a:rPr lang="en-US" sz="2400" dirty="0"/>
              <a:t>At the N-terminal part, there are </a:t>
            </a:r>
            <a:r>
              <a:rPr lang="en-US" sz="2400" b="1" dirty="0">
                <a:solidFill>
                  <a:schemeClr val="accent6">
                    <a:lumMod val="75000"/>
                  </a:schemeClr>
                </a:solidFill>
              </a:rPr>
              <a:t>three repeats of S-layer homology (SLH) motifs</a:t>
            </a:r>
            <a:r>
              <a:rPr lang="en-US" sz="2400" dirty="0">
                <a:solidFill>
                  <a:schemeClr val="accent6">
                    <a:lumMod val="75000"/>
                  </a:schemeClr>
                </a:solidFill>
              </a:rPr>
              <a:t>, </a:t>
            </a:r>
            <a:r>
              <a:rPr lang="en-US" sz="2400" dirty="0"/>
              <a:t>consisting of 50–60 amino acids each</a:t>
            </a:r>
          </a:p>
          <a:p>
            <a:r>
              <a:rPr lang="en-US" sz="2400" b="1" dirty="0">
                <a:solidFill>
                  <a:schemeClr val="accent6">
                    <a:lumMod val="75000"/>
                  </a:schemeClr>
                </a:solidFill>
              </a:rPr>
              <a:t>SLH motifs involved in Secondary Cell-Wall Polymers(SCWP)-mediated anchoring of the S-layer protein to the peptidoglycan layer </a:t>
            </a:r>
          </a:p>
          <a:p>
            <a:r>
              <a:rPr lang="en-US" sz="2400" dirty="0"/>
              <a:t>A highly </a:t>
            </a:r>
            <a:r>
              <a:rPr lang="en-US" sz="2400" b="1" dirty="0">
                <a:solidFill>
                  <a:schemeClr val="accent6">
                    <a:lumMod val="75000"/>
                  </a:schemeClr>
                </a:solidFill>
              </a:rPr>
              <a:t>specific lectin type recognition mechanism </a:t>
            </a:r>
            <a:r>
              <a:rPr lang="en-US" sz="2400" dirty="0"/>
              <a:t>between the S-layer protein and a distinct type of SCWP.</a:t>
            </a:r>
          </a:p>
          <a:p>
            <a:r>
              <a:rPr lang="en-US" sz="2400" dirty="0"/>
              <a:t>The interaction of the S-layer protein </a:t>
            </a:r>
            <a:r>
              <a:rPr lang="en-US" sz="2400" dirty="0" err="1"/>
              <a:t>SbsB</a:t>
            </a:r>
            <a:r>
              <a:rPr lang="en-US" sz="2400" dirty="0"/>
              <a:t> of </a:t>
            </a:r>
            <a:r>
              <a:rPr lang="en-US" sz="2400" i="1" dirty="0"/>
              <a:t>G. stearothermophilus </a:t>
            </a:r>
            <a:r>
              <a:rPr lang="en-US" sz="2400" dirty="0"/>
              <a:t>PV72/p2 and SCWP was assessed by surface plasmon resonance (SPR) biosensor technology.</a:t>
            </a:r>
          </a:p>
          <a:p>
            <a:r>
              <a:rPr lang="en-US" sz="2400" dirty="0"/>
              <a:t>By using two truncated forms consisting either of the three SLH motifs or the residual part of </a:t>
            </a:r>
            <a:r>
              <a:rPr lang="en-US" sz="2400" dirty="0" err="1"/>
              <a:t>SbsB</a:t>
            </a:r>
            <a:r>
              <a:rPr lang="en-US" sz="2400" dirty="0"/>
              <a:t>, the complete responsibility of a functional domain formed by the three SLH motifs of the S-layer protein </a:t>
            </a:r>
            <a:r>
              <a:rPr lang="en-US" sz="2400" dirty="0" err="1"/>
              <a:t>SbsB</a:t>
            </a:r>
            <a:r>
              <a:rPr lang="en-US" sz="2400" dirty="0"/>
              <a:t> for SCWP recognition was clearly confirmed</a:t>
            </a:r>
            <a:endParaRPr lang="en-IN" sz="2400" dirty="0"/>
          </a:p>
        </p:txBody>
      </p:sp>
      <p:cxnSp>
        <p:nvCxnSpPr>
          <p:cNvPr id="4" name="Straight Connector 3">
            <a:extLst>
              <a:ext uri="{FF2B5EF4-FFF2-40B4-BE49-F238E27FC236}">
                <a16:creationId xmlns:a16="http://schemas.microsoft.com/office/drawing/2014/main" id="{B75D122A-B7FD-406F-87D7-8AB82C804A1C}"/>
              </a:ext>
            </a:extLst>
          </p:cNvPr>
          <p:cNvCxnSpPr>
            <a:cxnSpLocks/>
          </p:cNvCxnSpPr>
          <p:nvPr/>
        </p:nvCxnSpPr>
        <p:spPr>
          <a:xfrm>
            <a:off x="0" y="1282889"/>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8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7ED21-B626-43D6-8251-95EF68607914}"/>
              </a:ext>
            </a:extLst>
          </p:cNvPr>
          <p:cNvSpPr>
            <a:spLocks noGrp="1"/>
          </p:cNvSpPr>
          <p:nvPr>
            <p:ph idx="1"/>
          </p:nvPr>
        </p:nvSpPr>
        <p:spPr>
          <a:xfrm>
            <a:off x="133165" y="1825624"/>
            <a:ext cx="11931588" cy="4788228"/>
          </a:xfrm>
        </p:spPr>
        <p:txBody>
          <a:bodyPr>
            <a:normAutofit lnSpcReduction="10000"/>
          </a:bodyPr>
          <a:lstStyle/>
          <a:p>
            <a:r>
              <a:rPr lang="en-US" dirty="0"/>
              <a:t>The interaction was specific for the carbohydrate component, and strong evidence for glycan </a:t>
            </a:r>
            <a:r>
              <a:rPr lang="en-US" dirty="0" err="1"/>
              <a:t>pyruvylation</a:t>
            </a:r>
            <a:r>
              <a:rPr lang="en-US" dirty="0"/>
              <a:t> was provided.</a:t>
            </a:r>
          </a:p>
          <a:p>
            <a:r>
              <a:rPr lang="en-US" dirty="0"/>
              <a:t>In contrast to most S-layer proteins of Gram-positive bacteria, those of </a:t>
            </a:r>
            <a:r>
              <a:rPr lang="en-US" i="1" dirty="0"/>
              <a:t>G. stearothermophilus </a:t>
            </a:r>
            <a:r>
              <a:rPr lang="en-US" dirty="0"/>
              <a:t>wild-type strains and </a:t>
            </a:r>
            <a:r>
              <a:rPr lang="en-US" i="1" dirty="0"/>
              <a:t>Lactobacillus </a:t>
            </a:r>
            <a:r>
              <a:rPr lang="en-US" dirty="0"/>
              <a:t>do not possess SLH-motifs. </a:t>
            </a:r>
          </a:p>
          <a:p>
            <a:r>
              <a:rPr lang="en-US" dirty="0"/>
              <a:t>Nevertheless, the N-terminal part of </a:t>
            </a:r>
            <a:r>
              <a:rPr lang="en-US" i="1" dirty="0"/>
              <a:t>G. stearothermophilus </a:t>
            </a:r>
            <a:r>
              <a:rPr lang="en-US" dirty="0"/>
              <a:t>wild-type strains is conserved and recognizes a net negatively charged SCWP as binding site </a:t>
            </a:r>
          </a:p>
          <a:p>
            <a:r>
              <a:rPr lang="en-US" dirty="0"/>
              <a:t>The production of different truncated forms of the S-layer protein </a:t>
            </a:r>
            <a:r>
              <a:rPr lang="en-US" dirty="0" err="1"/>
              <a:t>SbsC</a:t>
            </a:r>
            <a:r>
              <a:rPr lang="en-US" dirty="0"/>
              <a:t> of </a:t>
            </a:r>
            <a:r>
              <a:rPr lang="en-US" i="1" dirty="0"/>
              <a:t>G. stearothermophilus </a:t>
            </a:r>
            <a:r>
              <a:rPr lang="en-US" dirty="0"/>
              <a:t>ATCC 12980 confirmed that the N-terminal part is exclusively responsible for cell-wall binding.</a:t>
            </a:r>
          </a:p>
          <a:p>
            <a:r>
              <a:rPr lang="en-US" dirty="0"/>
              <a:t>This positively charged N-terminal segment not involved in self-assembly and folds independently of the remainder </a:t>
            </a:r>
            <a:r>
              <a:rPr lang="en-IN" dirty="0"/>
              <a:t>protein sequence.</a:t>
            </a:r>
          </a:p>
        </p:txBody>
      </p:sp>
      <p:sp>
        <p:nvSpPr>
          <p:cNvPr id="4" name="Title 1">
            <a:extLst>
              <a:ext uri="{FF2B5EF4-FFF2-40B4-BE49-F238E27FC236}">
                <a16:creationId xmlns:a16="http://schemas.microsoft.com/office/drawing/2014/main" id="{54361E49-F7C7-41E1-9C79-4A191D02C2F7}"/>
              </a:ext>
            </a:extLst>
          </p:cNvPr>
          <p:cNvSpPr txBox="1">
            <a:spLocks/>
          </p:cNvSpPr>
          <p:nvPr/>
        </p:nvSpPr>
        <p:spPr>
          <a:xfrm>
            <a:off x="633484" y="1467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Genetics and Secondary Cell-Wall Polymers</a:t>
            </a:r>
            <a:endParaRPr lang="en-IN" dirty="0"/>
          </a:p>
        </p:txBody>
      </p:sp>
      <p:cxnSp>
        <p:nvCxnSpPr>
          <p:cNvPr id="5" name="Straight Connector 4">
            <a:extLst>
              <a:ext uri="{FF2B5EF4-FFF2-40B4-BE49-F238E27FC236}">
                <a16:creationId xmlns:a16="http://schemas.microsoft.com/office/drawing/2014/main" id="{86BCA30D-1119-4855-8E74-1A0680C200CC}"/>
              </a:ext>
            </a:extLst>
          </p:cNvPr>
          <p:cNvCxnSpPr>
            <a:cxnSpLocks/>
          </p:cNvCxnSpPr>
          <p:nvPr/>
        </p:nvCxnSpPr>
        <p:spPr>
          <a:xfrm>
            <a:off x="0" y="1351128"/>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7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260D-C2BD-4A96-89E2-9D86A287C2EA}"/>
              </a:ext>
            </a:extLst>
          </p:cNvPr>
          <p:cNvSpPr>
            <a:spLocks noGrp="1"/>
          </p:cNvSpPr>
          <p:nvPr>
            <p:ph type="title"/>
          </p:nvPr>
        </p:nvSpPr>
        <p:spPr>
          <a:xfrm>
            <a:off x="715370" y="310581"/>
            <a:ext cx="10515600" cy="1325563"/>
          </a:xfrm>
        </p:spPr>
        <p:txBody>
          <a:bodyPr/>
          <a:lstStyle/>
          <a:p>
            <a:r>
              <a:rPr lang="en-IN" dirty="0"/>
              <a:t>Structure-function Relationships of S-Layer </a:t>
            </a:r>
          </a:p>
        </p:txBody>
      </p:sp>
      <p:sp>
        <p:nvSpPr>
          <p:cNvPr id="3" name="Content Placeholder 2">
            <a:extLst>
              <a:ext uri="{FF2B5EF4-FFF2-40B4-BE49-F238E27FC236}">
                <a16:creationId xmlns:a16="http://schemas.microsoft.com/office/drawing/2014/main" id="{43FC1C49-5847-4003-B945-FA8880B44D04}"/>
              </a:ext>
            </a:extLst>
          </p:cNvPr>
          <p:cNvSpPr>
            <a:spLocks noGrp="1"/>
          </p:cNvSpPr>
          <p:nvPr>
            <p:ph idx="1"/>
          </p:nvPr>
        </p:nvSpPr>
        <p:spPr>
          <a:xfrm>
            <a:off x="221943" y="1815154"/>
            <a:ext cx="11904954" cy="4869732"/>
          </a:xfrm>
        </p:spPr>
        <p:txBody>
          <a:bodyPr>
            <a:normAutofit fontScale="92500" lnSpcReduction="20000"/>
          </a:bodyPr>
          <a:lstStyle/>
          <a:p>
            <a:r>
              <a:rPr lang="en-US" dirty="0"/>
              <a:t>To determine at which amino acid positions of the S-layer proteins foreign peptide sequences could be fused without interfering with the self-assembly and recrystallization properties, the structure–function relationship of distinct segments of different S-layer proteins had to be elucidated. </a:t>
            </a:r>
          </a:p>
          <a:p>
            <a:r>
              <a:rPr lang="en-US" dirty="0"/>
              <a:t>In S-layer protein </a:t>
            </a:r>
            <a:r>
              <a:rPr lang="en-US" dirty="0" err="1"/>
              <a:t>SbpA</a:t>
            </a:r>
            <a:r>
              <a:rPr lang="en-US" dirty="0"/>
              <a:t> of </a:t>
            </a:r>
            <a:r>
              <a:rPr lang="en-US" i="1" dirty="0"/>
              <a:t>Bacillus </a:t>
            </a:r>
            <a:r>
              <a:rPr lang="en-US" i="1" dirty="0" err="1"/>
              <a:t>sphaericus</a:t>
            </a:r>
            <a:r>
              <a:rPr lang="en-US" i="1" dirty="0"/>
              <a:t> </a:t>
            </a:r>
            <a:r>
              <a:rPr lang="en-US" dirty="0"/>
              <a:t>CCM 2177, </a:t>
            </a:r>
            <a:r>
              <a:rPr lang="en-US" b="1" dirty="0">
                <a:solidFill>
                  <a:schemeClr val="accent6">
                    <a:lumMod val="75000"/>
                  </a:schemeClr>
                </a:solidFill>
              </a:rPr>
              <a:t>the C-terminal end of full-length form of recombinant </a:t>
            </a:r>
            <a:r>
              <a:rPr lang="en-US" b="1" dirty="0" err="1">
                <a:solidFill>
                  <a:schemeClr val="accent6">
                    <a:lumMod val="75000"/>
                  </a:schemeClr>
                </a:solidFill>
              </a:rPr>
              <a:t>rSbpA</a:t>
            </a:r>
            <a:r>
              <a:rPr lang="en-US" b="1" dirty="0">
                <a:solidFill>
                  <a:schemeClr val="accent6">
                    <a:lumMod val="75000"/>
                  </a:schemeClr>
                </a:solidFill>
              </a:rPr>
              <a:t> (rSbpA</a:t>
            </a:r>
            <a:r>
              <a:rPr lang="en-US" b="1" baseline="-25000" dirty="0">
                <a:solidFill>
                  <a:schemeClr val="accent6">
                    <a:lumMod val="75000"/>
                  </a:schemeClr>
                </a:solidFill>
              </a:rPr>
              <a:t>31-1268</a:t>
            </a:r>
            <a:r>
              <a:rPr lang="en-US" b="1" dirty="0">
                <a:solidFill>
                  <a:schemeClr val="accent6">
                    <a:lumMod val="75000"/>
                  </a:schemeClr>
                </a:solidFill>
              </a:rPr>
              <a:t>) was only available to a limited extent, but was fully accessible in the C-terminally truncated form rSbpA</a:t>
            </a:r>
            <a:r>
              <a:rPr lang="en-US" b="1" baseline="-25000" dirty="0">
                <a:solidFill>
                  <a:schemeClr val="accent6">
                    <a:lumMod val="75000"/>
                  </a:schemeClr>
                </a:solidFill>
              </a:rPr>
              <a:t>31-1068</a:t>
            </a:r>
            <a:r>
              <a:rPr lang="en-US" b="1" dirty="0">
                <a:solidFill>
                  <a:schemeClr val="accent6">
                    <a:lumMod val="75000"/>
                  </a:schemeClr>
                </a:solidFill>
              </a:rPr>
              <a:t> </a:t>
            </a:r>
          </a:p>
          <a:p>
            <a:r>
              <a:rPr lang="en-US" b="1" dirty="0">
                <a:solidFill>
                  <a:schemeClr val="accent6">
                    <a:lumMod val="75000"/>
                  </a:schemeClr>
                </a:solidFill>
              </a:rPr>
              <a:t>C-terminally truncated form a base for construction of S-layer fusions proteins, incorporating either the major birch pollen allergen Bet v1 (rSbpA31-1068 /Bet v1) or a camel antibody sequence recognizing lysozyme as an epitope(rSbpA31-1068 /</a:t>
            </a:r>
            <a:r>
              <a:rPr lang="en-US" b="1" dirty="0" err="1">
                <a:solidFill>
                  <a:schemeClr val="accent6">
                    <a:lumMod val="75000"/>
                  </a:schemeClr>
                </a:solidFill>
              </a:rPr>
              <a:t>cAB</a:t>
            </a:r>
            <a:r>
              <a:rPr lang="en-US" b="1" dirty="0">
                <a:solidFill>
                  <a:schemeClr val="accent6">
                    <a:lumMod val="75000"/>
                  </a:schemeClr>
                </a:solidFill>
              </a:rPr>
              <a:t>) </a:t>
            </a:r>
          </a:p>
          <a:p>
            <a:r>
              <a:rPr lang="en-US" dirty="0"/>
              <a:t>Using streptavidin–biotin interaction as a biomolecular coupling system, </a:t>
            </a:r>
            <a:r>
              <a:rPr lang="en-US" b="1" dirty="0">
                <a:solidFill>
                  <a:schemeClr val="accent6">
                    <a:lumMod val="75000"/>
                  </a:schemeClr>
                </a:solidFill>
              </a:rPr>
              <a:t>minimum-sized core-streptavidin (118 amino acids) was fused either to N-terminal positions of the S-layer protein </a:t>
            </a:r>
            <a:r>
              <a:rPr lang="en-US" b="1" dirty="0" err="1">
                <a:solidFill>
                  <a:schemeClr val="accent6">
                    <a:lumMod val="75000"/>
                  </a:schemeClr>
                </a:solidFill>
              </a:rPr>
              <a:t>SbsB</a:t>
            </a:r>
            <a:r>
              <a:rPr lang="en-US" b="1" dirty="0">
                <a:solidFill>
                  <a:schemeClr val="accent6">
                    <a:lumMod val="75000"/>
                  </a:schemeClr>
                </a:solidFill>
              </a:rPr>
              <a:t> or attached to the C-terminus of this S-layer protein</a:t>
            </a:r>
            <a:endParaRPr lang="en-IN" dirty="0"/>
          </a:p>
        </p:txBody>
      </p:sp>
      <p:cxnSp>
        <p:nvCxnSpPr>
          <p:cNvPr id="4" name="Straight Connector 3">
            <a:extLst>
              <a:ext uri="{FF2B5EF4-FFF2-40B4-BE49-F238E27FC236}">
                <a16:creationId xmlns:a16="http://schemas.microsoft.com/office/drawing/2014/main" id="{B7E5A3EA-079B-44B2-86BF-68D304175EF8}"/>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61FC-CA03-4131-A4C1-939209462A4B}"/>
              </a:ext>
            </a:extLst>
          </p:cNvPr>
          <p:cNvSpPr>
            <a:spLocks noGrp="1"/>
          </p:cNvSpPr>
          <p:nvPr>
            <p:ph type="title"/>
          </p:nvPr>
        </p:nvSpPr>
        <p:spPr>
          <a:xfrm>
            <a:off x="544773" y="223864"/>
            <a:ext cx="10515600" cy="1325563"/>
          </a:xfrm>
        </p:spPr>
        <p:txBody>
          <a:bodyPr/>
          <a:lstStyle/>
          <a:p>
            <a:r>
              <a:rPr lang="en-US" dirty="0"/>
              <a:t>Chimeric S-layer </a:t>
            </a:r>
            <a:endParaRPr lang="en-IN" dirty="0"/>
          </a:p>
        </p:txBody>
      </p:sp>
      <p:pic>
        <p:nvPicPr>
          <p:cNvPr id="4" name="Content Placeholder 3">
            <a:extLst>
              <a:ext uri="{FF2B5EF4-FFF2-40B4-BE49-F238E27FC236}">
                <a16:creationId xmlns:a16="http://schemas.microsoft.com/office/drawing/2014/main" id="{B77405AD-194B-4705-97CD-86B06F0A98BE}"/>
              </a:ext>
            </a:extLst>
          </p:cNvPr>
          <p:cNvPicPr>
            <a:picLocks noGrp="1" noChangeAspect="1"/>
          </p:cNvPicPr>
          <p:nvPr>
            <p:ph idx="1"/>
          </p:nvPr>
        </p:nvPicPr>
        <p:blipFill rotWithShape="1">
          <a:blip r:embed="rId2"/>
          <a:srcRect t="4734" r="4473"/>
          <a:stretch/>
        </p:blipFill>
        <p:spPr>
          <a:xfrm>
            <a:off x="311824" y="1665067"/>
            <a:ext cx="2731627" cy="2576919"/>
          </a:xfrm>
          <a:prstGeom prst="rect">
            <a:avLst/>
          </a:prstGeom>
        </p:spPr>
      </p:pic>
      <p:pic>
        <p:nvPicPr>
          <p:cNvPr id="6" name="Picture 5">
            <a:extLst>
              <a:ext uri="{FF2B5EF4-FFF2-40B4-BE49-F238E27FC236}">
                <a16:creationId xmlns:a16="http://schemas.microsoft.com/office/drawing/2014/main" id="{8017DBAA-8A04-4792-A93A-30BFC5F327AB}"/>
              </a:ext>
            </a:extLst>
          </p:cNvPr>
          <p:cNvPicPr>
            <a:picLocks noChangeAspect="1"/>
          </p:cNvPicPr>
          <p:nvPr/>
        </p:nvPicPr>
        <p:blipFill>
          <a:blip r:embed="rId3"/>
          <a:stretch>
            <a:fillRect/>
          </a:stretch>
        </p:blipFill>
        <p:spPr>
          <a:xfrm>
            <a:off x="3877460" y="1665067"/>
            <a:ext cx="2740934" cy="2642260"/>
          </a:xfrm>
          <a:prstGeom prst="rect">
            <a:avLst/>
          </a:prstGeom>
        </p:spPr>
      </p:pic>
      <p:pic>
        <p:nvPicPr>
          <p:cNvPr id="7" name="Picture 6">
            <a:extLst>
              <a:ext uri="{FF2B5EF4-FFF2-40B4-BE49-F238E27FC236}">
                <a16:creationId xmlns:a16="http://schemas.microsoft.com/office/drawing/2014/main" id="{BA319081-6A7F-4A3B-8680-6F7937C08716}"/>
              </a:ext>
            </a:extLst>
          </p:cNvPr>
          <p:cNvPicPr>
            <a:picLocks noChangeAspect="1"/>
          </p:cNvPicPr>
          <p:nvPr/>
        </p:nvPicPr>
        <p:blipFill>
          <a:blip r:embed="rId4"/>
          <a:stretch>
            <a:fillRect/>
          </a:stretch>
        </p:blipFill>
        <p:spPr>
          <a:xfrm>
            <a:off x="6996232" y="1677942"/>
            <a:ext cx="4194932" cy="2591990"/>
          </a:xfrm>
          <a:prstGeom prst="rect">
            <a:avLst/>
          </a:prstGeom>
        </p:spPr>
      </p:pic>
      <p:sp>
        <p:nvSpPr>
          <p:cNvPr id="8" name="Rectangle 7">
            <a:extLst>
              <a:ext uri="{FF2B5EF4-FFF2-40B4-BE49-F238E27FC236}">
                <a16:creationId xmlns:a16="http://schemas.microsoft.com/office/drawing/2014/main" id="{756103CB-BE0D-44B3-AD86-52BF1AA7AE93}"/>
              </a:ext>
            </a:extLst>
          </p:cNvPr>
          <p:cNvSpPr/>
          <p:nvPr/>
        </p:nvSpPr>
        <p:spPr>
          <a:xfrm>
            <a:off x="0" y="4241986"/>
            <a:ext cx="12192000" cy="2062103"/>
          </a:xfrm>
          <a:prstGeom prst="rect">
            <a:avLst/>
          </a:prstGeom>
        </p:spPr>
        <p:txBody>
          <a:bodyPr wrap="square">
            <a:spAutoFit/>
          </a:bodyPr>
          <a:lstStyle/>
          <a:p>
            <a:pPr algn="just"/>
            <a:r>
              <a:rPr lang="en-US" sz="1600" b="1" dirty="0"/>
              <a:t>Figure : </a:t>
            </a:r>
            <a:r>
              <a:rPr lang="en-US" sz="1600" dirty="0"/>
              <a:t>Cell wall fragments carrying a </a:t>
            </a:r>
            <a:r>
              <a:rPr lang="en-US" sz="1600" b="1" dirty="0"/>
              <a:t>chimeric S-layer formed by the fusion protein BS1(S1)</a:t>
            </a:r>
            <a:r>
              <a:rPr lang="en-US" sz="1600" b="1" baseline="-25000" dirty="0"/>
              <a:t>3</a:t>
            </a:r>
            <a:r>
              <a:rPr lang="en-US" sz="1600" b="1" dirty="0"/>
              <a:t> </a:t>
            </a:r>
            <a:r>
              <a:rPr lang="en-US" sz="1600" dirty="0"/>
              <a:t>(a) were capable of binding </a:t>
            </a:r>
            <a:r>
              <a:rPr lang="en-US" sz="1600" b="1" dirty="0"/>
              <a:t>biotinylated ferritin</a:t>
            </a:r>
            <a:r>
              <a:rPr lang="en-US" sz="1600" dirty="0"/>
              <a:t> (b). At BS1(S1)3</a:t>
            </a:r>
            <a:r>
              <a:rPr lang="en-US" sz="1600" b="1" dirty="0"/>
              <a:t>, one core streptavidin is fused to the C-terminus of the S-layer protein </a:t>
            </a:r>
            <a:r>
              <a:rPr lang="en-US" sz="1600" b="1" dirty="0" err="1"/>
              <a:t>SbsB</a:t>
            </a:r>
            <a:r>
              <a:rPr lang="en-US" sz="1600" b="1" dirty="0"/>
              <a:t> </a:t>
            </a:r>
            <a:r>
              <a:rPr lang="en-US" sz="1600" b="1" i="1" dirty="0"/>
              <a:t>of </a:t>
            </a:r>
            <a:r>
              <a:rPr lang="en-US" sz="1600" b="1" i="1" dirty="0" err="1"/>
              <a:t>Geobacillus</a:t>
            </a:r>
            <a:r>
              <a:rPr lang="en-US" sz="1600" b="1" i="1" dirty="0"/>
              <a:t> stearothermophilus </a:t>
            </a:r>
            <a:r>
              <a:rPr lang="en-US" sz="1600" b="1" dirty="0"/>
              <a:t>PV72/p2. The proteins were refolded to </a:t>
            </a:r>
            <a:r>
              <a:rPr lang="en-US" sz="1600" b="1" dirty="0" err="1"/>
              <a:t>heterotetramers</a:t>
            </a:r>
            <a:r>
              <a:rPr lang="en-US" sz="1600" b="1" dirty="0"/>
              <a:t> consisting of one chain of fusion protein and three chains of streptavidin</a:t>
            </a:r>
            <a:r>
              <a:rPr lang="en-US" sz="1600" dirty="0"/>
              <a:t>. (a) </a:t>
            </a:r>
            <a:r>
              <a:rPr lang="en-US" sz="1600" b="1" dirty="0"/>
              <a:t>Self-assembly was enabled by the specific interaction between an accessory cell-wall polymer that is part of the cell wall of </a:t>
            </a:r>
            <a:r>
              <a:rPr lang="en-US" sz="1600" b="1" i="1" dirty="0"/>
              <a:t>G. stearothermophilus </a:t>
            </a:r>
            <a:r>
              <a:rPr lang="en-US" sz="1600" b="1" dirty="0"/>
              <a:t>PV72/p2, and the SLH domain of the fusion protein</a:t>
            </a:r>
            <a:r>
              <a:rPr lang="en-US" sz="1600" dirty="0"/>
              <a:t>. (b) </a:t>
            </a:r>
            <a:r>
              <a:rPr lang="en-US" sz="1600" b="1" dirty="0"/>
              <a:t>Bound biotinylated ferritin reflected the underlying S-layer lattice.</a:t>
            </a:r>
            <a:r>
              <a:rPr lang="en-US" sz="1600" dirty="0"/>
              <a:t> The preparations </a:t>
            </a:r>
            <a:r>
              <a:rPr lang="en-US" sz="1600" b="1" dirty="0"/>
              <a:t>were negatively stained with uranyl acetate for TEM</a:t>
            </a:r>
            <a:r>
              <a:rPr lang="en-US" sz="1600" dirty="0"/>
              <a:t>. The arrows indicate the </a:t>
            </a:r>
            <a:r>
              <a:rPr lang="en-US" sz="1600" b="1" dirty="0"/>
              <a:t>base vectors of the oblique p1 lattice;</a:t>
            </a:r>
            <a:r>
              <a:rPr lang="en-US" sz="1600" dirty="0"/>
              <a:t> scale bars =</a:t>
            </a:r>
            <a:r>
              <a:rPr lang="en-US" sz="1600" b="1" dirty="0"/>
              <a:t>100 n</a:t>
            </a:r>
            <a:r>
              <a:rPr lang="en-US" sz="1600" dirty="0"/>
              <a:t>m. (c) The cartoon shows the orientation of </a:t>
            </a:r>
            <a:r>
              <a:rPr lang="en-US" sz="1600" b="1" dirty="0"/>
              <a:t>BS1(S1)</a:t>
            </a:r>
            <a:r>
              <a:rPr lang="en-US" sz="1600" b="1" baseline="-25000" dirty="0"/>
              <a:t>3</a:t>
            </a:r>
            <a:r>
              <a:rPr lang="en-US" sz="1600" b="1" dirty="0"/>
              <a:t> </a:t>
            </a:r>
            <a:r>
              <a:rPr lang="en-US" sz="1600" dirty="0"/>
              <a:t>after </a:t>
            </a:r>
            <a:r>
              <a:rPr lang="en-US" sz="1600" b="1" dirty="0"/>
              <a:t>SLH-enabled self-assembly with the streptavidin carrying outer face of the S-layer exposed</a:t>
            </a:r>
            <a:r>
              <a:rPr lang="en-US" sz="1600" dirty="0"/>
              <a:t>.(Reproduced from Ref. [45]; copyright (2002) National Academy of </a:t>
            </a:r>
            <a:r>
              <a:rPr lang="en-US" sz="1600" dirty="0" err="1"/>
              <a:t>Sciences,USA</a:t>
            </a:r>
            <a:r>
              <a:rPr lang="en-US" sz="1600" dirty="0"/>
              <a:t>.)</a:t>
            </a:r>
          </a:p>
        </p:txBody>
      </p:sp>
      <p:cxnSp>
        <p:nvCxnSpPr>
          <p:cNvPr id="10" name="Straight Connector 9">
            <a:extLst>
              <a:ext uri="{FF2B5EF4-FFF2-40B4-BE49-F238E27FC236}">
                <a16:creationId xmlns:a16="http://schemas.microsoft.com/office/drawing/2014/main" id="{C6465528-7855-4AFF-9D2E-D33D158B3859}"/>
              </a:ext>
            </a:extLst>
          </p:cNvPr>
          <p:cNvCxnSpPr>
            <a:cxnSpLocks/>
          </p:cNvCxnSpPr>
          <p:nvPr/>
        </p:nvCxnSpPr>
        <p:spPr>
          <a:xfrm>
            <a:off x="0" y="1349007"/>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309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7A540C-69C5-4145-8998-30158C80968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CA3CFE-5691-45CB-B291-9B58F26873EE}">
  <ds:schemaRefs>
    <ds:schemaRef ds:uri="http://schemas.microsoft.com/sharepoint/v3/contenttype/forms"/>
  </ds:schemaRefs>
</ds:datastoreItem>
</file>

<file path=customXml/itemProps3.xml><?xml version="1.0" encoding="utf-8"?>
<ds:datastoreItem xmlns:ds="http://schemas.openxmlformats.org/officeDocument/2006/customXml" ds:itemID="{E86C78C3-A147-4C6B-A86A-C2C78A790077}"/>
</file>

<file path=docProps/app.xml><?xml version="1.0" encoding="utf-8"?>
<Properties xmlns="http://schemas.openxmlformats.org/officeDocument/2006/extended-properties" xmlns:vt="http://schemas.openxmlformats.org/officeDocument/2006/docPropsVTypes">
  <TotalTime>3962</TotalTime>
  <Words>1401</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ScalaSansLF-Bold</vt:lpstr>
      <vt:lpstr>ScalaSansLF-Italic</vt:lpstr>
      <vt:lpstr>ScalaSansLF-Regular</vt:lpstr>
      <vt:lpstr>Wingdings</vt:lpstr>
      <vt:lpstr>Office Theme</vt:lpstr>
      <vt:lpstr>S-Layers  </vt:lpstr>
      <vt:lpstr>PowerPoint Presentation</vt:lpstr>
      <vt:lpstr>Chemistry</vt:lpstr>
      <vt:lpstr>PowerPoint Presentation</vt:lpstr>
      <vt:lpstr>Genetics and Secondary Cell-Wall Polymers</vt:lpstr>
      <vt:lpstr>Genetics and Secondary Cell-Wall Polymers</vt:lpstr>
      <vt:lpstr>PowerPoint Presentation</vt:lpstr>
      <vt:lpstr>Structure-function Relationships of S-Layer </vt:lpstr>
      <vt:lpstr>Chimeric S-layer </vt:lpstr>
      <vt:lpstr>Features of fusion protein</vt:lpstr>
      <vt:lpstr>Assembly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S-Layers</dc:title>
  <dc:creator>Kritika Narula</dc:creator>
  <cp:lastModifiedBy>Prashant Mishra</cp:lastModifiedBy>
  <cp:revision>107</cp:revision>
  <dcterms:created xsi:type="dcterms:W3CDTF">2021-01-24T11:03:18Z</dcterms:created>
  <dcterms:modified xsi:type="dcterms:W3CDTF">2023-01-11T03:47:38Z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