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299" r:id="rId4"/>
    <p:sldId id="291" r:id="rId5"/>
    <p:sldId id="269" r:id="rId6"/>
    <p:sldId id="271" r:id="rId7"/>
    <p:sldId id="273" r:id="rId8"/>
    <p:sldId id="302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0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728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6" Type="http://schemas.openxmlformats.org/officeDocument/2006/relationships/customXml" Target="../customXml/item1.xml"/><Relationship Id="rId21" Type="http://schemas.openxmlformats.org/officeDocument/2006/relationships/printerSettings" Target="printerSettings/printerSettings1.bin"/><Relationship Id="rId3" Type="http://schemas.openxmlformats.org/officeDocument/2006/relationships/slide" Target="slides/slide2.xml"/><Relationship Id="rId2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4" Type="http://schemas.openxmlformats.org/officeDocument/2006/relationships/theme" Target="theme/them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viewProps" Target="viewProps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presProps" Target="pres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6A3240-A6F1-4D09-AB87-A4377017E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3BC0DF-A0B7-48D2-A2A0-CF65FB1F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835870-FF15-4DDC-B188-EBE4DB0F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939D-2E08-4771-8C68-4E1EDCF03C10}" type="datetimeFigureOut">
              <a:rPr lang="en-IN" smtClean="0"/>
              <a:t>12/01/22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1F1798-844C-458F-8073-3E12CF87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A43EC3-1E15-48C4-82BA-CBEC9D5A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155A-4F8B-49CB-B015-E5B08DF4C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70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51974-AA64-4178-9338-F9FCC83D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57CDA-9473-400F-87C9-5B74AF433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3ABB8A-31DE-4ABF-9943-E5D04F34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939D-2E08-4771-8C68-4E1EDCF03C10}" type="datetimeFigureOut">
              <a:rPr lang="en-IN" smtClean="0"/>
              <a:t>12/01/22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4FB8B9-93BB-4AD5-A683-705339D4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303F6B-77F7-43D1-B23D-26F97A7C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155A-4F8B-49CB-B015-E5B08DF4C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8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457405D-A64B-48E8-8EC9-02C84BD86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53B6FC-81B5-44B6-96F0-D71B9CB49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592CD4-0008-4164-8CA4-2A38AE5F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939D-2E08-4771-8C68-4E1EDCF03C10}" type="datetimeFigureOut">
              <a:rPr lang="en-IN" smtClean="0"/>
              <a:t>12/01/22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09D6F9-9812-4953-A21A-E61667BA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B157CE-7D00-4DE0-A49E-293859C8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155A-4F8B-49CB-B015-E5B08DF4C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30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D1D23-3EDB-4D96-AF7D-125D7D39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9BB381-53F9-4200-993A-7132FF0D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80DFAF-3921-458E-81CC-FB116A6B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939D-2E08-4771-8C68-4E1EDCF03C10}" type="datetimeFigureOut">
              <a:rPr lang="en-IN" smtClean="0"/>
              <a:t>12/01/22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BF3C70-491E-42CB-ADE5-4A316BEA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934DFF-A5AD-4139-9D3E-ADF5C860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155A-4F8B-49CB-B015-E5B08DF4C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20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F2E61-0913-463C-95B7-42AABD5D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8F54F4-ECED-45F3-B7EF-B98CDE22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6F1C10-CE43-4DBB-8E18-CAACC44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939D-2E08-4771-8C68-4E1EDCF03C10}" type="datetimeFigureOut">
              <a:rPr lang="en-IN" smtClean="0"/>
              <a:t>12/01/22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5F8762-8E34-49C1-A656-F6F976B1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F2CEF6-EBDB-42EA-B7B0-A57D2965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155A-4F8B-49CB-B015-E5B08DF4C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73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517A8-992B-4577-8470-C189ED39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416FD5-3AD4-48A0-A465-5BFFD371D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CD6B7E-E1F2-4382-8F86-3E9368472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C3746E-EE34-40BD-85CC-368192AA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939D-2E08-4771-8C68-4E1EDCF03C10}" type="datetimeFigureOut">
              <a:rPr lang="en-IN" smtClean="0"/>
              <a:t>12/01/22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846E4B-6A16-481E-B555-FA54921D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4084D5-E55B-45C2-B776-7BB047D2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155A-4F8B-49CB-B015-E5B08DF4C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20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DFB86-AF4E-4293-B466-C1F85D84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BAC504-B606-4820-9400-5A6705EC5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024890-E97C-44C5-8A30-0B878286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15B240-49D4-444D-9F1A-BF4742C49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1CEBEC8-B45C-42EA-AA07-137F6E735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0B472C2-57A1-41D4-983D-551E8B17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939D-2E08-4771-8C68-4E1EDCF03C10}" type="datetimeFigureOut">
              <a:rPr lang="en-IN" smtClean="0"/>
              <a:t>12/01/22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F2BCE70-C8DA-49AD-B948-0215DDB4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EA31D56-F79D-4080-B610-03E7AC10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155A-4F8B-49CB-B015-E5B08DF4C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2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6DCD0-CD56-4578-BCF0-5AE7AB58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3FA8D6-8DCC-4EF0-98C0-F547AFBA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939D-2E08-4771-8C68-4E1EDCF03C10}" type="datetimeFigureOut">
              <a:rPr lang="en-IN" smtClean="0"/>
              <a:t>12/01/22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25F85A-9686-4EFA-817B-52320C6C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40CA8A-455A-42A3-A730-96BFBEB3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155A-4F8B-49CB-B015-E5B08DF4C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3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D50CBFA-FD61-4061-96F0-238C0584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939D-2E08-4771-8C68-4E1EDCF03C10}" type="datetimeFigureOut">
              <a:rPr lang="en-IN" smtClean="0"/>
              <a:t>12/01/22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E36EFF9-0F64-481B-BDE5-C1D25BFF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697CBF-8D90-475A-A905-427AA117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155A-4F8B-49CB-B015-E5B08DF4C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1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E03525-7D17-4655-AE71-F6C87B55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983C88-82F7-4DBA-ABD2-38480EDF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AF6586-A49D-4C57-94BF-9A5EB0D8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41CD1B-BEFD-43F8-97C0-12DA6AA5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939D-2E08-4771-8C68-4E1EDCF03C10}" type="datetimeFigureOut">
              <a:rPr lang="en-IN" smtClean="0"/>
              <a:t>12/01/22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AD80E7-FEDA-4276-9343-735B8251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31C4B9-D038-49AC-8DFD-8DBE5C9F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155A-4F8B-49CB-B015-E5B08DF4C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5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E282D-CCA9-4D81-B16A-820ACCEB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F797F30-96CE-4098-93C4-8CDFB775E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4AE67E-8041-47AB-A457-86CC75681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6C57FF-1C63-4F61-B3D7-A3DE2F9F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939D-2E08-4771-8C68-4E1EDCF03C10}" type="datetimeFigureOut">
              <a:rPr lang="en-IN" smtClean="0"/>
              <a:t>12/01/22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A08896-12F3-4D70-8B0B-F0C7FE23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594580-20C1-473C-B2F3-8681D539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155A-4F8B-49CB-B015-E5B08DF4C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4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E97B21-3572-42FB-A08E-83EA313C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9A0377-6649-4325-B225-278326E2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265292-DB35-4E3A-8EB8-358A41EEE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939D-2E08-4771-8C68-4E1EDCF03C10}" type="datetimeFigureOut">
              <a:rPr lang="en-IN" smtClean="0"/>
              <a:t>12/01/22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AE82A3-A0EE-4695-A472-3899F425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57C7A9-1F71-42E1-8557-6E7A6AEFB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2155A-4F8B-49CB-B015-E5B08DF4C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0"/>
            <a:ext cx="59690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4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3BD6D-E6CF-4538-95A2-AE0624F9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IN" b="1" dirty="0"/>
              <a:t>Diagnostics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F18FC-7A74-42BD-8B60-EE2F18536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825623"/>
            <a:ext cx="11944350" cy="5289549"/>
          </a:xfrm>
        </p:spPr>
        <p:txBody>
          <a:bodyPr>
            <a:normAutofit/>
          </a:bodyPr>
          <a:lstStyle/>
          <a:p>
            <a:r>
              <a:rPr lang="en-US" dirty="0"/>
              <a:t>Studies on the structure, morphogenesis, genetics, and function of S-layers revealed that </a:t>
            </a:r>
            <a:endParaRPr lang="en-US" dirty="0" smtClean="0"/>
          </a:p>
          <a:p>
            <a:r>
              <a:rPr lang="en-US" dirty="0" smtClean="0"/>
              <a:t>S-Layer </a:t>
            </a:r>
            <a:r>
              <a:rPr lang="en-US" dirty="0"/>
              <a:t>iso-porous monomolecular arrays have a considerable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application potential in biotechnology, molecular nanotechnology, and biomimetics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en-US" dirty="0"/>
              <a:t>The repetitive features of S-layers have led to their applications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S-layer ultrafiltration membranes (SUMs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S</a:t>
            </a:r>
            <a:r>
              <a:rPr lang="en-US" dirty="0" smtClean="0"/>
              <a:t>upports </a:t>
            </a:r>
            <a:r>
              <a:rPr lang="en-US" dirty="0"/>
              <a:t>for a defined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covalent attachment of functional molecules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e.g.</a:t>
            </a:r>
          </a:p>
          <a:p>
            <a:r>
              <a:rPr lang="en-US" dirty="0"/>
              <a:t> </a:t>
            </a:r>
            <a:r>
              <a:rPr lang="en-US" dirty="0" smtClean="0"/>
              <a:t>Enzymes</a:t>
            </a:r>
            <a:r>
              <a:rPr lang="en-US" dirty="0"/>
              <a:t>, antibodies, antigens, protein A, biotin, and </a:t>
            </a:r>
            <a:r>
              <a:rPr lang="en-US" dirty="0" err="1" smtClean="0"/>
              <a:t>avidin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Required </a:t>
            </a:r>
            <a:r>
              <a:rPr lang="en-US" dirty="0"/>
              <a:t>for affinity and enzyme membranes, in the development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solid-phase immunoassays, or in biosensors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F9E0F2-2ED3-4CAD-8E3F-C5B9BBFAB950}"/>
              </a:ext>
            </a:extLst>
          </p:cNvPr>
          <p:cNvCxnSpPr>
            <a:cxnSpLocks/>
          </p:cNvCxnSpPr>
          <p:nvPr/>
        </p:nvCxnSpPr>
        <p:spPr>
          <a:xfrm>
            <a:off x="0" y="1446662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7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403E2C-431C-46E2-9A94-472A5B07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SUM-based dipsticks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7D382C-2605-4767-8C06-AACEEFE8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dipstick-style solid-phase immunoassays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the respective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monoclonal antibody was covalently bound to the carbodiimide-activated carboxylic acid groups of the S-layer lattice</a:t>
            </a:r>
          </a:p>
          <a:p>
            <a:r>
              <a:rPr lang="en-US" dirty="0"/>
              <a:t>Proof of principle demonstrated for different types of SUM-based dipsticks.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Diagnosis of type I allergies </a:t>
            </a:r>
            <a:r>
              <a:rPr lang="en-US" dirty="0"/>
              <a:t>(determination of </a:t>
            </a:r>
            <a:r>
              <a:rPr lang="en-US" dirty="0" err="1"/>
              <a:t>IgE</a:t>
            </a:r>
            <a:r>
              <a:rPr lang="en-US" dirty="0"/>
              <a:t> in whole blood or serum against the major birch pollen allergen Bet v1),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Quantification of tissue type plasminogen activator (t-PA) </a:t>
            </a:r>
            <a:r>
              <a:rPr lang="en-US" dirty="0"/>
              <a:t>in patients’ whole blood or plasma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Monitoring t-PA </a:t>
            </a:r>
            <a:r>
              <a:rPr lang="en-US" dirty="0"/>
              <a:t>levels during the course of thrombolytic therapies after myocardial infarction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Determination of interleukin 8 (IL-8)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in the supernatants of human umbilical vein endothelial cells </a:t>
            </a:r>
            <a:r>
              <a:rPr lang="en-IN" dirty="0"/>
              <a:t>induced with lipopolysaccharides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5D10C7F-D6A4-4490-89A6-086D367E18FC}"/>
              </a:ext>
            </a:extLst>
          </p:cNvPr>
          <p:cNvCxnSpPr>
            <a:cxnSpLocks/>
          </p:cNvCxnSpPr>
          <p:nvPr/>
        </p:nvCxnSpPr>
        <p:spPr>
          <a:xfrm>
            <a:off x="0" y="1446662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5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78D30-73D2-42A2-9002-19766843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Chimeric S-layer fusion proteins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931B68-1146-4A8F-9A18-C34AED733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781179"/>
            <a:ext cx="10944225" cy="507681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Chimeric S-layer fusion proteins </a:t>
            </a:r>
            <a:r>
              <a:rPr lang="en-US" dirty="0"/>
              <a:t>are genetically constructed by incorporating biologically active sequences without hindering the self-assembly of S-layer subunits </a:t>
            </a:r>
          </a:p>
          <a:p>
            <a:r>
              <a:rPr lang="en-US" dirty="0"/>
              <a:t>Chimeric S-layer proteins rSbsC</a:t>
            </a:r>
            <a:r>
              <a:rPr lang="en-US" baseline="-25000" dirty="0"/>
              <a:t>31-920</a:t>
            </a:r>
            <a:r>
              <a:rPr lang="en-US" dirty="0"/>
              <a:t>/Bet v1 and rSbpA</a:t>
            </a:r>
            <a:r>
              <a:rPr lang="en-US" baseline="-25000" dirty="0"/>
              <a:t>31-1068</a:t>
            </a:r>
            <a:r>
              <a:rPr lang="en-US" dirty="0"/>
              <a:t>/Bet v1 carrying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major birch pollen allergen Bet v1 at the C-terminal end</a:t>
            </a:r>
            <a:r>
              <a:rPr lang="en-US" dirty="0"/>
              <a:t>, the surface location and functionality of the fused allergen was demonstrated by binding Bet v1-specific </a:t>
            </a:r>
            <a:r>
              <a:rPr lang="en-US" dirty="0" err="1"/>
              <a:t>IgE</a:t>
            </a:r>
            <a:r>
              <a:rPr lang="en-US" dirty="0"/>
              <a:t>.</a:t>
            </a:r>
          </a:p>
          <a:p>
            <a:r>
              <a:rPr lang="en-US" dirty="0"/>
              <a:t>These fusion proteins can be used for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building up arrays for diagnostic test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systems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 determine the concentration of Bet v1-specific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IgE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in patients’ whole blood, </a:t>
            </a:r>
            <a:r>
              <a:rPr lang="en-US" dirty="0"/>
              <a:t>plasma, or serum samples.</a:t>
            </a:r>
          </a:p>
          <a:p>
            <a:r>
              <a:rPr lang="en-US" dirty="0"/>
              <a:t>To build up functional monomolecular S-layer protein lattices on solid supports (e. g., gold, silicon, or glass),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 surface must be functionalized with covalently attached chemically modified SCWP</a:t>
            </a:r>
            <a:r>
              <a:rPr lang="en-US" dirty="0"/>
              <a:t>, to which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S-layer fusion proteins bind with their N-terminal part, leaving the C-terminal part with the fused functional sequence exposed</a:t>
            </a:r>
            <a:r>
              <a:rPr lang="en-US" dirty="0"/>
              <a:t> to the ambient environment.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481B260B-0364-49D9-B367-C75DEA8398A3}"/>
              </a:ext>
            </a:extLst>
          </p:cNvPr>
          <p:cNvCxnSpPr>
            <a:cxnSpLocks/>
          </p:cNvCxnSpPr>
          <p:nvPr/>
        </p:nvCxnSpPr>
        <p:spPr>
          <a:xfrm>
            <a:off x="0" y="1446662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01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F3B5B-6C58-4391-A464-10C71BDC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Label-free detection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B08CB3-BF9F-480F-8898-8BC1F29A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1825625"/>
            <a:ext cx="10780594" cy="466725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Using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streptavidin–biotin interaction </a:t>
            </a:r>
            <a:r>
              <a:rPr lang="en-US" sz="2400" dirty="0"/>
              <a:t>as a biomolecular coupling system, S-layer-streptavidin fusion proteins were constructed</a:t>
            </a:r>
          </a:p>
          <a:p>
            <a:r>
              <a:rPr lang="en-US" sz="2400" dirty="0"/>
              <a:t>The chimeric S-layer, a feasible tool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to arrange different biotinylated targets </a:t>
            </a:r>
            <a:r>
              <a:rPr lang="en-US" sz="2400" dirty="0"/>
              <a:t>(e. g., proteins, allergens, antibodies, or oligonucleotides) on a surface which will find application in protein, allergy, or DNA-chip technology, highly integrated diagnostic devices (Lab-on-Chip). </a:t>
            </a:r>
          </a:p>
          <a:p>
            <a:r>
              <a:rPr lang="en-US" sz="2400" dirty="0"/>
              <a:t>Another application is in the development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label-free detection systems</a:t>
            </a:r>
            <a:r>
              <a:rPr lang="en-US" sz="2400" dirty="0"/>
              <a:t>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In SPR or surface acoustic wave technique, specific binding of functional molecules (e. g., proteins or antibodies) to the sensor chip functionalized with an oriented chimeric S-layer can be visualized directly by a mass increase on the chip without the need for any </a:t>
            </a:r>
            <a:r>
              <a:rPr lang="en-IN" sz="2000" dirty="0" err="1"/>
              <a:t>labeled</a:t>
            </a:r>
            <a:r>
              <a:rPr lang="en-IN" sz="2000" dirty="0"/>
              <a:t> compound.</a:t>
            </a:r>
          </a:p>
          <a:p>
            <a:r>
              <a:rPr lang="en-US" sz="2400" dirty="0" smtClean="0"/>
              <a:t>Thus, </a:t>
            </a:r>
            <a:r>
              <a:rPr lang="en-US" sz="2400" dirty="0"/>
              <a:t>a functional S-layer fusion protein recrystallized in defined orientation on SCWP-coated solid supports allow the development of new label-free detection systems 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required for biochip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technology.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96F46E4-E78E-45DE-BACE-818127BD0B04}"/>
              </a:ext>
            </a:extLst>
          </p:cNvPr>
          <p:cNvCxnSpPr>
            <a:cxnSpLocks/>
          </p:cNvCxnSpPr>
          <p:nvPr/>
        </p:nvCxnSpPr>
        <p:spPr>
          <a:xfrm>
            <a:off x="0" y="1446662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8FC67-8513-429E-BE9A-1F656FC0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28" y="92201"/>
            <a:ext cx="11089943" cy="1354461"/>
          </a:xfrm>
        </p:spPr>
        <p:txBody>
          <a:bodyPr/>
          <a:lstStyle/>
          <a:p>
            <a:r>
              <a:rPr lang="en-US" dirty="0" smtClean="0"/>
              <a:t>Lipid Chips:  Stabilization </a:t>
            </a:r>
            <a:r>
              <a:rPr lang="en-US" dirty="0"/>
              <a:t>of bilayer lipid membranes (BLMs)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494B93-EC1A-4CB9-955B-2A804BF7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6" y="1866567"/>
            <a:ext cx="11991974" cy="55343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Free-standing bilayer lipid membranes (BLMs) survive for only minutes to hours and sensitive toward vibration and mechanical shocks</a:t>
            </a:r>
          </a:p>
          <a:p>
            <a:r>
              <a:rPr lang="en-US" dirty="0"/>
              <a:t>Stabilization of BLMs is necessary to utilize the function of cell membrane components for practical applications (e. g., as lipid chips). </a:t>
            </a:r>
          </a:p>
          <a:p>
            <a:r>
              <a:rPr lang="en-US" dirty="0"/>
              <a:t>S-layer proteins can be exploited 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supporting structures </a:t>
            </a:r>
            <a:r>
              <a:rPr lang="en-US" dirty="0"/>
              <a:t>for BLMs since they stabilize lipid film and retain their physical features (e. g., thickness, fluidity)</a:t>
            </a:r>
          </a:p>
          <a:p>
            <a:r>
              <a:rPr lang="en-US" dirty="0"/>
              <a:t>Lipid membranes attached to a porous support combine the advantage of possessing an essentially unlimited ionic reservoir on each side of the lipid membrane and of easy manual handling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BCF2CF20-2CD0-40C7-8A9D-2D57AA766ECD}"/>
              </a:ext>
            </a:extLst>
          </p:cNvPr>
          <p:cNvCxnSpPr>
            <a:cxnSpLocks/>
          </p:cNvCxnSpPr>
          <p:nvPr/>
        </p:nvCxnSpPr>
        <p:spPr>
          <a:xfrm>
            <a:off x="0" y="1446662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7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515CB2-46CD-41B4-92B4-48C0A7D6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SUM-supported bilayers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466E3C-3B37-40DB-BB31-7741FAF65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825624"/>
            <a:ext cx="11753849" cy="4667248"/>
          </a:xfrm>
        </p:spPr>
        <p:txBody>
          <a:bodyPr>
            <a:normAutofit/>
          </a:bodyPr>
          <a:lstStyle/>
          <a:p>
            <a:r>
              <a:rPr lang="en-IN" sz="2400" dirty="0"/>
              <a:t>A new strategy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application of SUM with the S-layer as stabilizing and biochemical layer between the BLM and the porous support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sz="2400" dirty="0"/>
              <a:t>SUMs are iso-porous structures with sharp molecular exclusion limits </a:t>
            </a:r>
          </a:p>
          <a:p>
            <a:r>
              <a:rPr lang="en-US" sz="2400" dirty="0"/>
              <a:t>SUM are manufactured by depositing S-layer-carrying cell wall fragments under high pressure on commercial microfiltration membranes (MFMs) with pore size of ~ 0.4 mm </a:t>
            </a:r>
          </a:p>
          <a:p>
            <a:r>
              <a:rPr lang="en-US" sz="2400" dirty="0"/>
              <a:t>After deposition, the S-layer lattices are chemically crosslinked to form a coherent smooth surface ideal for depositing lipid membranes.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Composite SUM-supported bilayers 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Figure)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are tight structures with breakdown voltages well above 500 mV during their whole life-time of 8 ~ hours </a:t>
            </a:r>
          </a:p>
          <a:p>
            <a:r>
              <a:rPr lang="en-US" sz="2400" dirty="0"/>
              <a:t>For a comparison, lipid membranes on a plain nylon MFM have a life-time of 3 hours, ruptured at breakdown voltages ~ 210 mV.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AA64401A-B684-4D8B-9F2C-6DC116E13D25}"/>
              </a:ext>
            </a:extLst>
          </p:cNvPr>
          <p:cNvCxnSpPr>
            <a:cxnSpLocks/>
          </p:cNvCxnSpPr>
          <p:nvPr/>
        </p:nvCxnSpPr>
        <p:spPr>
          <a:xfrm>
            <a:off x="0" y="1446662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2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BAE8A84-45BD-478F-BC0C-6F0314DEB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9818" cy="47935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Specific capacitance measurements and reconstitution experiments revealed functional lipid membranes on the SUM as the 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pore-forming protein </a:t>
                </a:r>
                <a:r>
                  <a:rPr lang="el-GR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α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-hemolysin could be reconstituted to form lytic channels.</a:t>
                </a:r>
              </a:p>
              <a:p>
                <a:r>
                  <a:rPr lang="en-US" sz="2400" dirty="0"/>
                  <a:t>For the first time, the opening and closing behavior of even single a-hemolysin pores could be measured with membranes generated on a porous support </a:t>
                </a:r>
                <a:endParaRPr lang="en-IN" sz="2400" dirty="0"/>
              </a:p>
              <a:p>
                <a:r>
                  <a:rPr lang="en-US" sz="2400" dirty="0"/>
                  <a:t>The </a:t>
                </a:r>
                <a:r>
                  <a:rPr lang="en-IN" sz="2400" dirty="0"/>
                  <a:t>main phospholipid of </a:t>
                </a:r>
                <a:r>
                  <a:rPr lang="en-IN" sz="2400" i="1" dirty="0" err="1"/>
                  <a:t>Thermoplasma</a:t>
                </a:r>
                <a:r>
                  <a:rPr lang="en-IN" sz="2400" i="1" dirty="0"/>
                  <a:t> </a:t>
                </a:r>
                <a:r>
                  <a:rPr lang="en-IN" sz="2400" i="1" dirty="0" err="1"/>
                  <a:t>acidophilum</a:t>
                </a:r>
                <a:r>
                  <a:rPr lang="en-IN" sz="2400" i="1" dirty="0"/>
                  <a:t> </a:t>
                </a:r>
                <a:r>
                  <a:rPr lang="en-IN" sz="2400" dirty="0"/>
                  <a:t>(MPL), membrane-spanning tetraether </a:t>
                </a:r>
                <a:r>
                  <a:rPr lang="en-US" sz="2400" dirty="0"/>
                  <a:t>lipid, transferred on an SUM using a modified Langmuir–Blodgett technique</a:t>
                </a:r>
              </a:p>
              <a:p>
                <a:r>
                  <a:rPr lang="en-US" sz="2400" dirty="0"/>
                  <a:t>SUM-supported MPL-membranes allowed reconstitution of functional molecules, as proven by measurements on single gramicidin pores. </a:t>
                </a:r>
              </a:p>
              <a:p>
                <a:r>
                  <a:rPr lang="en-US" sz="2400" dirty="0"/>
                  <a:t>Recrystallization of an additional monomolecular S-layer protein lattice on the lipid-faced side of SUM-supported MPL membranes increased the lifetime to </a:t>
                </a:r>
                <a:r>
                  <a:rPr lang="en-IN" sz="2400" dirty="0"/>
                  <a:t>21.2</a:t>
                </a:r>
                <a14:m>
                  <m:oMath xmlns:m="http://schemas.openxmlformats.org/officeDocument/2006/math" xmlns="">
                    <m:r>
                      <a:rPr lang="en-I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sz="2400" dirty="0"/>
                  <a:t> 3.1 hours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8A84-45BD-478F-BC0C-6F0314DEB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9818" cy="4793539"/>
              </a:xfrm>
              <a:blipFill>
                <a:blip r:embed="rId2"/>
                <a:stretch>
                  <a:fillRect l="-780" t="-2414" r="-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4072470C-8C48-4667-8CC2-1D2A88C42DEA}"/>
              </a:ext>
            </a:extLst>
          </p:cNvPr>
          <p:cNvCxnSpPr>
            <a:cxnSpLocks/>
          </p:cNvCxnSpPr>
          <p:nvPr/>
        </p:nvCxnSpPr>
        <p:spPr>
          <a:xfrm>
            <a:off x="0" y="1446662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9CE32BC-4C43-4379-94FF-699DB52A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SUM-supported bilayers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39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622BF-2C6D-43A7-9DF2-92D05843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03" y="80156"/>
            <a:ext cx="10515600" cy="1325563"/>
          </a:xfrm>
        </p:spPr>
        <p:txBody>
          <a:bodyPr/>
          <a:lstStyle/>
          <a:p>
            <a:r>
              <a:rPr lang="en-US" sz="4400" dirty="0"/>
              <a:t>Solid-supported lipid membranes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5A1C66-46D5-4958-955B-721AB74E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1405719"/>
            <a:ext cx="11109278" cy="50871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Solid-supported membranes (Figure </a:t>
            </a:r>
            <a:r>
              <a:rPr lang="en-US" dirty="0" smtClean="0"/>
              <a:t>D</a:t>
            </a:r>
            <a:r>
              <a:rPr lang="en-US" dirty="0"/>
              <a:t>) were developed to 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overcome fragility</a:t>
            </a:r>
            <a:r>
              <a:rPr lang="en-US" b="1" dirty="0"/>
              <a:t> </a:t>
            </a:r>
            <a:r>
              <a:rPr lang="en-US" dirty="0"/>
              <a:t>of free-standing BLMs</a:t>
            </a:r>
          </a:p>
          <a:p>
            <a:pPr lvl="1"/>
            <a:r>
              <a:rPr lang="en-US" dirty="0"/>
              <a:t>to enable biofunctionalization of inorganic solids (e. g., semiconductors, gold-covered surfaces) for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 in sensing devices </a:t>
            </a:r>
            <a:r>
              <a:rPr lang="en-US" dirty="0"/>
              <a:t>e.g., lipid chips. </a:t>
            </a:r>
          </a:p>
          <a:p>
            <a:r>
              <a:rPr lang="en-US" dirty="0"/>
              <a:t>Solid-supported lipid membranes often show drawbacks </a:t>
            </a:r>
          </a:p>
          <a:p>
            <a:pPr lvl="1"/>
            <a:r>
              <a:rPr lang="en-US" dirty="0"/>
              <a:t>there is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limited ionic reservoir </a:t>
            </a:r>
            <a:r>
              <a:rPr lang="en-US" dirty="0"/>
              <a:t>at the side facing the solid support</a:t>
            </a:r>
          </a:p>
          <a:p>
            <a:pPr lvl="1"/>
            <a:r>
              <a:rPr lang="en-US" dirty="0"/>
              <a:t>the membranes often appear to be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leaky (non-insulating)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pPr lvl="1"/>
            <a:r>
              <a:rPr lang="en-US" dirty="0"/>
              <a:t>large domains, protruding from the membrane, may become denatured by the inorganic support</a:t>
            </a:r>
            <a:endParaRPr lang="en-IN" dirty="0"/>
          </a:p>
          <a:p>
            <a:r>
              <a:rPr lang="en-US" sz="2400" dirty="0"/>
              <a:t>Here also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S-layer proteins </a:t>
            </a:r>
            <a:r>
              <a:rPr lang="en-US" sz="2400" dirty="0"/>
              <a:t>have potential 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stabilizing, separating ultrathin layer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maintains structural and dynamic properties of the lipid membranes</a:t>
            </a:r>
            <a:r>
              <a:rPr lang="en-US" sz="2400" b="1" dirty="0"/>
              <a:t>. </a:t>
            </a:r>
          </a:p>
          <a:p>
            <a:r>
              <a:rPr lang="en-US" sz="2400" dirty="0"/>
              <a:t>Silicon substrates covered by closed S-layer lattice and bilayers were deposited by Langmuir–Blodgett technique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F1DDD30-AA01-4013-B662-0771CCD92E84}"/>
              </a:ext>
            </a:extLst>
          </p:cNvPr>
          <p:cNvCxnSpPr>
            <a:cxnSpLocks/>
          </p:cNvCxnSpPr>
          <p:nvPr/>
        </p:nvCxnSpPr>
        <p:spPr>
          <a:xfrm>
            <a:off x="0" y="122829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4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556085-3B94-43DD-8A5E-821BB513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38" y="0"/>
            <a:ext cx="9101723" cy="53887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4A4675C-3E4E-45DA-A2E3-C2A42593F4D3}"/>
              </a:ext>
            </a:extLst>
          </p:cNvPr>
          <p:cNvSpPr/>
          <p:nvPr/>
        </p:nvSpPr>
        <p:spPr>
          <a:xfrm>
            <a:off x="-1" y="5277651"/>
            <a:ext cx="1212689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231F20"/>
                </a:solidFill>
                <a:latin typeface="ScalaSansLF-Bold"/>
              </a:rPr>
              <a:t>Figure: </a:t>
            </a:r>
            <a:r>
              <a:rPr lang="en-US" sz="1400" dirty="0">
                <a:solidFill>
                  <a:srgbClr val="231F20"/>
                </a:solidFill>
                <a:latin typeface="ScalaSansLF-Regular"/>
              </a:rPr>
              <a:t>Schematic illustrations of various S layer- supported lipid membranes. (A) Bilayer lipid membranes (BLMs) have been generated across an aperture of a patch–clamp pipette using the Tip-Dip method, and a closed S-layer has been recrystallized from the aqueous subphase. (B) A folded membrane has been generated to span a Teflon aperture using the method of </a:t>
            </a:r>
            <a:r>
              <a:rPr lang="en-US" sz="1400" dirty="0" err="1">
                <a:solidFill>
                  <a:srgbClr val="231F20"/>
                </a:solidFill>
                <a:latin typeface="ScalaSansLF-Regular"/>
              </a:rPr>
              <a:t>Montal</a:t>
            </a:r>
            <a:r>
              <a:rPr lang="en-US" sz="1400" dirty="0">
                <a:solidFill>
                  <a:srgbClr val="231F20"/>
                </a:solidFill>
                <a:latin typeface="ScalaSansLF-Regular"/>
              </a:rPr>
              <a:t> and Mueller Subsequently, S-layer protein can be injected into one or both compartments (not shown), whereby the protein self-assembles to form closely attached S-layer lattices on the BLMs. (C) On an S-layer ultrafiltration membrane (SUM) a BLM can be generated by a modified Langmuir–Blodgett (LB) technique. As a further option, a closed S-layer lattice can be attached on the external side of the SUM-supported BLM (left part). (D) Solid supports can be covered by a closed S-layer lattice, and subsequently BLMs can be generated using combinations of the LB and Langmuir–Schaefer techniques, and vesicle fusion. As shown in (C), a closed S-layer lattice can be recrystallized on the external side of the solid supported BLM (left part).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5330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94694-EC63-4BEA-ACE7-9330B4AA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/>
          <a:lstStyle/>
          <a:p>
            <a:r>
              <a:rPr lang="en-IN" dirty="0"/>
              <a:t>S layer- supported lipid membranes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B5C225-B845-4E2C-8166-F16C02FF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Lateral diffusion of fluorescently labeled lipid molecules in both layers, investigated by fluorescence recovery after photobleaching studies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comparison with hybrid lipid bilayers (lipid monolayer on alkyl silanes) and lipid bilayers on dextran,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 mobility of lipids was highest in S-layer-supported bilayers</a:t>
            </a:r>
            <a:r>
              <a:rPr lang="en-US" dirty="0"/>
              <a:t>.</a:t>
            </a:r>
          </a:p>
          <a:p>
            <a:r>
              <a:rPr lang="en-US" sz="2800" dirty="0"/>
              <a:t>S-layer cover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prevent the formation of cracks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and inhomogeneities in the bilayer </a:t>
            </a:r>
          </a:p>
          <a:p>
            <a:r>
              <a:rPr lang="en-US" sz="2800" dirty="0"/>
              <a:t>Concluding, the biomimetic approach of copying the supramolecular architecture of archaeal cell envelopes opens new possibilities for exploiting functional lipid membranes at meso- and macroscopic scale. </a:t>
            </a:r>
          </a:p>
          <a:p>
            <a:r>
              <a:rPr lang="en-US" sz="2800" dirty="0"/>
              <a:t>It has potential to initiate a broad spectrum of lipid chips applicable for sensor technology, diagnostics, electronic or optical devices, and high-throughput screening for drug discovery.</a:t>
            </a:r>
            <a:endParaRPr lang="en-IN" sz="2800" dirty="0"/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AE5694F-B8CB-4B37-807F-2E0290A84F48}"/>
              </a:ext>
            </a:extLst>
          </p:cNvPr>
          <p:cNvCxnSpPr>
            <a:cxnSpLocks/>
          </p:cNvCxnSpPr>
          <p:nvPr/>
        </p:nvCxnSpPr>
        <p:spPr>
          <a:xfrm>
            <a:off x="0" y="1308197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2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431800"/>
            <a:ext cx="99314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4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619125"/>
            <a:ext cx="9032875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0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6E671-8E6E-43F2-BE1F-DA3F8E1C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12"/>
            <a:ext cx="10515600" cy="1325563"/>
          </a:xfrm>
        </p:spPr>
        <p:txBody>
          <a:bodyPr/>
          <a:lstStyle/>
          <a:p>
            <a:r>
              <a:rPr lang="en-IN" dirty="0"/>
              <a:t>Self Assembly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C59C509-88FC-49EA-9CD6-E4B3DA8DD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92"/>
          <a:stretch/>
        </p:blipFill>
        <p:spPr>
          <a:xfrm>
            <a:off x="4800442" y="62143"/>
            <a:ext cx="7326458" cy="67514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5F42CB2-37E3-4FB6-B762-A3F1AEB15440}"/>
              </a:ext>
            </a:extLst>
          </p:cNvPr>
          <p:cNvSpPr/>
          <p:nvPr/>
        </p:nvSpPr>
        <p:spPr>
          <a:xfrm>
            <a:off x="176093" y="2149904"/>
            <a:ext cx="41725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231F20"/>
                </a:solidFill>
                <a:latin typeface="ScalaSansLF-Bold"/>
              </a:rPr>
              <a:t>Figure  </a:t>
            </a:r>
            <a:r>
              <a:rPr lang="en-US" sz="2400" dirty="0">
                <a:solidFill>
                  <a:srgbClr val="231F20"/>
                </a:solidFill>
                <a:latin typeface="ScalaSansLF-Regular"/>
              </a:rPr>
              <a:t>(a) Schematic illustration of the recrystallization of isolated S-layer subunits into crystalline arrays. The self assembly process can occur in suspension (b), on solid supports (c), at the air/water interface (d), and on </a:t>
            </a:r>
            <a:r>
              <a:rPr lang="en-IN" sz="2400" dirty="0">
                <a:solidFill>
                  <a:srgbClr val="231F20"/>
                </a:solidFill>
                <a:latin typeface="ScalaSansLF-Regular"/>
              </a:rPr>
              <a:t>Langmuir lipid films (e). (Reproduced </a:t>
            </a:r>
            <a:r>
              <a:rPr lang="en-US" sz="2400" dirty="0">
                <a:solidFill>
                  <a:srgbClr val="231F20"/>
                </a:solidFill>
                <a:latin typeface="ScalaSansLF-Regular"/>
              </a:rPr>
              <a:t>from Ref. [3], with permission from </a:t>
            </a:r>
            <a:r>
              <a:rPr lang="en-IN" sz="2400" dirty="0">
                <a:solidFill>
                  <a:srgbClr val="231F20"/>
                </a:solidFill>
                <a:latin typeface="ScalaSansLF-Regular"/>
              </a:rPr>
              <a:t>Wiley-VCH.)</a:t>
            </a:r>
            <a:endParaRPr lang="en-IN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3095C48-E577-47CB-8502-67C5ED388DD6}"/>
              </a:ext>
            </a:extLst>
          </p:cNvPr>
          <p:cNvCxnSpPr>
            <a:cxnSpLocks/>
          </p:cNvCxnSpPr>
          <p:nvPr/>
        </p:nvCxnSpPr>
        <p:spPr>
          <a:xfrm>
            <a:off x="0" y="1351127"/>
            <a:ext cx="475200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47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15272-F138-4289-A092-82C12600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Self-Assembly in Suspension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85B5E-6D3C-4633-B093-94B7AE92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825625"/>
            <a:ext cx="11744325" cy="48037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S-layers have ability to reassemble into two-dimensional arrays after removal of the disrupting agent </a:t>
            </a:r>
          </a:p>
          <a:p>
            <a:r>
              <a:rPr lang="en-US" dirty="0"/>
              <a:t>High-resolution electron microscopical studies showed, crystal growth is initiated simultaneously at many randomly distributed nucleation points and proceeds in-plane until the crystalline domains meet, thus leading to a closed, coherent mosaic of individual several micrometer large S-layer domains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Formation of these self-assembled arrays is only determined by the amino-acid sequence of the polypeptide chains and, consequently, the tertiary structure of the S-layer protein species</a:t>
            </a:r>
            <a:r>
              <a:rPr lang="en-US" dirty="0"/>
              <a:t>.</a:t>
            </a:r>
          </a:p>
          <a:p>
            <a:r>
              <a:rPr lang="en-US" dirty="0"/>
              <a:t>The self-assembly products may have the form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flat sheets, open-ended cylinders or closed vesicles.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shape and size </a:t>
            </a:r>
            <a:r>
              <a:rPr lang="en-US" dirty="0"/>
              <a:t>of the self-assembly products depends strongly on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environmental parameters during crystallization such as temperature, pH, ion composition, and/or ionic strength.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B0B3D3F8-F606-4051-888E-CFD43C4D38AE}"/>
              </a:ext>
            </a:extLst>
          </p:cNvPr>
          <p:cNvCxnSpPr>
            <a:cxnSpLocks/>
          </p:cNvCxnSpPr>
          <p:nvPr/>
        </p:nvCxnSpPr>
        <p:spPr>
          <a:xfrm>
            <a:off x="0" y="1446662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5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FA5350-3277-4934-ADEB-C16FB517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Recrystallization at Solid Supports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26CA2F-235D-4250-8A05-1553AE55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" y="1825623"/>
            <a:ext cx="11833934" cy="6962777"/>
          </a:xfrm>
        </p:spPr>
        <p:txBody>
          <a:bodyPr>
            <a:normAutofit/>
          </a:bodyPr>
          <a:lstStyle/>
          <a:p>
            <a:r>
              <a:rPr lang="en-US" dirty="0"/>
              <a:t>Reassembly of isolated S-layer proteins can be induced on solid surfaces</a:t>
            </a:r>
          </a:p>
          <a:p>
            <a:r>
              <a:rPr lang="en-US" dirty="0"/>
              <a:t>Recrystallization of S-layer proteins on technologically relevant substrates such as silicon </a:t>
            </a:r>
            <a:r>
              <a:rPr lang="en-US" dirty="0" smtClean="0"/>
              <a:t>wafers, </a:t>
            </a:r>
            <a:r>
              <a:rPr lang="en-US" dirty="0"/>
              <a:t>carbon-, platinum- or gold electrodes and on synthetic polymers revealed a broad application potential in micro- and nanotechnology </a:t>
            </a:r>
          </a:p>
          <a:p>
            <a:r>
              <a:rPr lang="en-US" dirty="0"/>
              <a:t>Formation of coherent crystalline arrays depends 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S-layer protein species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Environmental conditions of the bulk phase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Surface properties of the substrate.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7C10293-13F9-4488-AFDF-39DA8AECB7C5}"/>
              </a:ext>
            </a:extLst>
          </p:cNvPr>
          <p:cNvCxnSpPr>
            <a:cxnSpLocks/>
          </p:cNvCxnSpPr>
          <p:nvPr/>
        </p:nvCxnSpPr>
        <p:spPr>
          <a:xfrm>
            <a:off x="0" y="1446662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5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5C8F4B-73CA-4033-B53F-C886B0E06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921"/>
          <a:stretch/>
        </p:blipFill>
        <p:spPr>
          <a:xfrm>
            <a:off x="1010400" y="1537487"/>
            <a:ext cx="10064294" cy="41123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5F1F28-5124-4089-BC9C-3849439F8D6F}"/>
              </a:ext>
            </a:extLst>
          </p:cNvPr>
          <p:cNvSpPr/>
          <p:nvPr/>
        </p:nvSpPr>
        <p:spPr>
          <a:xfrm>
            <a:off x="-1" y="5608237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31F20"/>
                </a:solidFill>
                <a:latin typeface="ScalaSansLF-Regular"/>
              </a:rPr>
              <a:t>Figure: Recrystallization of the S-layer protein </a:t>
            </a:r>
            <a:r>
              <a:rPr lang="en-US" dirty="0" err="1">
                <a:solidFill>
                  <a:srgbClr val="231F20"/>
                </a:solidFill>
                <a:latin typeface="ScalaSansLF-Regular"/>
              </a:rPr>
              <a:t>SbpA</a:t>
            </a:r>
            <a:r>
              <a:rPr lang="en-US" dirty="0">
                <a:solidFill>
                  <a:srgbClr val="231F20"/>
                </a:solidFill>
                <a:latin typeface="ScalaSansLF-Regular"/>
              </a:rPr>
              <a:t> of </a:t>
            </a:r>
            <a:r>
              <a:rPr lang="en-US" i="1" dirty="0">
                <a:solidFill>
                  <a:srgbClr val="231F20"/>
                </a:solidFill>
                <a:latin typeface="ScalaSansLF-Italic"/>
              </a:rPr>
              <a:t>Bacillus </a:t>
            </a:r>
            <a:r>
              <a:rPr lang="en-US" i="1" dirty="0" err="1">
                <a:solidFill>
                  <a:srgbClr val="231F20"/>
                </a:solidFill>
                <a:latin typeface="ScalaSansLF-Italic"/>
              </a:rPr>
              <a:t>sphaericus</a:t>
            </a:r>
            <a:r>
              <a:rPr lang="en-US" i="1" dirty="0">
                <a:solidFill>
                  <a:srgbClr val="231F20"/>
                </a:solidFill>
                <a:latin typeface="ScalaSansLF-Italic"/>
              </a:rPr>
              <a:t> </a:t>
            </a:r>
            <a:r>
              <a:rPr lang="en-US" dirty="0">
                <a:solidFill>
                  <a:srgbClr val="231F20"/>
                </a:solidFill>
                <a:latin typeface="ScalaSansLF-Regular"/>
              </a:rPr>
              <a:t>CCM 2177 on a hydrophilic silicon wafer. The atomic force microscopical images show that crystal growth is initiated simultaneously at many randomly distributed nucleation points (a) and proceeds in-plane until the crystalline domains meet (b), thus leading to a closed, coherent mosaic of individual several micrometer </a:t>
            </a:r>
            <a:r>
              <a:rPr lang="en-IN" dirty="0">
                <a:solidFill>
                  <a:srgbClr val="231F20"/>
                </a:solidFill>
                <a:latin typeface="ScalaSansLF-Regular"/>
              </a:rPr>
              <a:t>large S-layer domains (c). Scale bars = 0.5 </a:t>
            </a:r>
            <a:r>
              <a:rPr lang="en-IN" dirty="0">
                <a:solidFill>
                  <a:srgbClr val="231F20"/>
                </a:solidFill>
                <a:latin typeface="HagedornGreekRoman-Normal"/>
              </a:rPr>
              <a:t>m</a:t>
            </a:r>
            <a:r>
              <a:rPr lang="en-IN" dirty="0">
                <a:solidFill>
                  <a:srgbClr val="231F20"/>
                </a:solidFill>
                <a:latin typeface="ScalaSansLF-Regular"/>
              </a:rPr>
              <a:t>m; </a:t>
            </a:r>
            <a:r>
              <a:rPr lang="en-US" dirty="0">
                <a:solidFill>
                  <a:srgbClr val="231F20"/>
                </a:solidFill>
                <a:latin typeface="ScalaSansLF-Regular"/>
              </a:rPr>
              <a:t>Z-range = 12 nm. (Figure courtesy of E. </a:t>
            </a:r>
            <a:r>
              <a:rPr lang="en-US" dirty="0" err="1">
                <a:solidFill>
                  <a:srgbClr val="231F20"/>
                </a:solidFill>
                <a:latin typeface="ScalaSansLF-Regular"/>
              </a:rPr>
              <a:t>Györvary</a:t>
            </a:r>
            <a:r>
              <a:rPr lang="en-US" dirty="0">
                <a:solidFill>
                  <a:srgbClr val="231F20"/>
                </a:solidFill>
                <a:latin typeface="ScalaSansLF-Regular"/>
              </a:rPr>
              <a:t> </a:t>
            </a:r>
            <a:r>
              <a:rPr lang="en-IN" dirty="0">
                <a:solidFill>
                  <a:srgbClr val="231F20"/>
                </a:solidFill>
                <a:latin typeface="ScalaSansLF-Regular"/>
              </a:rPr>
              <a:t>and O. Stein.)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72592CA-BAD5-4EE2-9FA2-8E42749D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7" y="257577"/>
            <a:ext cx="10515600" cy="1325563"/>
          </a:xfrm>
        </p:spPr>
        <p:txBody>
          <a:bodyPr/>
          <a:lstStyle/>
          <a:p>
            <a:r>
              <a:rPr lang="en-US" dirty="0"/>
              <a:t>Recrystallization at Solid Supports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B141BE6-6026-400A-A52A-29AF522DC17D}"/>
              </a:ext>
            </a:extLst>
          </p:cNvPr>
          <p:cNvCxnSpPr>
            <a:cxnSpLocks/>
          </p:cNvCxnSpPr>
          <p:nvPr/>
        </p:nvCxnSpPr>
        <p:spPr>
          <a:xfrm>
            <a:off x="0" y="1446662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0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7875" y="460376"/>
            <a:ext cx="1041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Langmuir-Blodgett (LB) films are prepared by transferring floating organic monolayers onto solid substrates. 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combination of innovative chemistry and a carefully engineered instrument (a Langmuir trough) can result in high quality monomolecular assemblies displaying a high degree of structural order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The technique was first reported about fifty years ago and since then, LB films have been widely used as model systems in fundamental research. 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However</a:t>
            </a:r>
            <a:r>
              <a:rPr lang="en-US" sz="2800" dirty="0"/>
              <a:t>, it is only during the past decade that the extensive applied potential has been </a:t>
            </a:r>
            <a:r>
              <a:rPr lang="en-US" sz="2800" dirty="0" err="1"/>
              <a:t>recognised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Their </a:t>
            </a:r>
            <a:r>
              <a:rPr lang="en-US" sz="2800" dirty="0"/>
              <a:t>precise thickness, coupled with the degree of control over the molecular architecture, has now firmly established a role for these layers in thin film technology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Potential applications in molecular electronics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059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5C97F-59B3-476D-A0FC-7986E65B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4010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Recrystallization at the Air/Water Interface and on Langmuir Lipid Films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9851B6-EBBF-4824-BD78-99813B63C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1830725"/>
            <a:ext cx="12087225" cy="4779601"/>
          </a:xfrm>
        </p:spPr>
        <p:txBody>
          <a:bodyPr>
            <a:normAutofit/>
          </a:bodyPr>
          <a:lstStyle/>
          <a:p>
            <a:r>
              <a:rPr lang="en-US" dirty="0"/>
              <a:t>It is easy and reproducible way to generate coherent S-layer lattices on a large scale.</a:t>
            </a:r>
          </a:p>
          <a:p>
            <a:r>
              <a:rPr lang="en-US" dirty="0"/>
              <a:t>The orientation of the protein arrays at liquid interfaces is determined by the anisotropy in the physico-chemical surface properties of the protein lattice. </a:t>
            </a:r>
          </a:p>
          <a:p>
            <a:r>
              <a:rPr lang="en-US" dirty="0"/>
              <a:t>Electron microscopical examinations revealed, recrystallized S-layers were oriented with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Their outer charge neutral, more hydrophobic face against the air/water interface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Negatively charged, more hydrophilic inner face against charge neutral, charged or zwitterionic headgroups of phospho- or tetraether lipid films </a:t>
            </a:r>
          </a:p>
          <a:p>
            <a:r>
              <a:rPr lang="en-US" dirty="0"/>
              <a:t>As with S-layer lattices recrystallized on solid surfaces, S-layer protein monolayers consist of a closed mosaic of individual </a:t>
            </a:r>
            <a:r>
              <a:rPr lang="en-IN" dirty="0"/>
              <a:t>monocrystalline domains.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7A9ABED-77D6-497E-B53F-DFB062445E38}"/>
              </a:ext>
            </a:extLst>
          </p:cNvPr>
          <p:cNvCxnSpPr>
            <a:cxnSpLocks/>
          </p:cNvCxnSpPr>
          <p:nvPr/>
        </p:nvCxnSpPr>
        <p:spPr>
          <a:xfrm>
            <a:off x="0" y="1446662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12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681FECDCB634A88B380210644E33D" ma:contentTypeVersion="2" ma:contentTypeDescription="Create a new document." ma:contentTypeScope="" ma:versionID="37873b6306962399c11eecd0d6223513">
  <xsd:schema xmlns:xsd="http://www.w3.org/2001/XMLSchema" xmlns:xs="http://www.w3.org/2001/XMLSchema" xmlns:p="http://schemas.microsoft.com/office/2006/metadata/properties" xmlns:ns2="bcaef780-bd02-4c5b-98b7-9161c76ba27b" targetNamespace="http://schemas.microsoft.com/office/2006/metadata/properties" ma:root="true" ma:fieldsID="23e97d46f374a3d1adcbd513b51aedb4" ns2:_="">
    <xsd:import namespace="bcaef780-bd02-4c5b-98b7-9161c76ba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f780-bd02-4c5b-98b7-9161c76ba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F97F98-CE0B-4D50-8ECF-FBD830AEC8B3}"/>
</file>

<file path=customXml/itemProps2.xml><?xml version="1.0" encoding="utf-8"?>
<ds:datastoreItem xmlns:ds="http://schemas.openxmlformats.org/officeDocument/2006/customXml" ds:itemID="{80A8BDC7-4F6D-405C-A8A4-8885D4F2824F}"/>
</file>

<file path=customXml/itemProps3.xml><?xml version="1.0" encoding="utf-8"?>
<ds:datastoreItem xmlns:ds="http://schemas.openxmlformats.org/officeDocument/2006/customXml" ds:itemID="{B47A9DFB-5BB1-43D4-8D70-4EB18390DE16}"/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2210</Words>
  <Application>Microsoft Macintosh PowerPoint</Application>
  <PresentationFormat>Custom</PresentationFormat>
  <Paragraphs>90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Self Assembly</vt:lpstr>
      <vt:lpstr>Self-Assembly in Suspension</vt:lpstr>
      <vt:lpstr>Recrystallization at Solid Supports</vt:lpstr>
      <vt:lpstr>Recrystallization at Solid Supports</vt:lpstr>
      <vt:lpstr>PowerPoint Presentation</vt:lpstr>
      <vt:lpstr>Recrystallization at the Air/Water Interface and on Langmuir Lipid Films </vt:lpstr>
      <vt:lpstr>Diagnostics </vt:lpstr>
      <vt:lpstr>SUM-based dipsticks</vt:lpstr>
      <vt:lpstr>Chimeric S-layer fusion proteins</vt:lpstr>
      <vt:lpstr>Label-free detection systems</vt:lpstr>
      <vt:lpstr>Lipid Chips:  Stabilization of bilayer lipid membranes (BLMs)</vt:lpstr>
      <vt:lpstr>SUM-supported bilayers</vt:lpstr>
      <vt:lpstr>SUM-supported bilayers</vt:lpstr>
      <vt:lpstr>Solid-supported lipid membranes</vt:lpstr>
      <vt:lpstr>PowerPoint Presentation</vt:lpstr>
      <vt:lpstr>S layer- supported lipid membranes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S-Layers</dc:title>
  <dc:creator>Kritika Narula</dc:creator>
  <cp:lastModifiedBy>Prashant Mishra</cp:lastModifiedBy>
  <cp:revision>117</cp:revision>
  <dcterms:created xsi:type="dcterms:W3CDTF">2021-01-24T11:03:18Z</dcterms:created>
  <dcterms:modified xsi:type="dcterms:W3CDTF">2022-01-12T04:30:50Z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0x0101005EE681FECDCB634A88B380210644E33D</vt:lpwstr>
  </property>
</Properties>
</file>