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91" r:id="rId3"/>
    <p:sldId id="284" r:id="rId4"/>
    <p:sldId id="285" r:id="rId5"/>
    <p:sldId id="286" r:id="rId6"/>
    <p:sldId id="288" r:id="rId7"/>
    <p:sldId id="287" r:id="rId8"/>
    <p:sldId id="289" r:id="rId9"/>
    <p:sldId id="29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728" y="-2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viewProps" Target="viewProps.xml"/><Relationship Id="rId8" Type="http://schemas.openxmlformats.org/officeDocument/2006/relationships/slide" Target="slides/slide7.xml"/><Relationship Id="rId18"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presProps" Target="presProps.xml"/><Relationship Id="rId7" Type="http://schemas.openxmlformats.org/officeDocument/2006/relationships/slide" Target="slides/slide6.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1" Type="http://schemas.openxmlformats.org/officeDocument/2006/relationships/printerSettings" Target="printerSettings/printerSettings1.bin"/><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A3240-A6F1-4D09-AB87-A4377017EC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63BC0DF-A0B7-48D2-A2A0-CF65FB1FE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E835870-FF15-4DDC-B188-EBE4DB0FD131}"/>
              </a:ext>
            </a:extLst>
          </p:cNvPr>
          <p:cNvSpPr>
            <a:spLocks noGrp="1"/>
          </p:cNvSpPr>
          <p:nvPr>
            <p:ph type="dt" sz="half" idx="10"/>
          </p:nvPr>
        </p:nvSpPr>
        <p:spPr/>
        <p:txBody>
          <a:bodyPr/>
          <a:lstStyle/>
          <a:p>
            <a:fld id="{57C2939D-2E08-4771-8C68-4E1EDCF03C10}" type="datetimeFigureOut">
              <a:rPr lang="en-IN" smtClean="0"/>
              <a:t>18/01/22</a:t>
            </a:fld>
            <a:endParaRPr lang="en-IN"/>
          </a:p>
        </p:txBody>
      </p:sp>
      <p:sp>
        <p:nvSpPr>
          <p:cNvPr id="5" name="Footer Placeholder 4">
            <a:extLst>
              <a:ext uri="{FF2B5EF4-FFF2-40B4-BE49-F238E27FC236}">
                <a16:creationId xmlns:a16="http://schemas.microsoft.com/office/drawing/2014/main" xmlns="" id="{F51F1798-844C-458F-8073-3E12CF874A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2A43EC3-1E15-48C4-82BA-CBEC9D5A87B1}"/>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2581700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C51974-AA64-4178-9338-F9FCC83D1D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1257CDA-9473-400F-87C9-5B74AF4336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83ABB8A-31DE-4ABF-9943-E5D04F3417D3}"/>
              </a:ext>
            </a:extLst>
          </p:cNvPr>
          <p:cNvSpPr>
            <a:spLocks noGrp="1"/>
          </p:cNvSpPr>
          <p:nvPr>
            <p:ph type="dt" sz="half" idx="10"/>
          </p:nvPr>
        </p:nvSpPr>
        <p:spPr/>
        <p:txBody>
          <a:bodyPr/>
          <a:lstStyle/>
          <a:p>
            <a:fld id="{57C2939D-2E08-4771-8C68-4E1EDCF03C10}" type="datetimeFigureOut">
              <a:rPr lang="en-IN" smtClean="0"/>
              <a:t>18/01/22</a:t>
            </a:fld>
            <a:endParaRPr lang="en-IN"/>
          </a:p>
        </p:txBody>
      </p:sp>
      <p:sp>
        <p:nvSpPr>
          <p:cNvPr id="5" name="Footer Placeholder 4">
            <a:extLst>
              <a:ext uri="{FF2B5EF4-FFF2-40B4-BE49-F238E27FC236}">
                <a16:creationId xmlns:a16="http://schemas.microsoft.com/office/drawing/2014/main" xmlns="" id="{0E4FB8B9-93BB-4AD5-A683-705339D47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0303F6B-77F7-43D1-B23D-26F97A7C9460}"/>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2473887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457405D-A64B-48E8-8EC9-02C84BD862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053B6FC-81B5-44B6-96F0-D71B9CB494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9592CD4-0008-4164-8CA4-2A38AE5F3795}"/>
              </a:ext>
            </a:extLst>
          </p:cNvPr>
          <p:cNvSpPr>
            <a:spLocks noGrp="1"/>
          </p:cNvSpPr>
          <p:nvPr>
            <p:ph type="dt" sz="half" idx="10"/>
          </p:nvPr>
        </p:nvSpPr>
        <p:spPr/>
        <p:txBody>
          <a:bodyPr/>
          <a:lstStyle/>
          <a:p>
            <a:fld id="{57C2939D-2E08-4771-8C68-4E1EDCF03C10}" type="datetimeFigureOut">
              <a:rPr lang="en-IN" smtClean="0"/>
              <a:t>18/01/22</a:t>
            </a:fld>
            <a:endParaRPr lang="en-IN"/>
          </a:p>
        </p:txBody>
      </p:sp>
      <p:sp>
        <p:nvSpPr>
          <p:cNvPr id="5" name="Footer Placeholder 4">
            <a:extLst>
              <a:ext uri="{FF2B5EF4-FFF2-40B4-BE49-F238E27FC236}">
                <a16:creationId xmlns:a16="http://schemas.microsoft.com/office/drawing/2014/main" xmlns="" id="{9509D6F9-9812-4953-A21A-E61667BA52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5B157CE-7D00-4DE0-A49E-293859C8011B}"/>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3264300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9D1D23-3EDB-4D96-AF7D-125D7D3953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69BB381-53F9-4200-993A-7132FF0D0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580DFAF-3921-458E-81CC-FB116A6BFB99}"/>
              </a:ext>
            </a:extLst>
          </p:cNvPr>
          <p:cNvSpPr>
            <a:spLocks noGrp="1"/>
          </p:cNvSpPr>
          <p:nvPr>
            <p:ph type="dt" sz="half" idx="10"/>
          </p:nvPr>
        </p:nvSpPr>
        <p:spPr/>
        <p:txBody>
          <a:bodyPr/>
          <a:lstStyle/>
          <a:p>
            <a:fld id="{57C2939D-2E08-4771-8C68-4E1EDCF03C10}" type="datetimeFigureOut">
              <a:rPr lang="en-IN" smtClean="0"/>
              <a:t>18/01/22</a:t>
            </a:fld>
            <a:endParaRPr lang="en-IN"/>
          </a:p>
        </p:txBody>
      </p:sp>
      <p:sp>
        <p:nvSpPr>
          <p:cNvPr id="5" name="Footer Placeholder 4">
            <a:extLst>
              <a:ext uri="{FF2B5EF4-FFF2-40B4-BE49-F238E27FC236}">
                <a16:creationId xmlns:a16="http://schemas.microsoft.com/office/drawing/2014/main" xmlns="" id="{EABF3C70-491E-42CB-ADE5-4A316BEA24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7934DFF-A5AD-4139-9D3E-ADF5C86080B5}"/>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217220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2F2E61-0913-463C-95B7-42AABD5D82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C8F54F4-ECED-45F3-B7EF-B98CDE2291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96F1C10-CE43-4DBB-8E18-CAACC44334E9}"/>
              </a:ext>
            </a:extLst>
          </p:cNvPr>
          <p:cNvSpPr>
            <a:spLocks noGrp="1"/>
          </p:cNvSpPr>
          <p:nvPr>
            <p:ph type="dt" sz="half" idx="10"/>
          </p:nvPr>
        </p:nvSpPr>
        <p:spPr/>
        <p:txBody>
          <a:bodyPr/>
          <a:lstStyle/>
          <a:p>
            <a:fld id="{57C2939D-2E08-4771-8C68-4E1EDCF03C10}" type="datetimeFigureOut">
              <a:rPr lang="en-IN" smtClean="0"/>
              <a:t>18/01/22</a:t>
            </a:fld>
            <a:endParaRPr lang="en-IN"/>
          </a:p>
        </p:txBody>
      </p:sp>
      <p:sp>
        <p:nvSpPr>
          <p:cNvPr id="5" name="Footer Placeholder 4">
            <a:extLst>
              <a:ext uri="{FF2B5EF4-FFF2-40B4-BE49-F238E27FC236}">
                <a16:creationId xmlns:a16="http://schemas.microsoft.com/office/drawing/2014/main" xmlns="" id="{215F8762-8E34-49C1-A656-F6F976B1E6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7F2CEF6-EBDB-42EA-B7B0-A57D2965A295}"/>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254473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4517A8-992B-4577-8470-C189ED39A0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2416FD5-3AD4-48A0-A465-5BFFD371D1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BCD6B7E-E1F2-4382-8F86-3E9368472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8C3746E-EE34-40BD-85CC-368192AAAD60}"/>
              </a:ext>
            </a:extLst>
          </p:cNvPr>
          <p:cNvSpPr>
            <a:spLocks noGrp="1"/>
          </p:cNvSpPr>
          <p:nvPr>
            <p:ph type="dt" sz="half" idx="10"/>
          </p:nvPr>
        </p:nvSpPr>
        <p:spPr/>
        <p:txBody>
          <a:bodyPr/>
          <a:lstStyle/>
          <a:p>
            <a:fld id="{57C2939D-2E08-4771-8C68-4E1EDCF03C10}" type="datetimeFigureOut">
              <a:rPr lang="en-IN" smtClean="0"/>
              <a:t>18/01/22</a:t>
            </a:fld>
            <a:endParaRPr lang="en-IN"/>
          </a:p>
        </p:txBody>
      </p:sp>
      <p:sp>
        <p:nvSpPr>
          <p:cNvPr id="6" name="Footer Placeholder 5">
            <a:extLst>
              <a:ext uri="{FF2B5EF4-FFF2-40B4-BE49-F238E27FC236}">
                <a16:creationId xmlns:a16="http://schemas.microsoft.com/office/drawing/2014/main" xmlns="" id="{3E846E4B-6A16-481E-B555-FA54921DCB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94084D5-E55B-45C2-B776-7BB047D2A182}"/>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3108202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ADFB86-AF4E-4293-B466-C1F85D8457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9BAC504-B606-4820-9400-5A6705EC5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1024890-E97C-44C5-8A30-0B87828614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515B240-49D4-444D-9F1A-BF4742C492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1CEBEC8-B45C-42EA-AA07-137F6E7356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0B472C2-57A1-41D4-983D-551E8B17A2B3}"/>
              </a:ext>
            </a:extLst>
          </p:cNvPr>
          <p:cNvSpPr>
            <a:spLocks noGrp="1"/>
          </p:cNvSpPr>
          <p:nvPr>
            <p:ph type="dt" sz="half" idx="10"/>
          </p:nvPr>
        </p:nvSpPr>
        <p:spPr/>
        <p:txBody>
          <a:bodyPr/>
          <a:lstStyle/>
          <a:p>
            <a:fld id="{57C2939D-2E08-4771-8C68-4E1EDCF03C10}" type="datetimeFigureOut">
              <a:rPr lang="en-IN" smtClean="0"/>
              <a:t>18/01/22</a:t>
            </a:fld>
            <a:endParaRPr lang="en-IN"/>
          </a:p>
        </p:txBody>
      </p:sp>
      <p:sp>
        <p:nvSpPr>
          <p:cNvPr id="8" name="Footer Placeholder 7">
            <a:extLst>
              <a:ext uri="{FF2B5EF4-FFF2-40B4-BE49-F238E27FC236}">
                <a16:creationId xmlns:a16="http://schemas.microsoft.com/office/drawing/2014/main" xmlns="" id="{2F2BCE70-C8DA-49AD-B948-0215DDB484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EA31D56-F79D-4080-B610-03E7AC102D08}"/>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384632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16DCD0-CD56-4578-BCF0-5AE7AB585D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C3FA8D6-8DCC-4EF0-98C0-F547AFBA9F82}"/>
              </a:ext>
            </a:extLst>
          </p:cNvPr>
          <p:cNvSpPr>
            <a:spLocks noGrp="1"/>
          </p:cNvSpPr>
          <p:nvPr>
            <p:ph type="dt" sz="half" idx="10"/>
          </p:nvPr>
        </p:nvSpPr>
        <p:spPr/>
        <p:txBody>
          <a:bodyPr/>
          <a:lstStyle/>
          <a:p>
            <a:fld id="{57C2939D-2E08-4771-8C68-4E1EDCF03C10}" type="datetimeFigureOut">
              <a:rPr lang="en-IN" smtClean="0"/>
              <a:t>18/01/22</a:t>
            </a:fld>
            <a:endParaRPr lang="en-IN"/>
          </a:p>
        </p:txBody>
      </p:sp>
      <p:sp>
        <p:nvSpPr>
          <p:cNvPr id="4" name="Footer Placeholder 3">
            <a:extLst>
              <a:ext uri="{FF2B5EF4-FFF2-40B4-BE49-F238E27FC236}">
                <a16:creationId xmlns:a16="http://schemas.microsoft.com/office/drawing/2014/main" xmlns="" id="{CC25F85A-9686-4EFA-817B-52320C6CA8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E40CA8A-455A-42A3-A730-96BFBEB3D307}"/>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190593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D50CBFA-FD61-4061-96F0-238C05846D11}"/>
              </a:ext>
            </a:extLst>
          </p:cNvPr>
          <p:cNvSpPr>
            <a:spLocks noGrp="1"/>
          </p:cNvSpPr>
          <p:nvPr>
            <p:ph type="dt" sz="half" idx="10"/>
          </p:nvPr>
        </p:nvSpPr>
        <p:spPr/>
        <p:txBody>
          <a:bodyPr/>
          <a:lstStyle/>
          <a:p>
            <a:fld id="{57C2939D-2E08-4771-8C68-4E1EDCF03C10}" type="datetimeFigureOut">
              <a:rPr lang="en-IN" smtClean="0"/>
              <a:t>18/01/22</a:t>
            </a:fld>
            <a:endParaRPr lang="en-IN"/>
          </a:p>
        </p:txBody>
      </p:sp>
      <p:sp>
        <p:nvSpPr>
          <p:cNvPr id="3" name="Footer Placeholder 2">
            <a:extLst>
              <a:ext uri="{FF2B5EF4-FFF2-40B4-BE49-F238E27FC236}">
                <a16:creationId xmlns:a16="http://schemas.microsoft.com/office/drawing/2014/main" xmlns="" id="{0E36EFF9-0F64-481B-BDE5-C1D25BFF4D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4697CBF-8D90-475A-A905-427AA11793AE}"/>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381021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E03525-7D17-4655-AE71-F6C87B558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F983C88-82F7-4DBA-ABD2-38480EDF90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1AF6586-A49D-4C57-94BF-9A5EB0D87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941CD1B-BEFD-43F8-97C0-12DA6AA566EB}"/>
              </a:ext>
            </a:extLst>
          </p:cNvPr>
          <p:cNvSpPr>
            <a:spLocks noGrp="1"/>
          </p:cNvSpPr>
          <p:nvPr>
            <p:ph type="dt" sz="half" idx="10"/>
          </p:nvPr>
        </p:nvSpPr>
        <p:spPr/>
        <p:txBody>
          <a:bodyPr/>
          <a:lstStyle/>
          <a:p>
            <a:fld id="{57C2939D-2E08-4771-8C68-4E1EDCF03C10}" type="datetimeFigureOut">
              <a:rPr lang="en-IN" smtClean="0"/>
              <a:t>18/01/22</a:t>
            </a:fld>
            <a:endParaRPr lang="en-IN"/>
          </a:p>
        </p:txBody>
      </p:sp>
      <p:sp>
        <p:nvSpPr>
          <p:cNvPr id="6" name="Footer Placeholder 5">
            <a:extLst>
              <a:ext uri="{FF2B5EF4-FFF2-40B4-BE49-F238E27FC236}">
                <a16:creationId xmlns:a16="http://schemas.microsoft.com/office/drawing/2014/main" xmlns="" id="{0BAD80E7-FEDA-4276-9343-735B82512D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431C4B9-D038-49AC-8DFD-8DBE5C9F1900}"/>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1484051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6E282D-CCA9-4D81-B16A-820ACCEB6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8F797F30-96CE-4098-93C4-8CDFB775E7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54AE67E-8041-47AB-A457-86CC75681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C6C57FF-1C63-4F61-B3D7-A3DE2F9F5384}"/>
              </a:ext>
            </a:extLst>
          </p:cNvPr>
          <p:cNvSpPr>
            <a:spLocks noGrp="1"/>
          </p:cNvSpPr>
          <p:nvPr>
            <p:ph type="dt" sz="half" idx="10"/>
          </p:nvPr>
        </p:nvSpPr>
        <p:spPr/>
        <p:txBody>
          <a:bodyPr/>
          <a:lstStyle/>
          <a:p>
            <a:fld id="{57C2939D-2E08-4771-8C68-4E1EDCF03C10}" type="datetimeFigureOut">
              <a:rPr lang="en-IN" smtClean="0"/>
              <a:t>18/01/22</a:t>
            </a:fld>
            <a:endParaRPr lang="en-IN"/>
          </a:p>
        </p:txBody>
      </p:sp>
      <p:sp>
        <p:nvSpPr>
          <p:cNvPr id="6" name="Footer Placeholder 5">
            <a:extLst>
              <a:ext uri="{FF2B5EF4-FFF2-40B4-BE49-F238E27FC236}">
                <a16:creationId xmlns:a16="http://schemas.microsoft.com/office/drawing/2014/main" xmlns="" id="{D8A08896-12F3-4D70-8B0B-F0C7FE2394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1594580-20C1-473C-B2F3-8681D5393C4F}"/>
              </a:ext>
            </a:extLst>
          </p:cNvPr>
          <p:cNvSpPr>
            <a:spLocks noGrp="1"/>
          </p:cNvSpPr>
          <p:nvPr>
            <p:ph type="sldNum" sz="quarter" idx="12"/>
          </p:nvPr>
        </p:nvSpPr>
        <p:spPr/>
        <p:txBody>
          <a:bodyPr/>
          <a:lstStyle/>
          <a:p>
            <a:fld id="{1512155A-4F8B-49CB-B015-E5B08DF4C975}" type="slidenum">
              <a:rPr lang="en-IN" smtClean="0"/>
              <a:t>‹#›</a:t>
            </a:fld>
            <a:endParaRPr lang="en-IN"/>
          </a:p>
        </p:txBody>
      </p:sp>
    </p:spTree>
    <p:extLst>
      <p:ext uri="{BB962C8B-B14F-4D97-AF65-F5344CB8AC3E}">
        <p14:creationId xmlns:p14="http://schemas.microsoft.com/office/powerpoint/2010/main" val="23799424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7E97B21-3572-42FB-A08E-83EA313C5B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29A0377-6649-4325-B225-278326E27E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0265292-DB35-4E3A-8EB8-358A41EEE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C2939D-2E08-4771-8C68-4E1EDCF03C10}" type="datetimeFigureOut">
              <a:rPr lang="en-IN" smtClean="0"/>
              <a:t>18/01/22</a:t>
            </a:fld>
            <a:endParaRPr lang="en-IN"/>
          </a:p>
        </p:txBody>
      </p:sp>
      <p:sp>
        <p:nvSpPr>
          <p:cNvPr id="5" name="Footer Placeholder 4">
            <a:extLst>
              <a:ext uri="{FF2B5EF4-FFF2-40B4-BE49-F238E27FC236}">
                <a16:creationId xmlns:a16="http://schemas.microsoft.com/office/drawing/2014/main" xmlns="" id="{62AE82A3-A0EE-4695-A472-3899F425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357C7A9-1F71-42E1-8557-6E7A6AEFB5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2155A-4F8B-49CB-B015-E5B08DF4C975}" type="slidenum">
              <a:rPr lang="en-IN" smtClean="0"/>
              <a:t>‹#›</a:t>
            </a:fld>
            <a:endParaRPr lang="en-IN"/>
          </a:p>
        </p:txBody>
      </p:sp>
    </p:spTree>
    <p:extLst>
      <p:ext uri="{BB962C8B-B14F-4D97-AF65-F5344CB8AC3E}">
        <p14:creationId xmlns:p14="http://schemas.microsoft.com/office/powerpoint/2010/main" val="148126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37EEB0-3705-4B8D-8822-09C19B5C9EA5}"/>
              </a:ext>
            </a:extLst>
          </p:cNvPr>
          <p:cNvSpPr>
            <a:spLocks noGrp="1"/>
          </p:cNvSpPr>
          <p:nvPr>
            <p:ph type="title"/>
          </p:nvPr>
        </p:nvSpPr>
        <p:spPr/>
        <p:txBody>
          <a:bodyPr>
            <a:normAutofit fontScale="90000"/>
          </a:bodyPr>
          <a:lstStyle/>
          <a:p>
            <a:r>
              <a:rPr lang="en-US" dirty="0"/>
              <a:t>S-Layers as Templates for the Formation of Regularly Arranged Nanoparticles</a:t>
            </a:r>
            <a:br>
              <a:rPr lang="en-US" dirty="0"/>
            </a:br>
            <a:endParaRPr lang="en-IN" dirty="0"/>
          </a:p>
        </p:txBody>
      </p:sp>
      <p:sp>
        <p:nvSpPr>
          <p:cNvPr id="3" name="Content Placeholder 2">
            <a:extLst>
              <a:ext uri="{FF2B5EF4-FFF2-40B4-BE49-F238E27FC236}">
                <a16:creationId xmlns:a16="http://schemas.microsoft.com/office/drawing/2014/main" xmlns="" id="{3F4A4357-294E-4AC4-9076-7679D925AF36}"/>
              </a:ext>
            </a:extLst>
          </p:cNvPr>
          <p:cNvSpPr>
            <a:spLocks noGrp="1"/>
          </p:cNvSpPr>
          <p:nvPr>
            <p:ph idx="1"/>
          </p:nvPr>
        </p:nvSpPr>
        <p:spPr>
          <a:xfrm>
            <a:off x="95250" y="1893863"/>
            <a:ext cx="11753849" cy="4675610"/>
          </a:xfrm>
        </p:spPr>
        <p:txBody>
          <a:bodyPr>
            <a:normAutofit fontScale="92500" lnSpcReduction="10000"/>
          </a:bodyPr>
          <a:lstStyle/>
          <a:p>
            <a:r>
              <a:rPr lang="en-US" dirty="0"/>
              <a:t>The </a:t>
            </a:r>
            <a:r>
              <a:rPr lang="en-US" b="1" dirty="0">
                <a:solidFill>
                  <a:schemeClr val="accent6">
                    <a:lumMod val="75000"/>
                  </a:schemeClr>
                </a:solidFill>
              </a:rPr>
              <a:t>reproducible formation of nanoparticle arrays in large scale with predefined lattice spacing and symmetries remains a challenge </a:t>
            </a:r>
            <a:r>
              <a:rPr lang="en-US" dirty="0"/>
              <a:t>in the development of future generations of molecular electronic devices </a:t>
            </a:r>
          </a:p>
          <a:p>
            <a:r>
              <a:rPr lang="en-US" dirty="0"/>
              <a:t>Biomolecular templating has proven to be very attractive, as the </a:t>
            </a:r>
            <a:r>
              <a:rPr lang="en-US" b="1" dirty="0">
                <a:solidFill>
                  <a:schemeClr val="accent6">
                    <a:lumMod val="75000"/>
                  </a:schemeClr>
                </a:solidFill>
              </a:rPr>
              <a:t>self-assembly of molecules into monomolecular arrays is an intrinsic property of many biological molecules</a:t>
            </a:r>
            <a:r>
              <a:rPr lang="en-US" b="1" dirty="0"/>
              <a:t> </a:t>
            </a:r>
            <a:r>
              <a:rPr lang="en-US" dirty="0"/>
              <a:t>and has already grown into a scientific and engineering discipline.</a:t>
            </a:r>
          </a:p>
          <a:p>
            <a:r>
              <a:rPr lang="en-US" dirty="0"/>
              <a:t> The first approach in using S-layers as templates in the generation of perfectly ordered nanoparticle arrays was developed by Douglas and coworkers </a:t>
            </a:r>
          </a:p>
          <a:p>
            <a:pPr lvl="1">
              <a:lnSpc>
                <a:spcPct val="120000"/>
              </a:lnSpc>
              <a:buFont typeface="Wingdings" panose="05000000000000000000" pitchFamily="2" charset="2"/>
              <a:buChar char="Ø"/>
            </a:pPr>
            <a:r>
              <a:rPr lang="en-US" dirty="0"/>
              <a:t>S-layer fragments of </a:t>
            </a:r>
            <a:r>
              <a:rPr lang="en-US" i="1" dirty="0" err="1"/>
              <a:t>Sulfolobus</a:t>
            </a:r>
            <a:r>
              <a:rPr lang="en-US" i="1" dirty="0"/>
              <a:t> </a:t>
            </a:r>
            <a:r>
              <a:rPr lang="en-US" i="1" dirty="0" err="1"/>
              <a:t>acidocaldarius</a:t>
            </a:r>
            <a:r>
              <a:rPr lang="en-US" i="1" dirty="0"/>
              <a:t> </a:t>
            </a:r>
            <a:r>
              <a:rPr lang="en-US" dirty="0"/>
              <a:t>were deposited on a smooth carbon surface and metal coated by evaporation of a ~ 1 nm-thick tantalum/tungsten film. </a:t>
            </a:r>
          </a:p>
          <a:p>
            <a:pPr lvl="1">
              <a:lnSpc>
                <a:spcPct val="120000"/>
              </a:lnSpc>
              <a:buFont typeface="Wingdings" panose="05000000000000000000" pitchFamily="2" charset="2"/>
              <a:buChar char="Ø"/>
            </a:pPr>
            <a:r>
              <a:rPr lang="en-US" dirty="0"/>
              <a:t>Then, this protein–metal heterostructure was ion milled, leading to 15 nm-sized holes hexagonally arranged according to the center-to-center spacing of the S-layer of 22 nm. </a:t>
            </a:r>
          </a:p>
          <a:p>
            <a:pPr marL="457200" lvl="1" indent="0">
              <a:buNone/>
            </a:pPr>
            <a:endParaRPr lang="en-US" dirty="0"/>
          </a:p>
        </p:txBody>
      </p:sp>
      <p:cxnSp>
        <p:nvCxnSpPr>
          <p:cNvPr id="4" name="Straight Connector 3">
            <a:extLst>
              <a:ext uri="{FF2B5EF4-FFF2-40B4-BE49-F238E27FC236}">
                <a16:creationId xmlns:a16="http://schemas.microsoft.com/office/drawing/2014/main" xmlns="" id="{4E75E3E5-086F-488F-8ADC-D7C7883C02CF}"/>
              </a:ext>
            </a:extLst>
          </p:cNvPr>
          <p:cNvCxnSpPr>
            <a:cxnSpLocks/>
          </p:cNvCxnSpPr>
          <p:nvPr/>
        </p:nvCxnSpPr>
        <p:spPr>
          <a:xfrm>
            <a:off x="0" y="1446662"/>
            <a:ext cx="12192000" cy="0"/>
          </a:xfrm>
          <a:prstGeom prst="line">
            <a:avLst/>
          </a:prstGeom>
          <a:ln w="38100">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2630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278D4A85-F67A-45E2-BC99-DC750E6C6544}"/>
              </a:ext>
            </a:extLst>
          </p:cNvPr>
          <p:cNvPicPr>
            <a:picLocks noGrp="1" noChangeAspect="1"/>
          </p:cNvPicPr>
          <p:nvPr>
            <p:ph idx="1"/>
          </p:nvPr>
        </p:nvPicPr>
        <p:blipFill rotWithShape="1">
          <a:blip r:embed="rId2"/>
          <a:srcRect l="38830" r="4027" b="1703"/>
          <a:stretch/>
        </p:blipFill>
        <p:spPr>
          <a:xfrm>
            <a:off x="7867724" y="0"/>
            <a:ext cx="4324276" cy="6867464"/>
          </a:xfrm>
          <a:prstGeom prst="rect">
            <a:avLst/>
          </a:prstGeom>
        </p:spPr>
      </p:pic>
      <p:sp>
        <p:nvSpPr>
          <p:cNvPr id="5" name="Rectangle 4">
            <a:extLst>
              <a:ext uri="{FF2B5EF4-FFF2-40B4-BE49-F238E27FC236}">
                <a16:creationId xmlns="" xmlns:a16="http://schemas.microsoft.com/office/drawing/2014/main" id="{75F1F371-6412-4EFD-8BF6-A16B97051E02}"/>
              </a:ext>
            </a:extLst>
          </p:cNvPr>
          <p:cNvSpPr/>
          <p:nvPr/>
        </p:nvSpPr>
        <p:spPr>
          <a:xfrm>
            <a:off x="427092" y="308158"/>
            <a:ext cx="2102370" cy="707886"/>
          </a:xfrm>
          <a:prstGeom prst="rect">
            <a:avLst/>
          </a:prstGeom>
        </p:spPr>
        <p:txBody>
          <a:bodyPr wrap="none">
            <a:spAutoFit/>
          </a:bodyPr>
          <a:lstStyle/>
          <a:p>
            <a:r>
              <a:rPr lang="en-IN" sz="4000" dirty="0">
                <a:latin typeface="+mj-lt"/>
              </a:rPr>
              <a:t>Structure</a:t>
            </a:r>
          </a:p>
        </p:txBody>
      </p:sp>
      <p:cxnSp>
        <p:nvCxnSpPr>
          <p:cNvPr id="6" name="Straight Connector 5">
            <a:extLst>
              <a:ext uri="{FF2B5EF4-FFF2-40B4-BE49-F238E27FC236}">
                <a16:creationId xmlns="" xmlns:a16="http://schemas.microsoft.com/office/drawing/2014/main" id="{CE30F019-E991-4F24-981C-051A64A7C9C7}"/>
              </a:ext>
            </a:extLst>
          </p:cNvPr>
          <p:cNvCxnSpPr>
            <a:cxnSpLocks/>
          </p:cNvCxnSpPr>
          <p:nvPr/>
        </p:nvCxnSpPr>
        <p:spPr>
          <a:xfrm flipV="1">
            <a:off x="0" y="1226806"/>
            <a:ext cx="7884000" cy="3565"/>
          </a:xfrm>
          <a:prstGeom prst="line">
            <a:avLst/>
          </a:prstGeom>
          <a:ln w="38100">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F97CBB2C-4862-4FD7-9DC3-DA34C7DA12A7}"/>
              </a:ext>
            </a:extLst>
          </p:cNvPr>
          <p:cNvSpPr/>
          <p:nvPr/>
        </p:nvSpPr>
        <p:spPr>
          <a:xfrm>
            <a:off x="142875" y="1254125"/>
            <a:ext cx="7724849" cy="5324535"/>
          </a:xfrm>
          <a:prstGeom prst="rect">
            <a:avLst/>
          </a:prstGeom>
        </p:spPr>
        <p:txBody>
          <a:bodyPr wrap="square">
            <a:spAutoFit/>
          </a:bodyPr>
          <a:lstStyle/>
          <a:p>
            <a:pPr algn="just"/>
            <a:r>
              <a:rPr lang="en-US" sz="2000" b="1" dirty="0">
                <a:solidFill>
                  <a:srgbClr val="231F20"/>
                </a:solidFill>
                <a:latin typeface="ScalaSansLF-Bold"/>
              </a:rPr>
              <a:t>Figure: </a:t>
            </a:r>
            <a:r>
              <a:rPr lang="en-US" sz="2000" dirty="0">
                <a:solidFill>
                  <a:srgbClr val="231F20"/>
                </a:solidFill>
                <a:latin typeface="ScalaSansLF-Regular"/>
              </a:rPr>
              <a:t>(a) Freeze-etching preparation of whole cells of </a:t>
            </a:r>
            <a:r>
              <a:rPr lang="en-US" sz="2000" i="1" dirty="0" err="1">
                <a:solidFill>
                  <a:srgbClr val="231F20"/>
                </a:solidFill>
                <a:latin typeface="ScalaSansLF-Italic"/>
              </a:rPr>
              <a:t>Thermoanaerobacter</a:t>
            </a:r>
            <a:r>
              <a:rPr lang="en-US" sz="2000" i="1" dirty="0">
                <a:solidFill>
                  <a:srgbClr val="231F20"/>
                </a:solidFill>
                <a:latin typeface="ScalaSansLF-Italic"/>
              </a:rPr>
              <a:t> </a:t>
            </a:r>
            <a:r>
              <a:rPr lang="en-IN" sz="2000" i="1" dirty="0" err="1">
                <a:solidFill>
                  <a:srgbClr val="231F20"/>
                </a:solidFill>
                <a:latin typeface="ScalaSansLF-Italic"/>
              </a:rPr>
              <a:t>thermohydrosulfuricus</a:t>
            </a:r>
            <a:r>
              <a:rPr lang="en-IN" sz="2000" i="1" dirty="0">
                <a:solidFill>
                  <a:srgbClr val="231F20"/>
                </a:solidFill>
                <a:latin typeface="ScalaSansLF-Italic"/>
              </a:rPr>
              <a:t> </a:t>
            </a:r>
            <a:r>
              <a:rPr lang="en-IN" sz="2000" dirty="0">
                <a:solidFill>
                  <a:srgbClr val="231F20"/>
                </a:solidFill>
                <a:latin typeface="ScalaSansLF-Regular"/>
              </a:rPr>
              <a:t>L111-69 </a:t>
            </a:r>
            <a:r>
              <a:rPr lang="en-US" sz="2000" dirty="0">
                <a:solidFill>
                  <a:srgbClr val="231F20"/>
                </a:solidFill>
                <a:latin typeface="ScalaSansLF-Regular"/>
              </a:rPr>
              <a:t>revealing a hexagonally ordered array. </a:t>
            </a:r>
            <a:r>
              <a:rPr lang="it-IT" sz="2000" dirty="0">
                <a:solidFill>
                  <a:srgbClr val="231F20"/>
                </a:solidFill>
                <a:latin typeface="ScalaSansLF-Regular"/>
              </a:rPr>
              <a:t>Scale bar = 100nm. (b) Three-dimensional </a:t>
            </a:r>
            <a:r>
              <a:rPr lang="en-US" sz="2000" dirty="0">
                <a:solidFill>
                  <a:srgbClr val="231F20"/>
                </a:solidFill>
                <a:latin typeface="ScalaSansLF-Regular"/>
              </a:rPr>
              <a:t>model of the S-layer of </a:t>
            </a:r>
            <a:r>
              <a:rPr lang="en-US" sz="2000" i="1" dirty="0">
                <a:solidFill>
                  <a:srgbClr val="231F20"/>
                </a:solidFill>
                <a:latin typeface="ScalaSansLF-Italic"/>
              </a:rPr>
              <a:t>Bacillus stearothermophilus </a:t>
            </a:r>
            <a:r>
              <a:rPr lang="en-US" sz="2000" dirty="0">
                <a:solidFill>
                  <a:srgbClr val="231F20"/>
                </a:solidFill>
                <a:latin typeface="ScalaSansLF-Regular"/>
              </a:rPr>
              <a:t>NRS 2004/3a/V2 exhibiting </a:t>
            </a:r>
            <a:r>
              <a:rPr lang="en-IN" sz="2000" dirty="0">
                <a:solidFill>
                  <a:srgbClr val="231F20"/>
                </a:solidFill>
                <a:latin typeface="ScalaSansLF-Regular"/>
              </a:rPr>
              <a:t>oblique lattice symmetry. The </a:t>
            </a:r>
            <a:r>
              <a:rPr lang="en-US" sz="2000" dirty="0">
                <a:solidFill>
                  <a:srgbClr val="231F20"/>
                </a:solidFill>
                <a:latin typeface="ScalaSansLF-Regular"/>
              </a:rPr>
              <a:t>protein meshwork shows one square shaped, </a:t>
            </a:r>
            <a:r>
              <a:rPr lang="en-IN" sz="2000" dirty="0">
                <a:solidFill>
                  <a:srgbClr val="231F20"/>
                </a:solidFill>
                <a:latin typeface="ScalaSansLF-Regular"/>
              </a:rPr>
              <a:t>two elongated, and four </a:t>
            </a:r>
            <a:r>
              <a:rPr lang="en-US" sz="2000" dirty="0">
                <a:solidFill>
                  <a:srgbClr val="231F20"/>
                </a:solidFill>
                <a:latin typeface="ScalaSansLF-Regular"/>
              </a:rPr>
              <a:t>small pores per morphological unit. </a:t>
            </a:r>
            <a:r>
              <a:rPr lang="en-IN" sz="2000" dirty="0">
                <a:solidFill>
                  <a:srgbClr val="231F20"/>
                </a:solidFill>
                <a:latin typeface="ScalaSansLF-Regular"/>
              </a:rPr>
              <a:t>(c) Computer image reconstruction of </a:t>
            </a:r>
            <a:r>
              <a:rPr lang="en-US" sz="2000" dirty="0">
                <a:solidFill>
                  <a:srgbClr val="231F20"/>
                </a:solidFill>
                <a:latin typeface="ScalaSansLF-Regular"/>
              </a:rPr>
              <a:t>scanning force microscopic images of the topography of the square S-layer lattice from </a:t>
            </a:r>
            <a:r>
              <a:rPr lang="en-US" sz="2000" i="1" dirty="0">
                <a:solidFill>
                  <a:srgbClr val="231F20"/>
                </a:solidFill>
                <a:latin typeface="ScalaSansLF-Italic"/>
              </a:rPr>
              <a:t>Bacillus </a:t>
            </a:r>
            <a:r>
              <a:rPr lang="en-US" sz="2000" i="1" dirty="0" err="1">
                <a:solidFill>
                  <a:srgbClr val="231F20"/>
                </a:solidFill>
                <a:latin typeface="ScalaSansLF-Italic"/>
              </a:rPr>
              <a:t>sphaericus</a:t>
            </a:r>
            <a:r>
              <a:rPr lang="en-US" sz="2000" i="1" dirty="0">
                <a:solidFill>
                  <a:srgbClr val="231F20"/>
                </a:solidFill>
                <a:latin typeface="ScalaSansLF-Italic"/>
              </a:rPr>
              <a:t> </a:t>
            </a:r>
            <a:r>
              <a:rPr lang="en-US" sz="2000" dirty="0">
                <a:solidFill>
                  <a:srgbClr val="231F20"/>
                </a:solidFill>
                <a:latin typeface="ScalaSansLF-Regular"/>
              </a:rPr>
              <a:t>CCM 2177. The images were taken under water. The surface corrugation corresponding to a gray scale tram black to white is 1.8 nm. Scale bars in (b) and (c) = 10 nm. (d) Schematic drawing of the different S-layer lattice types. The regular arrays exhibit either oblique (p1, p2), square (p4), or hexagonal lattice symmetry (p3, p6). The morphological units are composed of one, two, three, four, or six identical subunits. (Reproduced from Ref. [3], with permission </a:t>
            </a:r>
            <a:r>
              <a:rPr lang="en-IN" sz="2000" dirty="0">
                <a:solidFill>
                  <a:srgbClr val="231F20"/>
                </a:solidFill>
                <a:latin typeface="ScalaSansLF-Regular"/>
              </a:rPr>
              <a:t>from Wiley-VCH.)</a:t>
            </a:r>
            <a:endParaRPr lang="en-IN" sz="2800" dirty="0"/>
          </a:p>
        </p:txBody>
      </p:sp>
    </p:spTree>
    <p:extLst>
      <p:ext uri="{BB962C8B-B14F-4D97-AF65-F5344CB8AC3E}">
        <p14:creationId xmlns:p14="http://schemas.microsoft.com/office/powerpoint/2010/main" val="202773009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C6B7CC-489E-420C-B68A-9632F460340B}"/>
              </a:ext>
            </a:extLst>
          </p:cNvPr>
          <p:cNvSpPr>
            <a:spLocks noGrp="1"/>
          </p:cNvSpPr>
          <p:nvPr>
            <p:ph type="title"/>
          </p:nvPr>
        </p:nvSpPr>
        <p:spPr/>
        <p:txBody>
          <a:bodyPr>
            <a:normAutofit fontScale="90000"/>
          </a:bodyPr>
          <a:lstStyle/>
          <a:p>
            <a:r>
              <a:rPr lang="en-US" dirty="0"/>
              <a:t>S-Layers as Templates for the Formation of Regularly Arranged Nanoparticles</a:t>
            </a:r>
            <a:br>
              <a:rPr lang="en-US" dirty="0"/>
            </a:br>
            <a:endParaRPr lang="en-IN" dirty="0"/>
          </a:p>
        </p:txBody>
      </p:sp>
      <p:sp>
        <p:nvSpPr>
          <p:cNvPr id="3" name="Content Placeholder 2">
            <a:extLst>
              <a:ext uri="{FF2B5EF4-FFF2-40B4-BE49-F238E27FC236}">
                <a16:creationId xmlns:a16="http://schemas.microsoft.com/office/drawing/2014/main" xmlns="" id="{F8C48E9E-2D26-40B1-905C-5C2089626946}"/>
              </a:ext>
            </a:extLst>
          </p:cNvPr>
          <p:cNvSpPr>
            <a:spLocks noGrp="1"/>
          </p:cNvSpPr>
          <p:nvPr>
            <p:ph idx="1"/>
          </p:nvPr>
        </p:nvSpPr>
        <p:spPr>
          <a:xfrm>
            <a:off x="71021" y="1562470"/>
            <a:ext cx="12038121" cy="5202309"/>
          </a:xfrm>
        </p:spPr>
        <p:txBody>
          <a:bodyPr>
            <a:normAutofit fontScale="92500" lnSpcReduction="10000"/>
          </a:bodyPr>
          <a:lstStyle/>
          <a:p>
            <a:r>
              <a:rPr lang="en-US" dirty="0"/>
              <a:t>The approach was further optimized using S-layer on a smooth graphite surface and titanium oxide for the metal coating </a:t>
            </a:r>
          </a:p>
          <a:p>
            <a:r>
              <a:rPr lang="en-US" dirty="0"/>
              <a:t>After oxidation in air and fast-atom beam milling at normal incidence, a thin ~ 3.5 nm metallic nano-porous mask with pores of 10 nm. </a:t>
            </a:r>
          </a:p>
          <a:p>
            <a:r>
              <a:rPr lang="en-US" dirty="0"/>
              <a:t>The same group used low-energy electron-enhanced etching to pattern the surface properties of a silicon substrate through the regularly arranged pores of the S-layer </a:t>
            </a:r>
          </a:p>
          <a:p>
            <a:r>
              <a:rPr lang="en-US" dirty="0"/>
              <a:t>After etching and removal of the S-layer, the patterned surface was oxidized in an oxygen plasma, leading to a nanometric array of etched holes (18 nm diameter) which served as nucleation sites in the formation of an ordered array of nanometric titanium metal clusters. </a:t>
            </a:r>
          </a:p>
          <a:p>
            <a:r>
              <a:rPr lang="en-US" dirty="0"/>
              <a:t>In a similar approach using argon ion etching, the S-layer of </a:t>
            </a:r>
            <a:r>
              <a:rPr lang="en-US" i="1" dirty="0" err="1"/>
              <a:t>Deinococcus</a:t>
            </a:r>
            <a:r>
              <a:rPr lang="en-US" i="1" dirty="0"/>
              <a:t> </a:t>
            </a:r>
            <a:r>
              <a:rPr lang="en-US" i="1" dirty="0" err="1"/>
              <a:t>radiodurans</a:t>
            </a:r>
            <a:r>
              <a:rPr lang="en-US" i="1" dirty="0"/>
              <a:t> </a:t>
            </a:r>
            <a:r>
              <a:rPr lang="en-US" dirty="0"/>
              <a:t>was used as a nanometric template for patterning ferromagnetic films </a:t>
            </a:r>
          </a:p>
          <a:p>
            <a:r>
              <a:rPr lang="en-US" dirty="0"/>
              <a:t>Uniform hexagonal patterns of 10 nm-wide dots and lattice spacing of 18 nm were fabricated from 2.5 nm-thick sputter-coated Co, </a:t>
            </a:r>
            <a:r>
              <a:rPr lang="it-IT" dirty="0"/>
              <a:t>FeCo, Fe, FeNi, and NiFe films.</a:t>
            </a:r>
            <a:endParaRPr lang="en-IN" dirty="0"/>
          </a:p>
        </p:txBody>
      </p:sp>
      <p:cxnSp>
        <p:nvCxnSpPr>
          <p:cNvPr id="4" name="Straight Connector 3">
            <a:extLst>
              <a:ext uri="{FF2B5EF4-FFF2-40B4-BE49-F238E27FC236}">
                <a16:creationId xmlns:a16="http://schemas.microsoft.com/office/drawing/2014/main" xmlns="" id="{F918DDAE-517A-4658-A289-CE4BCCB25AE5}"/>
              </a:ext>
            </a:extLst>
          </p:cNvPr>
          <p:cNvCxnSpPr>
            <a:cxnSpLocks/>
          </p:cNvCxnSpPr>
          <p:nvPr/>
        </p:nvCxnSpPr>
        <p:spPr>
          <a:xfrm>
            <a:off x="0" y="1446662"/>
            <a:ext cx="12192000" cy="0"/>
          </a:xfrm>
          <a:prstGeom prst="line">
            <a:avLst/>
          </a:prstGeom>
          <a:ln w="38100">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99244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79EC9C-9398-4001-AE05-2CC7CDEE076B}"/>
              </a:ext>
            </a:extLst>
          </p:cNvPr>
          <p:cNvSpPr>
            <a:spLocks noGrp="1"/>
          </p:cNvSpPr>
          <p:nvPr>
            <p:ph type="title"/>
          </p:nvPr>
        </p:nvSpPr>
        <p:spPr/>
        <p:txBody>
          <a:bodyPr>
            <a:normAutofit fontScale="90000"/>
          </a:bodyPr>
          <a:lstStyle/>
          <a:p>
            <a:r>
              <a:rPr lang="en-US" dirty="0"/>
              <a:t>S-Layers as Templates for the Formation of Regularly Arranged Nanoparticles</a:t>
            </a:r>
            <a:br>
              <a:rPr lang="en-US" dirty="0"/>
            </a:br>
            <a:endParaRPr lang="en-IN" dirty="0"/>
          </a:p>
        </p:txBody>
      </p:sp>
      <p:sp>
        <p:nvSpPr>
          <p:cNvPr id="3" name="Content Placeholder 2">
            <a:extLst>
              <a:ext uri="{FF2B5EF4-FFF2-40B4-BE49-F238E27FC236}">
                <a16:creationId xmlns:a16="http://schemas.microsoft.com/office/drawing/2014/main" xmlns="" id="{D2535A51-6A7A-4CE7-A065-82058AE4F3FC}"/>
              </a:ext>
            </a:extLst>
          </p:cNvPr>
          <p:cNvSpPr>
            <a:spLocks noGrp="1"/>
          </p:cNvSpPr>
          <p:nvPr>
            <p:ph idx="1"/>
          </p:nvPr>
        </p:nvSpPr>
        <p:spPr>
          <a:xfrm>
            <a:off x="88778" y="1548639"/>
            <a:ext cx="11958220" cy="5349299"/>
          </a:xfrm>
        </p:spPr>
        <p:txBody>
          <a:bodyPr>
            <a:normAutofit/>
          </a:bodyPr>
          <a:lstStyle/>
          <a:p>
            <a:pPr algn="just">
              <a:lnSpc>
                <a:spcPct val="110000"/>
              </a:lnSpc>
            </a:pPr>
            <a:r>
              <a:rPr lang="en-US" sz="2000" dirty="0"/>
              <a:t>A </a:t>
            </a:r>
            <a:r>
              <a:rPr lang="en-US" sz="2000" b="1" dirty="0">
                <a:solidFill>
                  <a:schemeClr val="accent6">
                    <a:lumMod val="75000"/>
                  </a:schemeClr>
                </a:solidFill>
              </a:rPr>
              <a:t>synthesis pathway for fabrication of nanoparticles by wet chemical processes and S-layers as nanometric templates was developed</a:t>
            </a:r>
          </a:p>
          <a:p>
            <a:pPr algn="just">
              <a:lnSpc>
                <a:spcPct val="110000"/>
              </a:lnSpc>
            </a:pPr>
            <a:r>
              <a:rPr lang="en-US" sz="2000" dirty="0"/>
              <a:t>Self-assembled </a:t>
            </a:r>
            <a:r>
              <a:rPr lang="en-US" sz="2000" b="1" dirty="0">
                <a:solidFill>
                  <a:schemeClr val="accent6">
                    <a:lumMod val="75000"/>
                  </a:schemeClr>
                </a:solidFill>
              </a:rPr>
              <a:t>S-layer were exposed to a metal–salt solution (e. g., [AuCl</a:t>
            </a:r>
            <a:r>
              <a:rPr lang="en-US" sz="2000" b="1" baseline="-25000" dirty="0">
                <a:solidFill>
                  <a:schemeClr val="accent6">
                    <a:lumMod val="75000"/>
                  </a:schemeClr>
                </a:solidFill>
              </a:rPr>
              <a:t>4</a:t>
            </a:r>
            <a:r>
              <a:rPr lang="en-US" sz="2000" b="1" dirty="0">
                <a:solidFill>
                  <a:schemeClr val="accent6">
                    <a:lumMod val="75000"/>
                  </a:schemeClr>
                </a:solidFill>
              </a:rPr>
              <a:t>]</a:t>
            </a:r>
            <a:r>
              <a:rPr lang="en-US" sz="2000" b="1" baseline="30000" dirty="0">
                <a:solidFill>
                  <a:schemeClr val="accent6">
                    <a:lumMod val="75000"/>
                  </a:schemeClr>
                </a:solidFill>
              </a:rPr>
              <a:t>–</a:t>
            </a:r>
            <a:r>
              <a:rPr lang="en-US" sz="2000" b="1" dirty="0">
                <a:solidFill>
                  <a:schemeClr val="accent6">
                    <a:lumMod val="75000"/>
                  </a:schemeClr>
                </a:solidFill>
              </a:rPr>
              <a:t>, [PtCl</a:t>
            </a:r>
            <a:r>
              <a:rPr lang="en-US" sz="2000" b="1" baseline="-25000" dirty="0">
                <a:solidFill>
                  <a:schemeClr val="accent6">
                    <a:lumMod val="75000"/>
                  </a:schemeClr>
                </a:solidFill>
              </a:rPr>
              <a:t>4</a:t>
            </a:r>
            <a:r>
              <a:rPr lang="en-US" sz="2000" b="1" dirty="0">
                <a:solidFill>
                  <a:schemeClr val="accent6">
                    <a:lumMod val="75000"/>
                  </a:schemeClr>
                </a:solidFill>
              </a:rPr>
              <a:t>]</a:t>
            </a:r>
            <a:r>
              <a:rPr lang="en-US" sz="2000" b="1" baseline="-25000" dirty="0">
                <a:solidFill>
                  <a:schemeClr val="accent6">
                    <a:lumMod val="75000"/>
                  </a:schemeClr>
                </a:solidFill>
              </a:rPr>
              <a:t>2</a:t>
            </a:r>
            <a:r>
              <a:rPr lang="en-US" sz="2000" b="1" baseline="30000" dirty="0">
                <a:solidFill>
                  <a:schemeClr val="accent6">
                    <a:lumMod val="75000"/>
                  </a:schemeClr>
                </a:solidFill>
              </a:rPr>
              <a:t>–</a:t>
            </a:r>
            <a:r>
              <a:rPr lang="en-US" sz="2000" b="1" dirty="0">
                <a:solidFill>
                  <a:schemeClr val="accent6">
                    <a:lumMod val="75000"/>
                  </a:schemeClr>
                </a:solidFill>
              </a:rPr>
              <a:t>), </a:t>
            </a:r>
            <a:r>
              <a:rPr lang="en-US" sz="2000" dirty="0"/>
              <a:t>followed by </a:t>
            </a:r>
            <a:r>
              <a:rPr lang="en-US" sz="2000" b="1" dirty="0">
                <a:solidFill>
                  <a:schemeClr val="accent6">
                    <a:lumMod val="75000"/>
                  </a:schemeClr>
                </a:solidFill>
              </a:rPr>
              <a:t>slow reaction with reducing agent such as hydrogen sulfide (H</a:t>
            </a:r>
            <a:r>
              <a:rPr lang="en-US" sz="2000" b="1" baseline="-25000" dirty="0">
                <a:solidFill>
                  <a:schemeClr val="accent6">
                    <a:lumMod val="75000"/>
                  </a:schemeClr>
                </a:solidFill>
              </a:rPr>
              <a:t>2</a:t>
            </a:r>
            <a:r>
              <a:rPr lang="en-US" sz="2000" b="1" dirty="0">
                <a:solidFill>
                  <a:schemeClr val="accent6">
                    <a:lumMod val="75000"/>
                  </a:schemeClr>
                </a:solidFill>
              </a:rPr>
              <a:t>S</a:t>
            </a:r>
            <a:r>
              <a:rPr lang="en-US" sz="2000" dirty="0">
                <a:solidFill>
                  <a:schemeClr val="accent6">
                    <a:lumMod val="75000"/>
                  </a:schemeClr>
                </a:solidFill>
              </a:rPr>
              <a:t>).</a:t>
            </a:r>
          </a:p>
          <a:p>
            <a:pPr algn="just">
              <a:lnSpc>
                <a:spcPct val="110000"/>
              </a:lnSpc>
            </a:pPr>
            <a:r>
              <a:rPr lang="en-US" sz="2000" dirty="0"/>
              <a:t>Nanoparticle superlattices were formed according to the lattice spacing and symmetry of the underlying S-layer. </a:t>
            </a:r>
          </a:p>
          <a:p>
            <a:pPr algn="just">
              <a:lnSpc>
                <a:spcPct val="110000"/>
              </a:lnSpc>
            </a:pPr>
            <a:r>
              <a:rPr lang="en-US" sz="2000" dirty="0"/>
              <a:t>Since the precipitation of the metals was confined to pores of S-layer, nanoparticles also resembled morphology of pores</a:t>
            </a:r>
          </a:p>
          <a:p>
            <a:pPr algn="just">
              <a:lnSpc>
                <a:spcPct val="110000"/>
              </a:lnSpc>
            </a:pPr>
            <a:r>
              <a:rPr lang="en-US" sz="2000" dirty="0"/>
              <a:t>The first example exploiting this technique was the precipitation of cadmium sulfide (</a:t>
            </a:r>
            <a:r>
              <a:rPr lang="en-US" sz="2000" dirty="0" err="1"/>
              <a:t>CdS</a:t>
            </a:r>
            <a:r>
              <a:rPr lang="en-US" sz="2000" dirty="0"/>
              <a:t> ) on S-layer lattices composed of </a:t>
            </a:r>
            <a:r>
              <a:rPr lang="en-US" sz="2000" dirty="0" err="1"/>
              <a:t>SbsB</a:t>
            </a:r>
            <a:r>
              <a:rPr lang="en-US" sz="2000" dirty="0"/>
              <a:t> and </a:t>
            </a:r>
            <a:r>
              <a:rPr lang="en-US" sz="2000" dirty="0" err="1"/>
              <a:t>SbpA</a:t>
            </a:r>
            <a:r>
              <a:rPr lang="en-US" sz="2000" dirty="0"/>
              <a:t> </a:t>
            </a:r>
          </a:p>
          <a:p>
            <a:pPr lvl="1" algn="just">
              <a:lnSpc>
                <a:spcPct val="110000"/>
              </a:lnSpc>
              <a:buFont typeface="Wingdings" panose="05000000000000000000" pitchFamily="2" charset="2"/>
              <a:buChar char="Ø"/>
            </a:pPr>
            <a:r>
              <a:rPr lang="en-US" sz="1800" dirty="0"/>
              <a:t>After incubation of the S-layer self-assembly products with a CdCl</a:t>
            </a:r>
            <a:r>
              <a:rPr lang="en-US" sz="1800" baseline="-25000" dirty="0"/>
              <a:t>2</a:t>
            </a:r>
            <a:r>
              <a:rPr lang="en-US" sz="1800" dirty="0"/>
              <a:t> solution for several hours, the hydrated samples were exposed towards H</a:t>
            </a:r>
            <a:r>
              <a:rPr lang="en-US" sz="1800" baseline="-25000" dirty="0"/>
              <a:t>2</a:t>
            </a:r>
            <a:r>
              <a:rPr lang="en-US" sz="1800" dirty="0"/>
              <a:t>S for one or two days. </a:t>
            </a:r>
          </a:p>
          <a:p>
            <a:pPr lvl="1" algn="just">
              <a:lnSpc>
                <a:spcPct val="110000"/>
              </a:lnSpc>
              <a:buFont typeface="Wingdings" panose="05000000000000000000" pitchFamily="2" charset="2"/>
              <a:buChar char="Ø"/>
            </a:pPr>
            <a:r>
              <a:rPr lang="en-US" sz="1800" dirty="0"/>
              <a:t>The </a:t>
            </a:r>
            <a:r>
              <a:rPr lang="en-US" sz="1800" b="1" dirty="0">
                <a:solidFill>
                  <a:schemeClr val="accent6">
                    <a:lumMod val="75000"/>
                  </a:schemeClr>
                </a:solidFill>
              </a:rPr>
              <a:t>generated </a:t>
            </a:r>
            <a:r>
              <a:rPr lang="en-US" sz="1800" b="1" dirty="0" err="1">
                <a:solidFill>
                  <a:schemeClr val="accent6">
                    <a:lumMod val="75000"/>
                  </a:schemeClr>
                </a:solidFill>
              </a:rPr>
              <a:t>CdS</a:t>
            </a:r>
            <a:r>
              <a:rPr lang="en-US" sz="1800" b="1" dirty="0">
                <a:solidFill>
                  <a:schemeClr val="accent6">
                    <a:lumMod val="75000"/>
                  </a:schemeClr>
                </a:solidFill>
              </a:rPr>
              <a:t> nanoparticles were 4–5 nm in size</a:t>
            </a:r>
            <a:r>
              <a:rPr lang="en-US" sz="1800" dirty="0"/>
              <a:t>, and their </a:t>
            </a:r>
            <a:r>
              <a:rPr lang="en-US" sz="1800" b="1" dirty="0">
                <a:solidFill>
                  <a:schemeClr val="accent6">
                    <a:lumMod val="75000"/>
                  </a:schemeClr>
                </a:solidFill>
              </a:rPr>
              <a:t>superlattice resembled the oblique lattice symmetry of </a:t>
            </a:r>
            <a:r>
              <a:rPr lang="en-US" sz="1800" b="1" dirty="0" err="1">
                <a:solidFill>
                  <a:schemeClr val="accent6">
                    <a:lumMod val="75000"/>
                  </a:schemeClr>
                </a:solidFill>
              </a:rPr>
              <a:t>SbsB</a:t>
            </a:r>
            <a:r>
              <a:rPr lang="en-US" sz="1800" dirty="0">
                <a:solidFill>
                  <a:schemeClr val="accent6">
                    <a:lumMod val="75000"/>
                  </a:schemeClr>
                </a:solidFill>
              </a:rPr>
              <a:t> </a:t>
            </a:r>
            <a:r>
              <a:rPr lang="en-US" sz="1800" dirty="0"/>
              <a:t>(a = 9.4 nm, b = 7.4 nm, g = 80"), or the square lattice symmetry of </a:t>
            </a:r>
            <a:r>
              <a:rPr lang="en-US" sz="1800" dirty="0" err="1"/>
              <a:t>SbpA</a:t>
            </a:r>
            <a:r>
              <a:rPr lang="en-US" sz="1800" dirty="0"/>
              <a:t> (a = b = 13.1 nm, g = 90"), respectively. </a:t>
            </a:r>
          </a:p>
        </p:txBody>
      </p:sp>
      <p:cxnSp>
        <p:nvCxnSpPr>
          <p:cNvPr id="4" name="Straight Connector 3">
            <a:extLst>
              <a:ext uri="{FF2B5EF4-FFF2-40B4-BE49-F238E27FC236}">
                <a16:creationId xmlns:a16="http://schemas.microsoft.com/office/drawing/2014/main" xmlns="" id="{2C1F40AA-0DB8-4B4F-AF43-97158AB9921C}"/>
              </a:ext>
            </a:extLst>
          </p:cNvPr>
          <p:cNvCxnSpPr>
            <a:cxnSpLocks/>
          </p:cNvCxnSpPr>
          <p:nvPr/>
        </p:nvCxnSpPr>
        <p:spPr>
          <a:xfrm>
            <a:off x="0" y="1446662"/>
            <a:ext cx="12192000" cy="0"/>
          </a:xfrm>
          <a:prstGeom prst="line">
            <a:avLst/>
          </a:prstGeom>
          <a:ln w="38100">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856124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6CD10-E19C-4FDB-80C0-721AF8299E8E}"/>
              </a:ext>
            </a:extLst>
          </p:cNvPr>
          <p:cNvSpPr>
            <a:spLocks noGrp="1"/>
          </p:cNvSpPr>
          <p:nvPr>
            <p:ph type="title"/>
          </p:nvPr>
        </p:nvSpPr>
        <p:spPr/>
        <p:txBody>
          <a:bodyPr>
            <a:normAutofit fontScale="90000"/>
          </a:bodyPr>
          <a:lstStyle/>
          <a:p>
            <a:r>
              <a:rPr lang="en-US" dirty="0"/>
              <a:t>S-Layers as Templates for the Formation of Regularly Arranged Nanoparticles</a:t>
            </a:r>
            <a:br>
              <a:rPr lang="en-US" dirty="0"/>
            </a:br>
            <a:endParaRPr lang="en-IN" dirty="0"/>
          </a:p>
        </p:txBody>
      </p:sp>
      <p:sp>
        <p:nvSpPr>
          <p:cNvPr id="3" name="Content Placeholder 2">
            <a:extLst>
              <a:ext uri="{FF2B5EF4-FFF2-40B4-BE49-F238E27FC236}">
                <a16:creationId xmlns:a16="http://schemas.microsoft.com/office/drawing/2014/main" xmlns="" id="{96F560DB-79BF-40E3-86E2-B8A33092A1F0}"/>
              </a:ext>
            </a:extLst>
          </p:cNvPr>
          <p:cNvSpPr>
            <a:spLocks noGrp="1"/>
          </p:cNvSpPr>
          <p:nvPr>
            <p:ph idx="1"/>
          </p:nvPr>
        </p:nvSpPr>
        <p:spPr>
          <a:xfrm>
            <a:off x="88777" y="1825624"/>
            <a:ext cx="12038119" cy="5939952"/>
          </a:xfrm>
        </p:spPr>
        <p:txBody>
          <a:bodyPr>
            <a:normAutofit/>
          </a:bodyPr>
          <a:lstStyle/>
          <a:p>
            <a:pPr algn="just"/>
            <a:r>
              <a:rPr lang="en-US" sz="2400" dirty="0"/>
              <a:t>In a similar approach, a </a:t>
            </a:r>
            <a:r>
              <a:rPr lang="en-US" sz="2400" b="1" dirty="0">
                <a:solidFill>
                  <a:schemeClr val="accent6">
                    <a:lumMod val="75000"/>
                  </a:schemeClr>
                </a:solidFill>
              </a:rPr>
              <a:t>superlattice of 4–5 nm-sized gold particles </a:t>
            </a:r>
            <a:r>
              <a:rPr lang="en-US" sz="2400" dirty="0"/>
              <a:t>was formed by using </a:t>
            </a:r>
            <a:r>
              <a:rPr lang="en-US" sz="2400" dirty="0" err="1"/>
              <a:t>SbpA</a:t>
            </a:r>
            <a:r>
              <a:rPr lang="en-US" sz="2400" dirty="0"/>
              <a:t> (with previously induced thiol groups) as a template for precipitation of a </a:t>
            </a:r>
            <a:r>
              <a:rPr lang="en-US" sz="2400" dirty="0" err="1"/>
              <a:t>tetrachloroauric</a:t>
            </a:r>
            <a:r>
              <a:rPr lang="en-US" sz="2400" dirty="0"/>
              <a:t> (III) acid solution(</a:t>
            </a:r>
            <a:r>
              <a:rPr lang="en-US" sz="2400" dirty="0" smtClean="0"/>
              <a:t>Figure)</a:t>
            </a:r>
            <a:r>
              <a:rPr lang="en-US" sz="2400" dirty="0"/>
              <a:t>.</a:t>
            </a:r>
            <a:endParaRPr lang="en-IN" sz="2400" dirty="0"/>
          </a:p>
          <a:p>
            <a:pPr algn="just"/>
            <a:r>
              <a:rPr lang="en-IN" sz="2400" dirty="0"/>
              <a:t>Gold nanoparticles </a:t>
            </a:r>
            <a:r>
              <a:rPr lang="en-US" sz="2400" dirty="0"/>
              <a:t>formed either by reduction of the metal salt with H</a:t>
            </a:r>
            <a:r>
              <a:rPr lang="en-US" sz="2400" baseline="-25000" dirty="0"/>
              <a:t>2</a:t>
            </a:r>
            <a:r>
              <a:rPr lang="en-US" sz="2400" dirty="0"/>
              <a:t>S or under the electron beam in a transmission electron microscope. </a:t>
            </a:r>
          </a:p>
          <a:p>
            <a:pPr algn="just"/>
            <a:r>
              <a:rPr lang="en-US" sz="2400" dirty="0"/>
              <a:t>The latter approach is technologically important as it allows those areas where nanoparticles are formed to be defined.</a:t>
            </a:r>
          </a:p>
          <a:p>
            <a:pPr algn="just"/>
            <a:r>
              <a:rPr lang="en-US" sz="2400" dirty="0"/>
              <a:t> As determined by electron diffraction, the gold nanoparticles were crystalline but their ensemble was not </a:t>
            </a:r>
            <a:r>
              <a:rPr lang="en-US" sz="2400" dirty="0" err="1"/>
              <a:t>crystallographically</a:t>
            </a:r>
            <a:r>
              <a:rPr lang="en-US" sz="2400" dirty="0"/>
              <a:t> aligned. </a:t>
            </a:r>
          </a:p>
          <a:p>
            <a:pPr algn="just"/>
            <a:r>
              <a:rPr lang="en-US" sz="2400" dirty="0"/>
              <a:t>The wet chemical approach was used in the formation of Pd- </a:t>
            </a:r>
            <a:r>
              <a:rPr lang="en-IN" sz="2400" dirty="0"/>
              <a:t>(salt: PdCl</a:t>
            </a:r>
            <a:r>
              <a:rPr lang="en-IN" sz="2400" baseline="-25000" dirty="0"/>
              <a:t>2</a:t>
            </a:r>
            <a:r>
              <a:rPr lang="en-IN" sz="2400" dirty="0"/>
              <a:t>), Ni- (NiSO</a:t>
            </a:r>
            <a:r>
              <a:rPr lang="en-IN" sz="2400" baseline="-25000" dirty="0"/>
              <a:t>4</a:t>
            </a:r>
            <a:r>
              <a:rPr lang="en-IN" sz="2400" dirty="0"/>
              <a:t>), Pt- (KPtCl</a:t>
            </a:r>
            <a:r>
              <a:rPr lang="en-IN" sz="2400" baseline="-25000" dirty="0"/>
              <a:t>6</a:t>
            </a:r>
            <a:r>
              <a:rPr lang="en-IN" sz="2400" dirty="0"/>
              <a:t>), Pb- (Pb(NO</a:t>
            </a:r>
            <a:r>
              <a:rPr lang="en-IN" sz="2400" baseline="-25000" dirty="0"/>
              <a:t>3</a:t>
            </a:r>
            <a:r>
              <a:rPr lang="en-IN" sz="2400" dirty="0"/>
              <a:t>)</a:t>
            </a:r>
            <a:r>
              <a:rPr lang="en-IN" sz="2400" baseline="-25000" dirty="0"/>
              <a:t>2</a:t>
            </a:r>
            <a:r>
              <a:rPr lang="en-IN" sz="2400" dirty="0"/>
              <a:t>) and Fe- (</a:t>
            </a:r>
            <a:r>
              <a:rPr lang="en-IN" sz="2400" dirty="0" err="1"/>
              <a:t>KFe</a:t>
            </a:r>
            <a:r>
              <a:rPr lang="en-IN" sz="2400" dirty="0"/>
              <a:t>(CN)</a:t>
            </a:r>
            <a:r>
              <a:rPr lang="en-IN" sz="2400" baseline="-25000" dirty="0"/>
              <a:t>6</a:t>
            </a:r>
            <a:r>
              <a:rPr lang="en-IN" sz="2400" dirty="0"/>
              <a:t>) nanoparticle </a:t>
            </a:r>
            <a:r>
              <a:rPr lang="en-US" sz="2400" dirty="0"/>
              <a:t>arrays, and for producing platinum nanoparticles on the S-layer </a:t>
            </a:r>
            <a:r>
              <a:rPr lang="pl-PL" sz="2400" dirty="0"/>
              <a:t>of </a:t>
            </a:r>
            <a:r>
              <a:rPr lang="pl-PL" sz="2400" i="1" dirty="0"/>
              <a:t>Sporosarcina ureae</a:t>
            </a:r>
            <a:endParaRPr lang="pl-PL" sz="2400" dirty="0"/>
          </a:p>
        </p:txBody>
      </p:sp>
      <p:cxnSp>
        <p:nvCxnSpPr>
          <p:cNvPr id="4" name="Straight Connector 3">
            <a:extLst>
              <a:ext uri="{FF2B5EF4-FFF2-40B4-BE49-F238E27FC236}">
                <a16:creationId xmlns:a16="http://schemas.microsoft.com/office/drawing/2014/main" xmlns="" id="{EAB2971D-8838-4035-AE91-20E9E33F7FED}"/>
              </a:ext>
            </a:extLst>
          </p:cNvPr>
          <p:cNvCxnSpPr>
            <a:cxnSpLocks/>
          </p:cNvCxnSpPr>
          <p:nvPr/>
        </p:nvCxnSpPr>
        <p:spPr>
          <a:xfrm>
            <a:off x="0" y="1446662"/>
            <a:ext cx="12192000" cy="0"/>
          </a:xfrm>
          <a:prstGeom prst="line">
            <a:avLst/>
          </a:prstGeom>
          <a:ln w="38100">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0367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3ABA65-3FE9-4AA4-9179-0E4BDA6AA8E2}"/>
              </a:ext>
            </a:extLst>
          </p:cNvPr>
          <p:cNvSpPr>
            <a:spLocks noGrp="1"/>
          </p:cNvSpPr>
          <p:nvPr>
            <p:ph type="title"/>
          </p:nvPr>
        </p:nvSpPr>
        <p:spPr>
          <a:xfrm>
            <a:off x="419100" y="224039"/>
            <a:ext cx="10515600" cy="1325563"/>
          </a:xfrm>
        </p:spPr>
        <p:txBody>
          <a:bodyPr/>
          <a:lstStyle/>
          <a:p>
            <a:r>
              <a:rPr lang="en-US" dirty="0"/>
              <a:t>S-Layers as Templates for the Formation of Regularly Arranged Nanoparticles</a:t>
            </a:r>
            <a:endParaRPr lang="en-IN" dirty="0"/>
          </a:p>
        </p:txBody>
      </p:sp>
      <p:sp>
        <p:nvSpPr>
          <p:cNvPr id="3" name="Content Placeholder 2">
            <a:extLst>
              <a:ext uri="{FF2B5EF4-FFF2-40B4-BE49-F238E27FC236}">
                <a16:creationId xmlns:a16="http://schemas.microsoft.com/office/drawing/2014/main" xmlns="" id="{EA9B5649-9AD6-4419-A403-2CCE47693647}"/>
              </a:ext>
            </a:extLst>
          </p:cNvPr>
          <p:cNvSpPr>
            <a:spLocks noGrp="1"/>
          </p:cNvSpPr>
          <p:nvPr>
            <p:ph idx="1"/>
          </p:nvPr>
        </p:nvSpPr>
        <p:spPr>
          <a:xfrm>
            <a:off x="209550" y="1906187"/>
            <a:ext cx="11772899" cy="4951813"/>
          </a:xfrm>
        </p:spPr>
        <p:txBody>
          <a:bodyPr>
            <a:normAutofit/>
          </a:bodyPr>
          <a:lstStyle/>
          <a:p>
            <a:r>
              <a:rPr lang="en-US" sz="2400" dirty="0"/>
              <a:t>Unfortunately, </a:t>
            </a:r>
            <a:r>
              <a:rPr lang="en-US" sz="2400" b="1" dirty="0">
                <a:solidFill>
                  <a:schemeClr val="accent6">
                    <a:lumMod val="75000"/>
                  </a:schemeClr>
                </a:solidFill>
              </a:rPr>
              <a:t>wet chemical methods do not allow varying size or composition of nanoparticles in the fabrication process</a:t>
            </a:r>
            <a:r>
              <a:rPr lang="en-US" sz="2400" dirty="0"/>
              <a:t>. Thus, the </a:t>
            </a:r>
            <a:r>
              <a:rPr lang="en-US" sz="2400" b="1" dirty="0">
                <a:solidFill>
                  <a:schemeClr val="accent6">
                    <a:lumMod val="75000"/>
                  </a:schemeClr>
                </a:solidFill>
              </a:rPr>
              <a:t>binding of preformed nanoparticles into regular arrays on S-layers has significant advantages </a:t>
            </a:r>
            <a:r>
              <a:rPr lang="en-US" sz="2400" dirty="0"/>
              <a:t>in the development of nanoscale electronic devices</a:t>
            </a:r>
          </a:p>
          <a:p>
            <a:r>
              <a:rPr lang="en-US" sz="2400" dirty="0"/>
              <a:t>Similar to binding biomolecules (e. g. enzymes or antibodies) onto S-layers, gold or </a:t>
            </a:r>
            <a:r>
              <a:rPr lang="en-US" sz="2400" dirty="0" err="1"/>
              <a:t>CdSe</a:t>
            </a:r>
            <a:r>
              <a:rPr lang="en-US" sz="2400" dirty="0"/>
              <a:t> nanoparticles can be electrostatically bound in regular arrangements on S-layers</a:t>
            </a:r>
            <a:endParaRPr lang="en-IN" sz="2400" dirty="0"/>
          </a:p>
          <a:p>
            <a:r>
              <a:rPr lang="en-US" sz="2400" dirty="0"/>
              <a:t>The nanoparticles were either negatively charged due to surface citrate ions or positively charged due to surface coating with poly-l-lysine</a:t>
            </a:r>
          </a:p>
          <a:p>
            <a:r>
              <a:rPr lang="en-US" sz="2400" dirty="0"/>
              <a:t>In summary, these experiments have clearly shown that S-layers are suited to control the formation of nanoparticle arrays, either by direct precipitation from the vapor or liquid phase, or by binding preformed nanoparticles</a:t>
            </a:r>
          </a:p>
          <a:p>
            <a:r>
              <a:rPr lang="en-US" sz="2400" dirty="0"/>
              <a:t>The S-layer approach provides for the first time a biologically based fabrication technology for self-assembly of molecular </a:t>
            </a:r>
            <a:r>
              <a:rPr lang="en-IN" sz="2400" dirty="0"/>
              <a:t>electronic or optic devices</a:t>
            </a:r>
          </a:p>
        </p:txBody>
      </p:sp>
      <p:cxnSp>
        <p:nvCxnSpPr>
          <p:cNvPr id="4" name="Straight Connector 3">
            <a:extLst>
              <a:ext uri="{FF2B5EF4-FFF2-40B4-BE49-F238E27FC236}">
                <a16:creationId xmlns:a16="http://schemas.microsoft.com/office/drawing/2014/main" xmlns="" id="{5A2DD567-2690-4CC7-B5BA-DC094A6DAC96}"/>
              </a:ext>
            </a:extLst>
          </p:cNvPr>
          <p:cNvCxnSpPr>
            <a:cxnSpLocks/>
          </p:cNvCxnSpPr>
          <p:nvPr/>
        </p:nvCxnSpPr>
        <p:spPr>
          <a:xfrm>
            <a:off x="0" y="1690688"/>
            <a:ext cx="12192000" cy="0"/>
          </a:xfrm>
          <a:prstGeom prst="line">
            <a:avLst/>
          </a:prstGeom>
          <a:ln w="38100">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8943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265938FC-30CB-4522-9129-741F22E867D8}"/>
              </a:ext>
            </a:extLst>
          </p:cNvPr>
          <p:cNvPicPr>
            <a:picLocks noGrp="1" noChangeAspect="1"/>
          </p:cNvPicPr>
          <p:nvPr>
            <p:ph idx="1"/>
          </p:nvPr>
        </p:nvPicPr>
        <p:blipFill>
          <a:blip r:embed="rId2"/>
          <a:stretch>
            <a:fillRect/>
          </a:stretch>
        </p:blipFill>
        <p:spPr>
          <a:xfrm>
            <a:off x="1184726" y="295628"/>
            <a:ext cx="9024594" cy="3683953"/>
          </a:xfrm>
          <a:prstGeom prst="rect">
            <a:avLst/>
          </a:prstGeom>
        </p:spPr>
      </p:pic>
      <p:sp>
        <p:nvSpPr>
          <p:cNvPr id="5" name="Rectangle 4">
            <a:extLst>
              <a:ext uri="{FF2B5EF4-FFF2-40B4-BE49-F238E27FC236}">
                <a16:creationId xmlns:a16="http://schemas.microsoft.com/office/drawing/2014/main" xmlns="" id="{97F24E84-2004-43D2-B381-2BE5D4211B7D}"/>
              </a:ext>
            </a:extLst>
          </p:cNvPr>
          <p:cNvSpPr/>
          <p:nvPr/>
        </p:nvSpPr>
        <p:spPr>
          <a:xfrm>
            <a:off x="477672" y="4259788"/>
            <a:ext cx="10727139" cy="2323713"/>
          </a:xfrm>
          <a:prstGeom prst="rect">
            <a:avLst/>
          </a:prstGeom>
        </p:spPr>
        <p:txBody>
          <a:bodyPr wrap="square">
            <a:spAutoFit/>
          </a:bodyPr>
          <a:lstStyle/>
          <a:p>
            <a:r>
              <a:rPr lang="en-US" sz="1900" b="1" dirty="0">
                <a:solidFill>
                  <a:srgbClr val="231F20"/>
                </a:solidFill>
                <a:latin typeface="ScalaSansLF-Bold"/>
              </a:rPr>
              <a:t>Figure </a:t>
            </a:r>
            <a:r>
              <a:rPr lang="en-US" dirty="0">
                <a:solidFill>
                  <a:srgbClr val="231F20"/>
                </a:solidFill>
                <a:latin typeface="ScalaSansLF-Regular"/>
              </a:rPr>
              <a:t>(a) Electron microscopical image of </a:t>
            </a:r>
            <a:r>
              <a:rPr lang="en-US" b="1" dirty="0">
                <a:solidFill>
                  <a:schemeClr val="accent6">
                    <a:lumMod val="75000"/>
                  </a:schemeClr>
                </a:solidFill>
                <a:latin typeface="ScalaSansLF-Regular"/>
              </a:rPr>
              <a:t>gold nanoparticles (mean diameter 4.5 nm) obtained</a:t>
            </a:r>
          </a:p>
          <a:p>
            <a:r>
              <a:rPr lang="en-US" b="1" dirty="0">
                <a:solidFill>
                  <a:schemeClr val="accent6">
                    <a:lumMod val="75000"/>
                  </a:schemeClr>
                </a:solidFill>
                <a:latin typeface="ScalaSansLF-Regular"/>
              </a:rPr>
              <a:t>using wet chemistry</a:t>
            </a:r>
            <a:r>
              <a:rPr lang="en-US" b="1" dirty="0">
                <a:solidFill>
                  <a:srgbClr val="231F20"/>
                </a:solidFill>
                <a:latin typeface="ScalaSansLF-Regular"/>
              </a:rPr>
              <a:t>. </a:t>
            </a:r>
            <a:r>
              <a:rPr lang="en-US" dirty="0">
                <a:solidFill>
                  <a:srgbClr val="231F20"/>
                </a:solidFill>
                <a:latin typeface="ScalaSansLF-Regular"/>
              </a:rPr>
              <a:t>An S-layer with square lattice symmetry served as template in the precipitation of the metal salt. The gold nanoparticles were formed in the pore region of the protein meshwork under the electron beam. Scale bar = 50 nm.</a:t>
            </a:r>
          </a:p>
          <a:p>
            <a:r>
              <a:rPr lang="en-US" dirty="0">
                <a:solidFill>
                  <a:srgbClr val="231F20"/>
                </a:solidFill>
                <a:latin typeface="ScalaSansLF-Regular"/>
              </a:rPr>
              <a:t>(b) Electron microscopical image of </a:t>
            </a:r>
            <a:r>
              <a:rPr lang="en-US" b="1" dirty="0">
                <a:solidFill>
                  <a:schemeClr val="accent6">
                    <a:lumMod val="75000"/>
                  </a:schemeClr>
                </a:solidFill>
                <a:latin typeface="ScalaSansLF-Regular"/>
              </a:rPr>
              <a:t>preformed gold nanoparticles (mean diameter 4 nm) regularly</a:t>
            </a:r>
          </a:p>
          <a:p>
            <a:r>
              <a:rPr lang="en-US" b="1" dirty="0">
                <a:solidFill>
                  <a:schemeClr val="accent6">
                    <a:lumMod val="75000"/>
                  </a:schemeClr>
                </a:solidFill>
                <a:latin typeface="ScalaSansLF-Regular"/>
              </a:rPr>
              <a:t>bound on the surface of an S-layer with square lattice </a:t>
            </a:r>
            <a:r>
              <a:rPr lang="en-IN" b="1" dirty="0">
                <a:solidFill>
                  <a:schemeClr val="accent6">
                    <a:lumMod val="75000"/>
                  </a:schemeClr>
                </a:solidFill>
                <a:latin typeface="ScalaSansLF-Regular"/>
              </a:rPr>
              <a:t>symmetry</a:t>
            </a:r>
            <a:r>
              <a:rPr lang="en-IN" dirty="0">
                <a:solidFill>
                  <a:srgbClr val="231F20"/>
                </a:solidFill>
                <a:latin typeface="ScalaSansLF-Regular"/>
              </a:rPr>
              <a:t>. Electrostatic interactions between </a:t>
            </a:r>
            <a:r>
              <a:rPr lang="en-US" dirty="0">
                <a:solidFill>
                  <a:srgbClr val="231F20"/>
                </a:solidFill>
                <a:latin typeface="ScalaSansLF-Regular"/>
              </a:rPr>
              <a:t>the surface of the nanoparticles and functional domains on the S-layer are responsible for the binding. Scale bar = 100 nm. (Reproduced from Ref. [91], </a:t>
            </a:r>
            <a:r>
              <a:rPr lang="en-IN" dirty="0">
                <a:solidFill>
                  <a:srgbClr val="231F20"/>
                </a:solidFill>
                <a:latin typeface="ScalaSansLF-Regular"/>
              </a:rPr>
              <a:t>with permission from Elsevier.)</a:t>
            </a:r>
            <a:endParaRPr lang="en-IN" dirty="0"/>
          </a:p>
        </p:txBody>
      </p:sp>
    </p:spTree>
    <p:extLst>
      <p:ext uri="{BB962C8B-B14F-4D97-AF65-F5344CB8AC3E}">
        <p14:creationId xmlns:p14="http://schemas.microsoft.com/office/powerpoint/2010/main" val="302356372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352EE3-7655-405B-9544-2A0E890A833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E8999EAB-F831-4680-9E74-F2837B3329C3}"/>
              </a:ext>
            </a:extLst>
          </p:cNvPr>
          <p:cNvSpPr>
            <a:spLocks noGrp="1"/>
          </p:cNvSpPr>
          <p:nvPr>
            <p:ph idx="1"/>
          </p:nvPr>
        </p:nvSpPr>
        <p:spPr>
          <a:xfrm>
            <a:off x="200025" y="1825625"/>
            <a:ext cx="11858625" cy="4851400"/>
          </a:xfrm>
        </p:spPr>
        <p:txBody>
          <a:bodyPr>
            <a:normAutofit fontScale="92500"/>
          </a:bodyPr>
          <a:lstStyle/>
          <a:p>
            <a:r>
              <a:rPr lang="en-US" dirty="0"/>
              <a:t>At present, most applications developed for using S-layers depend on the in vitro self-assembly capabilities of native S-layer proteins in suspension, on the surface of solids (e. g., silicon wafers, metals, polymers), Langmuir-lipid films, and liposomes. </a:t>
            </a:r>
          </a:p>
          <a:p>
            <a:r>
              <a:rPr lang="en-US" dirty="0"/>
              <a:t>Once the regular arrays have been formed, a broad spectrum of very precise chemical modifications can be applied for tailoring the physico-chemical properties of S-layers and for a defined binding of differently sized functional molecules. </a:t>
            </a:r>
          </a:p>
          <a:p>
            <a:r>
              <a:rPr lang="en-US" dirty="0"/>
              <a:t>In particular, the possibility of immobilizing or growing other materials (e. g., silicon oxide, metals) on top of recrystallized S-layer lattices with most accurate spatial controlled architecture opens up many new possibilities in </a:t>
            </a:r>
            <a:r>
              <a:rPr lang="en-US" dirty="0">
                <a:solidFill>
                  <a:srgbClr val="FF0000"/>
                </a:solidFill>
              </a:rPr>
              <a:t>nanofabrication</a:t>
            </a:r>
            <a:r>
              <a:rPr lang="en-US" dirty="0"/>
              <a:t> and </a:t>
            </a:r>
            <a:r>
              <a:rPr lang="en-US" dirty="0">
                <a:solidFill>
                  <a:srgbClr val="FF0000"/>
                </a:solidFill>
              </a:rPr>
              <a:t>supramolecular engineering </a:t>
            </a:r>
          </a:p>
          <a:p>
            <a:r>
              <a:rPr lang="en-US" dirty="0"/>
              <a:t>An important line of development for the specific tuning of structural and functional features concerns the genetic manipulation of S-layer proteins.</a:t>
            </a:r>
          </a:p>
        </p:txBody>
      </p:sp>
      <p:cxnSp>
        <p:nvCxnSpPr>
          <p:cNvPr id="4" name="Straight Connector 3">
            <a:extLst>
              <a:ext uri="{FF2B5EF4-FFF2-40B4-BE49-F238E27FC236}">
                <a16:creationId xmlns:a16="http://schemas.microsoft.com/office/drawing/2014/main" xmlns="" id="{97505B4B-0107-4C8D-815C-7ED0608EF7CC}"/>
              </a:ext>
            </a:extLst>
          </p:cNvPr>
          <p:cNvCxnSpPr>
            <a:cxnSpLocks/>
          </p:cNvCxnSpPr>
          <p:nvPr/>
        </p:nvCxnSpPr>
        <p:spPr>
          <a:xfrm>
            <a:off x="0" y="1446662"/>
            <a:ext cx="12192000" cy="0"/>
          </a:xfrm>
          <a:prstGeom prst="line">
            <a:avLst/>
          </a:prstGeom>
          <a:ln w="38100">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628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986B2CA-7684-4C08-9E71-18BEED4ADBFF}"/>
              </a:ext>
            </a:extLst>
          </p:cNvPr>
          <p:cNvSpPr>
            <a:spLocks noGrp="1"/>
          </p:cNvSpPr>
          <p:nvPr>
            <p:ph idx="1"/>
          </p:nvPr>
        </p:nvSpPr>
        <p:spPr>
          <a:xfrm>
            <a:off x="200025" y="1825625"/>
            <a:ext cx="11830050" cy="4813272"/>
          </a:xfrm>
        </p:spPr>
        <p:txBody>
          <a:bodyPr>
            <a:normAutofit fontScale="92500"/>
          </a:bodyPr>
          <a:lstStyle/>
          <a:p>
            <a:r>
              <a:rPr lang="en-US" dirty="0"/>
              <a:t>Recent studies have clearly demonstrated that </a:t>
            </a:r>
            <a:r>
              <a:rPr lang="en-US" b="1" dirty="0">
                <a:solidFill>
                  <a:schemeClr val="accent6">
                    <a:lumMod val="75000"/>
                  </a:schemeClr>
                </a:solidFill>
              </a:rPr>
              <a:t>truncated S-layer proteins incorporating specific functional domains of other proteins maintain the self-assembly capability into regular arrays</a:t>
            </a:r>
            <a:endParaRPr lang="en-IN" b="1" dirty="0">
              <a:solidFill>
                <a:schemeClr val="accent6">
                  <a:lumMod val="75000"/>
                </a:schemeClr>
              </a:solidFill>
            </a:endParaRPr>
          </a:p>
          <a:p>
            <a:r>
              <a:rPr lang="en-US" dirty="0"/>
              <a:t>This </a:t>
            </a:r>
            <a:r>
              <a:rPr lang="en-US" b="1" dirty="0">
                <a:solidFill>
                  <a:schemeClr val="accent6">
                    <a:lumMod val="75000"/>
                  </a:schemeClr>
                </a:solidFill>
              </a:rPr>
              <a:t>approach can lead to new iso-porous ultrafiltration membranes</a:t>
            </a:r>
            <a:r>
              <a:rPr lang="en-US" dirty="0">
                <a:solidFill>
                  <a:schemeClr val="accent6">
                    <a:lumMod val="75000"/>
                  </a:schemeClr>
                </a:solidFill>
              </a:rPr>
              <a:t>,</a:t>
            </a:r>
            <a:r>
              <a:rPr lang="en-US" dirty="0"/>
              <a:t> affinity structures, enzyme </a:t>
            </a:r>
            <a:r>
              <a:rPr lang="en-IN" dirty="0"/>
              <a:t>membranes, ion- and metal particle-selective binding matrices, microcarriers, biosensors, diagnostics, biocompatible surfaces, and vaccines</a:t>
            </a:r>
          </a:p>
          <a:p>
            <a:r>
              <a:rPr lang="en-US" dirty="0"/>
              <a:t>Moreover, biomimetic approaches copying the supramolecular principle of virus envelopes such as </a:t>
            </a:r>
            <a:r>
              <a:rPr lang="en-US" b="1" dirty="0">
                <a:solidFill>
                  <a:schemeClr val="accent6">
                    <a:lumMod val="75000"/>
                  </a:schemeClr>
                </a:solidFill>
              </a:rPr>
              <a:t>S-layer-coated liposomes </a:t>
            </a:r>
            <a:r>
              <a:rPr lang="en-US" dirty="0"/>
              <a:t>will provide new strategies for </a:t>
            </a:r>
            <a:r>
              <a:rPr lang="en-US" b="1" dirty="0">
                <a:solidFill>
                  <a:schemeClr val="accent6">
                    <a:lumMod val="75000"/>
                  </a:schemeClr>
                </a:solidFill>
              </a:rPr>
              <a:t>drug targeting and drug delivery. </a:t>
            </a:r>
          </a:p>
          <a:p>
            <a:r>
              <a:rPr lang="en-US" dirty="0"/>
              <a:t>Preliminary studies have also provided strong evidence that S-layers have a great potential as patterning elements for non-life science applications (e. g., nonlinear optics and molecular electronics)</a:t>
            </a:r>
            <a:endParaRPr lang="en-IN" dirty="0"/>
          </a:p>
        </p:txBody>
      </p:sp>
      <p:sp>
        <p:nvSpPr>
          <p:cNvPr id="4" name="Title 1">
            <a:extLst>
              <a:ext uri="{FF2B5EF4-FFF2-40B4-BE49-F238E27FC236}">
                <a16:creationId xmlns:a16="http://schemas.microsoft.com/office/drawing/2014/main" xmlns="" id="{BB232098-3779-432E-9268-0969BC6DC0D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Conclusion</a:t>
            </a:r>
            <a:endParaRPr lang="en-IN" dirty="0"/>
          </a:p>
        </p:txBody>
      </p:sp>
      <p:cxnSp>
        <p:nvCxnSpPr>
          <p:cNvPr id="5" name="Straight Connector 4">
            <a:extLst>
              <a:ext uri="{FF2B5EF4-FFF2-40B4-BE49-F238E27FC236}">
                <a16:creationId xmlns:a16="http://schemas.microsoft.com/office/drawing/2014/main" xmlns="" id="{61566FD7-B430-4825-9D80-70D05BC11786}"/>
              </a:ext>
            </a:extLst>
          </p:cNvPr>
          <p:cNvCxnSpPr>
            <a:cxnSpLocks/>
          </p:cNvCxnSpPr>
          <p:nvPr/>
        </p:nvCxnSpPr>
        <p:spPr>
          <a:xfrm>
            <a:off x="0" y="1446662"/>
            <a:ext cx="12192000" cy="0"/>
          </a:xfrm>
          <a:prstGeom prst="line">
            <a:avLst/>
          </a:prstGeom>
          <a:ln w="38100">
            <a:solidFill>
              <a:schemeClr val="tx1"/>
            </a:solidFill>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2591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E681FECDCB634A88B380210644E33D" ma:contentTypeVersion="2" ma:contentTypeDescription="Create a new document." ma:contentTypeScope="" ma:versionID="37873b6306962399c11eecd0d6223513">
  <xsd:schema xmlns:xsd="http://www.w3.org/2001/XMLSchema" xmlns:xs="http://www.w3.org/2001/XMLSchema" xmlns:p="http://schemas.microsoft.com/office/2006/metadata/properties" xmlns:ns2="bcaef780-bd02-4c5b-98b7-9161c76ba27b" targetNamespace="http://schemas.microsoft.com/office/2006/metadata/properties" ma:root="true" ma:fieldsID="23e97d46f374a3d1adcbd513b51aedb4" ns2:_="">
    <xsd:import namespace="bcaef780-bd02-4c5b-98b7-9161c76ba27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aef780-bd02-4c5b-98b7-9161c76ba2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5CE077-A41B-4A10-9495-D7051AC91535}"/>
</file>

<file path=customXml/itemProps2.xml><?xml version="1.0" encoding="utf-8"?>
<ds:datastoreItem xmlns:ds="http://schemas.openxmlformats.org/officeDocument/2006/customXml" ds:itemID="{A3E85FC0-1CB8-4071-9C1C-67A3F6BA8B57}"/>
</file>

<file path=customXml/itemProps3.xml><?xml version="1.0" encoding="utf-8"?>
<ds:datastoreItem xmlns:ds="http://schemas.openxmlformats.org/officeDocument/2006/customXml" ds:itemID="{DE135D28-E10F-405D-BAE6-CE1376CDDE52}"/>
</file>

<file path=docProps/app.xml><?xml version="1.0" encoding="utf-8"?>
<Properties xmlns="http://schemas.openxmlformats.org/officeDocument/2006/extended-properties" xmlns:vt="http://schemas.openxmlformats.org/officeDocument/2006/docPropsVTypes">
  <TotalTime>4224</TotalTime>
  <Words>1630</Words>
  <Application>Microsoft Macintosh PowerPoint</Application>
  <PresentationFormat>Custom</PresentationFormat>
  <Paragraphs>49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S-Layers as Templates for the Formation of Regularly Arranged Nanoparticles </vt:lpstr>
      <vt:lpstr>PowerPoint Presentation</vt:lpstr>
      <vt:lpstr>S-Layers as Templates for the Formation of Regularly Arranged Nanoparticles </vt:lpstr>
      <vt:lpstr>S-Layers as Templates for the Formation of Regularly Arranged Nanoparticles </vt:lpstr>
      <vt:lpstr>S-Layers as Templates for the Formation of Regularly Arranged Nanoparticles </vt:lpstr>
      <vt:lpstr>S-Layers as Templates for the Formation of Regularly Arranged Nanoparticles</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S-Layers</dc:title>
  <dc:creator>Kritika Narula</dc:creator>
  <cp:lastModifiedBy>Prashant Mishra</cp:lastModifiedBy>
  <cp:revision>116</cp:revision>
  <dcterms:created xsi:type="dcterms:W3CDTF">2021-01-24T11:03:18Z</dcterms:created>
  <dcterms:modified xsi:type="dcterms:W3CDTF">2022-01-18T04:17:21Z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0x0101005EE681FECDCB634A88B380210644E33D</vt:lpwstr>
  </property>
</Properties>
</file>