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notesMasterIdLst>
    <p:notesMasterId r:id="rId26"/>
  </p:notesMasterIdLst>
  <p:sldIdLst>
    <p:sldId id="256" r:id="rId5"/>
    <p:sldId id="257" r:id="rId6"/>
    <p:sldId id="259" r:id="rId7"/>
    <p:sldId id="258" r:id="rId8"/>
    <p:sldId id="262" r:id="rId9"/>
    <p:sldId id="260" r:id="rId10"/>
    <p:sldId id="270" r:id="rId11"/>
    <p:sldId id="263" r:id="rId12"/>
    <p:sldId id="271" r:id="rId13"/>
    <p:sldId id="268" r:id="rId14"/>
    <p:sldId id="269" r:id="rId15"/>
    <p:sldId id="261" r:id="rId16"/>
    <p:sldId id="265" r:id="rId17"/>
    <p:sldId id="282" r:id="rId18"/>
    <p:sldId id="283" r:id="rId19"/>
    <p:sldId id="273" r:id="rId20"/>
    <p:sldId id="278" r:id="rId21"/>
    <p:sldId id="284" r:id="rId22"/>
    <p:sldId id="279" r:id="rId23"/>
    <p:sldId id="264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46159-6286-074F-8E58-C9101A349AB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CE80B-FB62-0C43-9D10-825A70AA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1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9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5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5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6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8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9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BDA1B-7CF9-4A51-BA69-E23516A2B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645" y="963168"/>
            <a:ext cx="4267735" cy="1840992"/>
          </a:xfrm>
        </p:spPr>
        <p:txBody>
          <a:bodyPr anchor="b">
            <a:normAutofit/>
          </a:bodyPr>
          <a:lstStyle/>
          <a:p>
            <a:r>
              <a:rPr lang="en-IN" sz="5400" dirty="0"/>
              <a:t>Biomimetic</a:t>
            </a:r>
          </a:p>
          <a:p>
            <a:pPr algn="l"/>
            <a:r>
              <a:rPr lang="en-IN" sz="5400" dirty="0"/>
              <a:t> Ferritins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C2B2E-A9E6-4BBA-86C2-5E758118C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049" y="4860965"/>
            <a:ext cx="4902926" cy="1572768"/>
          </a:xfrm>
        </p:spPr>
        <p:txBody>
          <a:bodyPr>
            <a:noAutofit/>
          </a:bodyPr>
          <a:lstStyle/>
          <a:p>
            <a:pPr algn="l"/>
            <a:r>
              <a:rPr lang="en-IN" sz="2400" b="1" i="0" u="none" strike="noStrike" baseline="0" dirty="0">
                <a:latin typeface="ScalaSansLF-Bold"/>
              </a:rPr>
              <a:t>Mineralization in Nanostructured Bio compartments: </a:t>
            </a:r>
            <a:r>
              <a:rPr lang="en-US" sz="2400" b="1" i="0" u="none" strike="noStrike" baseline="0" dirty="0">
                <a:latin typeface="ScalaSansLF-Bold"/>
              </a:rPr>
              <a:t>Biomimetic Ferritins For High-Density Data Storage.</a:t>
            </a:r>
            <a:endParaRPr lang="en-IN" sz="2400" dirty="0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A6D17C"/>
          </a:solidFill>
          <a:ln w="38100" cap="rnd">
            <a:solidFill>
              <a:srgbClr val="A6D17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B8C69-F3F9-4055-8330-48DC10670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 r="8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531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en-US" b="0" u="none">
              <a:ea typeface="+mn-ea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5638800"/>
            <a:ext cx="12192000" cy="1200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>
                <a:latin typeface="Times New Roman" charset="0"/>
              </a:rPr>
              <a:t>Irregular grain size leads to inefficient packing and low density data storage levels</a:t>
            </a:r>
          </a:p>
        </p:txBody>
      </p:sp>
    </p:spTree>
    <p:extLst>
      <p:ext uri="{BB962C8B-B14F-4D97-AF65-F5344CB8AC3E}">
        <p14:creationId xmlns:p14="http://schemas.microsoft.com/office/powerpoint/2010/main" val="7692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en-US" b="0" u="none">
              <a:ea typeface="+mn-ea"/>
            </a:endParaRP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0" y="0"/>
          <a:ext cx="121920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80952" imgH="3685714" progId="Paint.Picture">
                  <p:embed/>
                </p:oleObj>
              </mc:Choice>
              <mc:Fallback>
                <p:oleObj name="Bitmap Image" r:id="rId2" imgW="5780952" imgH="3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0" y="5780088"/>
            <a:ext cx="12192000" cy="584776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200">
                <a:latin typeface="Times New Roman" charset="0"/>
              </a:rPr>
              <a:t>Proposed high density biomimetic ferritin based data storage</a:t>
            </a:r>
          </a:p>
        </p:txBody>
      </p:sp>
    </p:spTree>
    <p:extLst>
      <p:ext uri="{BB962C8B-B14F-4D97-AF65-F5344CB8AC3E}">
        <p14:creationId xmlns:p14="http://schemas.microsoft.com/office/powerpoint/2010/main" val="68366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321A-4629-4024-AA23-9968D445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37" y="2327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High-Density Magnetic Data Storage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C73-799E-4B41-A171-6CD22102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latin typeface="ScalaLF-Regular"/>
              </a:rPr>
              <a:t>S</a:t>
            </a:r>
            <a:r>
              <a:rPr lang="en-US" sz="2800" b="0" i="0" u="none" strike="noStrike" baseline="0" dirty="0">
                <a:latin typeface="ScalaLF-Regular"/>
              </a:rPr>
              <a:t>puttered thin films may have an average grain size larger than the superparamagnetic </a:t>
            </a:r>
            <a:r>
              <a:rPr lang="en-IN" sz="2800" b="0" i="0" u="none" strike="noStrike" baseline="0" dirty="0">
                <a:latin typeface="ScalaLF-Regular"/>
              </a:rPr>
              <a:t>limit</a:t>
            </a:r>
            <a:endParaRPr lang="en-US" sz="2800" b="0" i="0" u="none" strike="noStrike" baseline="30000" dirty="0">
              <a:latin typeface="ScalaLF-Regular"/>
            </a:endParaRPr>
          </a:p>
          <a:p>
            <a:pPr>
              <a:buClr>
                <a:schemeClr val="tx1"/>
              </a:buClr>
            </a:pPr>
            <a:r>
              <a:rPr lang="en-IN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latin typeface="ScalaLF-Regular"/>
              </a:rPr>
              <a:t>I</a:t>
            </a:r>
            <a:r>
              <a:rPr lang="en-US" sz="2800" b="0" i="0" u="none" strike="noStrike" baseline="0" dirty="0">
                <a:latin typeface="ScalaLF-Regular"/>
              </a:rPr>
              <a:t>nherent size distribution leaves a percentage which is thermally unstable.  </a:t>
            </a:r>
          </a:p>
          <a:p>
            <a:pPr algn="l"/>
            <a:r>
              <a:rPr lang="en-US" sz="2800" b="0" i="0" u="none" strike="noStrike" baseline="0" dirty="0">
                <a:latin typeface="ScalaLF-Regular"/>
              </a:rPr>
              <a:t>multilayer thin films that exploit antiferromagnetic coupling help to stabilize smaller grains.</a:t>
            </a:r>
          </a:p>
          <a:p>
            <a:pPr algn="l"/>
            <a:r>
              <a:rPr lang="en-US" dirty="0">
                <a:latin typeface="ScalaLF-Regular"/>
              </a:rPr>
              <a:t> Also, l</a:t>
            </a:r>
            <a:r>
              <a:rPr lang="en-US" sz="2800" b="0" i="0" u="none" strike="noStrike" baseline="0" dirty="0">
                <a:latin typeface="ScalaLF-Regular"/>
              </a:rPr>
              <a:t>ongitudinal recording can be extended to 80 </a:t>
            </a:r>
            <a:r>
              <a:rPr lang="en-US" sz="2800" b="0" i="0" u="none" strike="noStrike" baseline="0" dirty="0" err="1">
                <a:latin typeface="ScalaLF-Regular"/>
              </a:rPr>
              <a:t>Gbits</a:t>
            </a:r>
            <a:r>
              <a:rPr lang="en-US" sz="2800" b="0" i="0" u="none" strike="noStrike" baseline="0" dirty="0">
                <a:latin typeface="ScalaLF-Regular"/>
              </a:rPr>
              <a:t> cm</a:t>
            </a:r>
            <a:r>
              <a:rPr lang="en-US" sz="2400" b="0" i="0" u="none" strike="noStrike" baseline="30000" dirty="0">
                <a:latin typeface="ScalaLF-Regular"/>
              </a:rPr>
              <a:t>–2</a:t>
            </a:r>
            <a:endParaRPr lang="en-IN" sz="2400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92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321A-4629-4024-AA23-9968D445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High-Density Magnetic Data Storage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C73-799E-4B41-A171-6CD22102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H</a:t>
            </a:r>
            <a:r>
              <a:rPr lang="en-US" sz="2800" b="0" i="0" u="none" strike="noStrike" baseline="0" dirty="0">
                <a:latin typeface="ScalaLF-Regular"/>
              </a:rPr>
              <a:t>igher </a:t>
            </a:r>
            <a:r>
              <a:rPr lang="en-US" sz="2800" b="0" i="0" u="none" strike="noStrike" baseline="0" dirty="0" err="1">
                <a:latin typeface="ScalaLF-Regular"/>
              </a:rPr>
              <a:t>magnetocrystalline</a:t>
            </a:r>
            <a:r>
              <a:rPr lang="en-US" sz="2800" b="0" i="0" u="none" strike="noStrike" baseline="0" dirty="0">
                <a:latin typeface="ScalaLF-Regular"/>
              </a:rPr>
              <a:t> anisotropy are required for continually </a:t>
            </a:r>
            <a:r>
              <a:rPr lang="en-IN" sz="2800" b="0" i="0" u="none" strike="noStrike" baseline="0" dirty="0">
                <a:latin typeface="ScalaLF-Regular"/>
              </a:rPr>
              <a:t>smaller, thermally stable grains.</a:t>
            </a:r>
          </a:p>
          <a:p>
            <a:pPr algn="l"/>
            <a:r>
              <a:rPr lang="en-US" b="0" i="0" u="none" strike="noStrike" baseline="0" dirty="0">
                <a:latin typeface="ScalaLF-Regular"/>
              </a:rPr>
              <a:t>The most likely candidates to extend areal densities significantly beyond 30 Gbit cm</a:t>
            </a:r>
            <a:r>
              <a:rPr lang="en-US" b="0" i="0" u="none" strike="noStrike" baseline="30000" dirty="0">
                <a:latin typeface="ScalaLF-Regular"/>
              </a:rPr>
              <a:t>–2 </a:t>
            </a:r>
            <a:r>
              <a:rPr lang="en-US" b="0" i="0" u="none" strike="noStrike" baseline="0" dirty="0">
                <a:latin typeface="ScalaLF-Regular"/>
              </a:rPr>
              <a:t>are thin films comprising monodisperse high anisotropy nanoparticles.</a:t>
            </a:r>
          </a:p>
          <a:p>
            <a:r>
              <a:rPr lang="en-IN" dirty="0">
                <a:latin typeface="ScalaLF-Regular"/>
              </a:rPr>
              <a:t>Perpendicular </a:t>
            </a:r>
            <a:r>
              <a:rPr lang="en-US" dirty="0">
                <a:latin typeface="ScalaLF-Regular"/>
              </a:rPr>
              <a:t>magnetic orientation of grains have been proposed to extend areal densities up to </a:t>
            </a:r>
            <a:r>
              <a:rPr lang="en-IN" dirty="0">
                <a:latin typeface="ScalaLF-Regular"/>
              </a:rPr>
              <a:t>155 Gbit cm</a:t>
            </a:r>
            <a:r>
              <a:rPr lang="en-IN" sz="2400" baseline="30000" dirty="0">
                <a:latin typeface="ScalaLF-Regular"/>
              </a:rPr>
              <a:t>–2</a:t>
            </a:r>
            <a:r>
              <a:rPr lang="en-IN" sz="2400" dirty="0">
                <a:latin typeface="ScalaLF-Regular"/>
              </a:rPr>
              <a:t> – </a:t>
            </a:r>
            <a:r>
              <a:rPr lang="en-IN" dirty="0">
                <a:latin typeface="ScalaLF-Regular"/>
              </a:rPr>
              <a:t>Polydispersed Grains.</a:t>
            </a:r>
          </a:p>
          <a:p>
            <a:pPr algn="l"/>
            <a:endParaRPr lang="en-US" b="0" i="0" u="none" strike="noStrike" baseline="30000" dirty="0">
              <a:latin typeface="Scala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8555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A538-EE4D-4647-BA80-B1544E6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Biomimetic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Ferritins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4B8FFA-7224-4B3F-A34F-B02DC9732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484" y="1057866"/>
            <a:ext cx="3908323" cy="5435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266B4-BCB5-4588-B913-80C29A59627C}"/>
              </a:ext>
            </a:extLst>
          </p:cNvPr>
          <p:cNvSpPr txBox="1"/>
          <p:nvPr/>
        </p:nvSpPr>
        <p:spPr>
          <a:xfrm>
            <a:off x="0" y="2546337"/>
            <a:ext cx="775142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Ferritin cage can as a generic reaction vessel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nanoparticle synthesis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involves </a:t>
            </a:r>
          </a:p>
          <a:p>
            <a:pPr marL="514350" indent="-514350">
              <a:buAutoNum type="alphaLcParenBoth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Reduction dissolution of iron-oxide core </a:t>
            </a:r>
          </a:p>
          <a:p>
            <a:pPr marL="514350" indent="-514350">
              <a:buAutoNum type="alphaLcParenBoth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Reconstitution of empty cage,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apoferritins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lphaLcParenBoth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0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C90D-B03F-4C13-9939-E17E672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High-Density Magnetic Data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490A-D2FB-4263-A94E-8A1B0607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6045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Densities of 23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Gbits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–2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been demonstrated in the laboratory using biomimetic ferritins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Equiatomically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alloyed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being considered for ultrahigh-density recording films because of their high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magnetocrystalline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anisotropy that provides thermal stability for grains 3–4 nm in diameter</a:t>
            </a:r>
          </a:p>
        </p:txBody>
      </p:sp>
    </p:spTree>
    <p:extLst>
      <p:ext uri="{BB962C8B-B14F-4D97-AF65-F5344CB8AC3E}">
        <p14:creationId xmlns:p14="http://schemas.microsoft.com/office/powerpoint/2010/main" val="339042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30274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latin typeface="Garamond" charset="0"/>
              </a:rPr>
              <a:t>L1</a:t>
            </a:r>
            <a:r>
              <a:rPr lang="en-US" sz="4800" baseline="-25000" dirty="0">
                <a:latin typeface="Garamond" charset="0"/>
              </a:rPr>
              <a:t>0 </a:t>
            </a:r>
            <a:r>
              <a:rPr lang="en-US" sz="4800" dirty="0">
                <a:latin typeface="Garamond" charset="0"/>
              </a:rPr>
              <a:t>phase</a:t>
            </a:r>
            <a:r>
              <a:rPr lang="en-US" sz="4800" baseline="-25000" dirty="0">
                <a:latin typeface="Garamond" charset="0"/>
              </a:rPr>
              <a:t> </a:t>
            </a:r>
            <a:r>
              <a:rPr lang="en-US" sz="4800" dirty="0" err="1">
                <a:latin typeface="Garamond" charset="0"/>
              </a:rPr>
              <a:t>CoPt</a:t>
            </a:r>
            <a:r>
              <a:rPr lang="en-US" sz="4800" dirty="0">
                <a:latin typeface="Garamond" charset="0"/>
              </a:rPr>
              <a:t> Production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1295400"/>
            <a:ext cx="2603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295400"/>
            <a:ext cx="26797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1" y="1295401"/>
            <a:ext cx="26797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3962400"/>
            <a:ext cx="2717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266911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AutoShape 8"/>
          <p:cNvSpPr>
            <a:spLocks noChangeArrowheads="1"/>
          </p:cNvSpPr>
          <p:nvPr/>
        </p:nvSpPr>
        <p:spPr bwMode="auto">
          <a:xfrm>
            <a:off x="3556000" y="2133600"/>
            <a:ext cx="7112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AutoShape 9"/>
          <p:cNvSpPr>
            <a:spLocks noChangeArrowheads="1"/>
          </p:cNvSpPr>
          <p:nvPr/>
        </p:nvSpPr>
        <p:spPr bwMode="auto">
          <a:xfrm>
            <a:off x="7416800" y="2133600"/>
            <a:ext cx="7112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AutoShape 10"/>
          <p:cNvSpPr>
            <a:spLocks noChangeArrowheads="1"/>
          </p:cNvSpPr>
          <p:nvPr/>
        </p:nvSpPr>
        <p:spPr bwMode="auto">
          <a:xfrm>
            <a:off x="10160000" y="3429000"/>
            <a:ext cx="711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AutoShape 11"/>
          <p:cNvSpPr>
            <a:spLocks noChangeArrowheads="1"/>
          </p:cNvSpPr>
          <p:nvPr/>
        </p:nvSpPr>
        <p:spPr bwMode="auto">
          <a:xfrm>
            <a:off x="7416800" y="4876800"/>
            <a:ext cx="6096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508000" y="3657601"/>
            <a:ext cx="3454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sz="1800"/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endParaRPr lang="en-US" sz="1800"/>
          </a:p>
        </p:txBody>
      </p:sp>
      <p:sp>
        <p:nvSpPr>
          <p:cNvPr id="33806" name="WordArt 13"/>
          <p:cNvSpPr>
            <a:spLocks noChangeArrowheads="1" noChangeShapeType="1" noTextEdit="1"/>
          </p:cNvSpPr>
          <p:nvPr/>
        </p:nvSpPr>
        <p:spPr bwMode="auto">
          <a:xfrm>
            <a:off x="1930401" y="3429000"/>
            <a:ext cx="241300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0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  <a:ea typeface="Arial Black"/>
                <a:cs typeface="Arial Black"/>
              </a:rPr>
              <a:t>1</a:t>
            </a:r>
          </a:p>
        </p:txBody>
      </p:sp>
      <p:sp>
        <p:nvSpPr>
          <p:cNvPr id="33807" name="WordArt 14"/>
          <p:cNvSpPr>
            <a:spLocks noChangeArrowheads="1" noChangeShapeType="1" noTextEdit="1"/>
          </p:cNvSpPr>
          <p:nvPr/>
        </p:nvSpPr>
        <p:spPr bwMode="auto">
          <a:xfrm>
            <a:off x="5791201" y="3352800"/>
            <a:ext cx="241300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0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  <a:ea typeface="Arial Black"/>
                <a:cs typeface="Arial Black"/>
              </a:rPr>
              <a:t>2</a:t>
            </a:r>
          </a:p>
        </p:txBody>
      </p:sp>
      <p:sp>
        <p:nvSpPr>
          <p:cNvPr id="33808" name="WordArt 15"/>
          <p:cNvSpPr>
            <a:spLocks noChangeArrowheads="1" noChangeShapeType="1" noTextEdit="1"/>
          </p:cNvSpPr>
          <p:nvPr/>
        </p:nvSpPr>
        <p:spPr bwMode="auto">
          <a:xfrm>
            <a:off x="9652001" y="3352800"/>
            <a:ext cx="241300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0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  <a:ea typeface="Arial Black"/>
                <a:cs typeface="Arial Black"/>
              </a:rPr>
              <a:t>3</a:t>
            </a:r>
          </a:p>
        </p:txBody>
      </p:sp>
      <p:sp>
        <p:nvSpPr>
          <p:cNvPr id="33809" name="WordArt 16"/>
          <p:cNvSpPr>
            <a:spLocks noChangeArrowheads="1" noChangeShapeType="1" noTextEdit="1"/>
          </p:cNvSpPr>
          <p:nvPr/>
        </p:nvSpPr>
        <p:spPr bwMode="auto">
          <a:xfrm>
            <a:off x="9652001" y="6096000"/>
            <a:ext cx="241300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0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  <a:ea typeface="Arial Black"/>
                <a:cs typeface="Arial Black"/>
              </a:rPr>
              <a:t>4</a:t>
            </a:r>
          </a:p>
        </p:txBody>
      </p:sp>
      <p:sp>
        <p:nvSpPr>
          <p:cNvPr id="33810" name="WordArt 17"/>
          <p:cNvSpPr>
            <a:spLocks noChangeArrowheads="1" noChangeShapeType="1" noTextEdit="1"/>
          </p:cNvSpPr>
          <p:nvPr/>
        </p:nvSpPr>
        <p:spPr bwMode="auto">
          <a:xfrm>
            <a:off x="5791201" y="6096000"/>
            <a:ext cx="241300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0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  <a:ea typeface="Arial Black"/>
                <a:cs typeface="Arial Black"/>
              </a:rPr>
              <a:t>5</a:t>
            </a:r>
          </a:p>
        </p:txBody>
      </p:sp>
      <p:sp>
        <p:nvSpPr>
          <p:cNvPr id="33811" name="Text Box 18"/>
          <p:cNvSpPr txBox="1">
            <a:spLocks noChangeArrowheads="1"/>
          </p:cNvSpPr>
          <p:nvPr/>
        </p:nvSpPr>
        <p:spPr bwMode="auto">
          <a:xfrm>
            <a:off x="0" y="3429001"/>
            <a:ext cx="4216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Ferritin was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demineralised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produce apoferritin. This was reconstituted with Co(II) and [PtCl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]2- and chemically reduced with sodium borohydride to form a metal alloy core. This was annealed at 500-600°C for 1hr to form ferromagnetic L1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6243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0584-0BA5-4923-93FF-137DFA7B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68" y="50912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to prepare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nanoparticles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194ED-2B8D-45AE-BB8B-662F2E5846B6}"/>
              </a:ext>
            </a:extLst>
          </p:cNvPr>
          <p:cNvSpPr/>
          <p:nvPr/>
        </p:nvSpPr>
        <p:spPr>
          <a:xfrm>
            <a:off x="2504767" y="1913476"/>
            <a:ext cx="7854422" cy="98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Reduction and dissolution of native ferrihydrite 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core to form apoferritin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AAB7879-89B3-4883-9882-D0CD0CC62DA8}"/>
              </a:ext>
            </a:extLst>
          </p:cNvPr>
          <p:cNvSpPr/>
          <p:nvPr/>
        </p:nvSpPr>
        <p:spPr>
          <a:xfrm>
            <a:off x="5793658" y="2941331"/>
            <a:ext cx="604684" cy="693174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5A6DF-88C6-4486-9300-C2E3C8A6056D}"/>
              </a:ext>
            </a:extLst>
          </p:cNvPr>
          <p:cNvSpPr/>
          <p:nvPr/>
        </p:nvSpPr>
        <p:spPr>
          <a:xfrm>
            <a:off x="2520821" y="3634505"/>
            <a:ext cx="78383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Reconstitution of apoferritin with Co(II) and [PtCl4]2–, and chemical reduction to form a metal alloy core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F77C91-70AA-4FB7-96FD-7C9DE3B3F1AE}"/>
              </a:ext>
            </a:extLst>
          </p:cNvPr>
          <p:cNvSpPr/>
          <p:nvPr/>
        </p:nvSpPr>
        <p:spPr>
          <a:xfrm>
            <a:off x="5798578" y="4848787"/>
            <a:ext cx="604684" cy="693174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8A6D93-96ED-4909-866F-05421E86A6EA}"/>
              </a:ext>
            </a:extLst>
          </p:cNvPr>
          <p:cNvSpPr/>
          <p:nvPr/>
        </p:nvSpPr>
        <p:spPr>
          <a:xfrm>
            <a:off x="2499856" y="5699531"/>
            <a:ext cx="77269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Annealing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core to produce the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phase encased in a carbonized matrix</a:t>
            </a:r>
          </a:p>
        </p:txBody>
      </p:sp>
    </p:spTree>
    <p:extLst>
      <p:ext uri="{BB962C8B-B14F-4D97-AF65-F5344CB8AC3E}">
        <p14:creationId xmlns:p14="http://schemas.microsoft.com/office/powerpoint/2010/main" val="30203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latin typeface="Garamond" charset="0"/>
              </a:rPr>
              <a:t>L1</a:t>
            </a:r>
            <a:r>
              <a:rPr lang="en-US" sz="4800" baseline="-25000" dirty="0">
                <a:latin typeface="Garamond" charset="0"/>
              </a:rPr>
              <a:t>0 </a:t>
            </a:r>
            <a:r>
              <a:rPr lang="en-US" sz="4800" dirty="0">
                <a:latin typeface="Garamond" charset="0"/>
              </a:rPr>
              <a:t>phase</a:t>
            </a:r>
            <a:r>
              <a:rPr lang="en-US" sz="4800" baseline="-25000" dirty="0">
                <a:latin typeface="Garamond" charset="0"/>
              </a:rPr>
              <a:t> </a:t>
            </a:r>
            <a:r>
              <a:rPr lang="en-US" sz="4800" dirty="0" err="1">
                <a:latin typeface="Garamond" charset="0"/>
              </a:rPr>
              <a:t>CoPt</a:t>
            </a:r>
            <a:r>
              <a:rPr lang="en-US" sz="4800" dirty="0">
                <a:latin typeface="Garamond" charset="0"/>
              </a:rPr>
              <a:t> Data Storage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highly anisotropic particles</a:t>
            </a:r>
          </a:p>
          <a:p>
            <a:pPr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Size limit due to Ferritin cage</a:t>
            </a:r>
          </a:p>
          <a:p>
            <a:pPr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Relatively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monodisperse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organising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sphercal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shape</a:t>
            </a:r>
          </a:p>
          <a:p>
            <a:pPr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nm protein shell prevents sintering</a:t>
            </a:r>
          </a:p>
          <a:p>
            <a:pPr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Possibility of forming Hexagonally close-packed (HCP) arrays of 1550 G bit cm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-2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(Nano Magnetics Ltd U.K.)</a:t>
            </a:r>
          </a:p>
        </p:txBody>
      </p:sp>
    </p:spTree>
    <p:extLst>
      <p:ext uri="{BB962C8B-B14F-4D97-AF65-F5344CB8AC3E}">
        <p14:creationId xmlns:p14="http://schemas.microsoft.com/office/powerpoint/2010/main" val="323103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78C8-C82B-40D9-85BA-231D590D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19410-7FD0-463B-BD27-D1FBD50A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16" y="1825625"/>
            <a:ext cx="7277131" cy="3188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9BE3CA-0600-4DC1-A641-759A0CB29D16}"/>
              </a:ext>
            </a:extLst>
          </p:cNvPr>
          <p:cNvSpPr txBox="1"/>
          <p:nvPr/>
        </p:nvSpPr>
        <p:spPr>
          <a:xfrm>
            <a:off x="899652" y="5102940"/>
            <a:ext cx="10707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 images of a dispersion of biomimetic ferritin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nanoparticles on a Si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window prior to (1) and after (2) annealing at 550 °C for 60 minutes in H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Particles that are obviously separated by a protein coating prior to annealing remain discrete afterwards (a), but indistinct material exhibits sintering (b).</a:t>
            </a:r>
          </a:p>
        </p:txBody>
      </p:sp>
    </p:spTree>
    <p:extLst>
      <p:ext uri="{BB962C8B-B14F-4D97-AF65-F5344CB8AC3E}">
        <p14:creationId xmlns:p14="http://schemas.microsoft.com/office/powerpoint/2010/main" val="270289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EE4C-C958-42E5-9B5F-35465FCB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77" y="260092"/>
            <a:ext cx="6805197" cy="1325563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Ferritin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5406DF-8405-40DC-8C48-2E893C27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9384"/>
            <a:ext cx="5313270" cy="425196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Ferritin is a self-assembled, 12 nm-diameter multi-subunit protein involved in biological functions such as iron storage and heme production.</a:t>
            </a: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24 nearly identical subunits.</a:t>
            </a:r>
          </a:p>
          <a:p>
            <a:pPr algn="l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pherical shell that encloses an </a:t>
            </a:r>
            <a:r>
              <a:rPr lang="en-IN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8.0 nm-diameter internal cage.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avity contains up to 4500 Fe atoms in the form of a poorly crystalline iron (III) oxy-hydroxide mineral, ferrihydrite.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Apoferritin is robust, being able to withstand relatively high temperatures systems (65 °C) and wide pH variations (approximately 4.0–9.0).</a:t>
            </a:r>
          </a:p>
          <a:p>
            <a:pPr marL="0" indent="0" algn="l">
              <a:buNone/>
            </a:pPr>
            <a:endParaRPr lang="en-IN" sz="2800" b="0" i="0" u="none" strike="noStrike" baseline="0" dirty="0">
              <a:latin typeface="ScalaLF-Regular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57" y="3365888"/>
            <a:ext cx="3993863" cy="301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t="30305" r="50000" b="14136"/>
          <a:stretch>
            <a:fillRect/>
          </a:stretch>
        </p:blipFill>
        <p:spPr>
          <a:xfrm>
            <a:off x="7528665" y="260092"/>
            <a:ext cx="3947958" cy="2998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8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787-F8EE-4C76-B147-01E2BECA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Major Highlights.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FF42-4506-461D-B546-6EA4B821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>
                <a:latin typeface="ScalaLF-Regular"/>
              </a:rPr>
              <a:t>T</a:t>
            </a:r>
            <a:r>
              <a:rPr lang="en-IN" sz="2800" b="0" i="0" u="none" strike="noStrike" baseline="0" dirty="0">
                <a:latin typeface="ScalaLF-Regular"/>
              </a:rPr>
              <a:t>he composition,</a:t>
            </a:r>
            <a:r>
              <a:rPr lang="en-US" sz="2800" b="0" i="0" u="none" strike="noStrike" baseline="0" dirty="0">
                <a:latin typeface="ScalaLF-Regular"/>
              </a:rPr>
              <a:t>cleanliness and uniformity of the ferritin-derived nanomagnets, as well as control over their magnetic orientation, competitive materials are likely to reach the market in the </a:t>
            </a:r>
            <a:r>
              <a:rPr lang="en-IN" sz="2800" b="0" i="0" u="none" strike="noStrike" baseline="0" dirty="0">
                <a:latin typeface="ScalaLF-Regular"/>
              </a:rPr>
              <a:t>near future.</a:t>
            </a:r>
          </a:p>
          <a:p>
            <a:pPr algn="l"/>
            <a:r>
              <a:rPr lang="en-IN" dirty="0">
                <a:latin typeface="ScalaLF-Regular"/>
              </a:rPr>
              <a:t> </a:t>
            </a:r>
            <a:r>
              <a:rPr lang="en-US" dirty="0">
                <a:latin typeface="ScalaLF-Regular"/>
              </a:rPr>
              <a:t>B</a:t>
            </a:r>
            <a:r>
              <a:rPr lang="en-US" sz="2800" b="0" i="0" u="none" strike="noStrike" baseline="0" dirty="0">
                <a:latin typeface="ScalaLF-Regular"/>
              </a:rPr>
              <a:t>iomimetic ferritins for nanoparticle synthesis, assembly, and application offers additional significant advantages compared with more conventional technologies.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73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787-F8EE-4C76-B147-01E2BECA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en-IN" dirty="0"/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Highlights.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FF42-4506-461D-B546-6EA4B821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sz="2800" b="0" i="0" u="none" strike="noStrike" baseline="0" dirty="0">
                <a:latin typeface="ScalaLF-Regular"/>
              </a:rPr>
              <a:t> </a:t>
            </a:r>
            <a:r>
              <a:rPr lang="en-US" sz="2800" b="0" i="0" u="none" strike="noStrike" baseline="0" dirty="0">
                <a:latin typeface="ScalaLF-Regular"/>
              </a:rPr>
              <a:t>Self-assembled ferritin cages are readily available and naturally monodisperse, providing </a:t>
            </a:r>
            <a:r>
              <a:rPr lang="en-IN" sz="2800" b="0" i="0" u="none" strike="noStrike" baseline="0" dirty="0">
                <a:latin typeface="ScalaLF-Regular"/>
              </a:rPr>
              <a:t>a reproducible system.</a:t>
            </a:r>
          </a:p>
          <a:p>
            <a:pPr algn="l"/>
            <a:r>
              <a:rPr lang="en-IN" dirty="0">
                <a:latin typeface="ScalaLF-Regular"/>
              </a:rPr>
              <a:t> </a:t>
            </a:r>
            <a:r>
              <a:rPr lang="en-US" dirty="0">
                <a:latin typeface="ScalaLF-Regular"/>
              </a:rPr>
              <a:t>I</a:t>
            </a:r>
            <a:r>
              <a:rPr lang="en-US" sz="2800" b="0" i="0" u="none" strike="noStrike" baseline="0" dirty="0">
                <a:latin typeface="ScalaLF-Regular"/>
              </a:rPr>
              <a:t>nherent biocompatibility and conjugation properties of the external surface of the protein cage make these bioinorganic magnetic ferritins ideal for pharmaceutical and medical applications such as </a:t>
            </a:r>
            <a:r>
              <a:rPr lang="en-US" sz="2800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ScalaLF-Regular"/>
              </a:rPr>
              <a:t>contrast agents, targeted drug delivery, and immunomagnetic </a:t>
            </a:r>
            <a:r>
              <a:rPr lang="en-IN" sz="2800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ScalaLF-Regular"/>
              </a:rPr>
              <a:t>labelling</a:t>
            </a:r>
            <a:r>
              <a:rPr lang="en-IN" sz="2800" b="0" i="0" u="none" strike="noStrike" baseline="0" dirty="0">
                <a:latin typeface="ScalaLF-Regular"/>
              </a:rPr>
              <a:t>.</a:t>
            </a:r>
          </a:p>
          <a:p>
            <a:pPr algn="l"/>
            <a:r>
              <a:rPr lang="en-IN" dirty="0">
                <a:latin typeface="ScalaLF-Regular"/>
              </a:rPr>
              <a:t> </a:t>
            </a:r>
            <a:r>
              <a:rPr lang="en-US" sz="2800" b="0" i="0" u="none" strike="noStrike" baseline="0" dirty="0">
                <a:latin typeface="ScalaLF-Regular"/>
              </a:rPr>
              <a:t>Biologically targeted semiconducting nanoparticles can also be used for </a:t>
            </a:r>
            <a:r>
              <a:rPr lang="en-US" sz="2800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ScalaLF-Regular"/>
              </a:rPr>
              <a:t>rapid protein or DNA sequencing</a:t>
            </a:r>
            <a:r>
              <a:rPr lang="en-US" sz="2800" b="0" i="0" u="none" strike="noStrike" baseline="0" dirty="0">
                <a:latin typeface="ScalaLF-Regular"/>
              </a:rPr>
              <a:t>.</a:t>
            </a:r>
            <a:endParaRPr lang="en-IN" sz="2800" b="0" i="0" u="none" strike="noStrike" baseline="0" dirty="0">
              <a:latin typeface="Scala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7582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EE4C-C958-42E5-9B5F-35465FCB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calaLF-Regular"/>
              </a:rPr>
              <a:t>Biomimetic ferritins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5406DF-8405-40DC-8C48-2E893C27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 </a:t>
            </a:r>
            <a:r>
              <a:rPr lang="en-IN" dirty="0">
                <a:latin typeface="ScalaLF-Regular"/>
              </a:rPr>
              <a:t>Ferritin cage can act as </a:t>
            </a:r>
            <a:r>
              <a:rPr lang="en-IN" sz="2800" b="0" i="0" u="none" strike="noStrike" baseline="0" dirty="0">
                <a:latin typeface="ScalaLF-Regular"/>
              </a:rPr>
              <a:t>generic reaction vessel.</a:t>
            </a:r>
          </a:p>
          <a:p>
            <a:pPr algn="l"/>
            <a:r>
              <a:rPr lang="en-IN" dirty="0">
                <a:latin typeface="ScalaLF-Regular"/>
              </a:rPr>
              <a:t> </a:t>
            </a:r>
            <a:r>
              <a:rPr lang="en-US" dirty="0">
                <a:latin typeface="ScalaLF-Regular"/>
              </a:rPr>
              <a:t>B</a:t>
            </a:r>
            <a:r>
              <a:rPr lang="en-US" sz="2800" b="0" i="0" u="none" strike="noStrike" baseline="0" dirty="0">
                <a:latin typeface="ScalaLF-Regular"/>
              </a:rPr>
              <a:t>iomimetic ferritins have been prepared by reductive dissolution of the iron oxide </a:t>
            </a:r>
            <a:r>
              <a:rPr lang="en-IN" sz="2800" b="0" i="0" u="none" strike="noStrike" baseline="0" dirty="0">
                <a:latin typeface="ScalaLF-Regular"/>
              </a:rPr>
              <a:t>cores.</a:t>
            </a:r>
          </a:p>
          <a:p>
            <a:pPr algn="l"/>
            <a:r>
              <a:rPr lang="en-IN" dirty="0">
                <a:latin typeface="ScalaLF-Regular"/>
              </a:rPr>
              <a:t> </a:t>
            </a:r>
            <a:r>
              <a:rPr lang="en-US" dirty="0">
                <a:latin typeface="ScalaLF-Regular"/>
              </a:rPr>
              <a:t>R</a:t>
            </a:r>
            <a:r>
              <a:rPr lang="en-US" sz="2800" b="0" i="0" u="none" strike="noStrike" baseline="0" dirty="0">
                <a:latin typeface="ScalaLF-Regular"/>
              </a:rPr>
              <a:t>econstitution of the empty cage of apoferritin with manganese oxide, </a:t>
            </a:r>
            <a:r>
              <a:rPr lang="en-IN" sz="2800" b="0" i="0" u="none" strike="noStrike" baseline="0" dirty="0">
                <a:latin typeface="ScalaLF-Regular"/>
              </a:rPr>
              <a:t>uranyl oxide nanoparticles, cadmium </a:t>
            </a:r>
            <a:r>
              <a:rPr lang="en-IN" sz="2800" b="0" i="0" u="none" strike="noStrike" baseline="0" dirty="0" err="1">
                <a:latin typeface="ScalaLF-Regular"/>
              </a:rPr>
              <a:t>sulfide</a:t>
            </a:r>
            <a:r>
              <a:rPr lang="en-IN" sz="2800" b="0" i="0" u="none" strike="noStrike" baseline="0" dirty="0">
                <a:latin typeface="ScalaLF-Regular"/>
              </a:rPr>
              <a:t> quantum dots.</a:t>
            </a:r>
          </a:p>
          <a:p>
            <a:pPr algn="l"/>
            <a:r>
              <a:rPr lang="en-IN" dirty="0">
                <a:latin typeface="ScalaLF-Regular"/>
              </a:rPr>
              <a:t> </a:t>
            </a:r>
            <a:r>
              <a:rPr lang="en-US" dirty="0">
                <a:latin typeface="ScalaLF-Regular"/>
              </a:rPr>
              <a:t>Hybrid metals can also be employed like </a:t>
            </a:r>
            <a:r>
              <a:rPr lang="en-US" sz="2800" b="0" i="0" u="none" strike="noStrike" baseline="0" dirty="0">
                <a:latin typeface="ScalaLF-Regular"/>
              </a:rPr>
              <a:t>the synthesis of the magnetic alloy cobalt platinum (</a:t>
            </a:r>
            <a:r>
              <a:rPr lang="en-US" sz="2800" b="0" i="0" u="none" strike="noStrike" baseline="0" dirty="0" err="1">
                <a:latin typeface="ScalaLF-Regular"/>
              </a:rPr>
              <a:t>CoPt</a:t>
            </a:r>
            <a:r>
              <a:rPr lang="en-US" sz="2800" b="0" i="0" u="none" strike="noStrike" baseline="0" dirty="0">
                <a:latin typeface="ScalaLF-Regular"/>
              </a:rPr>
              <a:t>) within apoferritin which can help in high density data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2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321A-4629-4024-AA23-9968D445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36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High-Density Magnetic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C73-799E-4B41-A171-6CD22102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/>
              <a:t> </a:t>
            </a:r>
            <a:r>
              <a:rPr lang="en-US" sz="2800" b="0" i="0" u="none" strike="noStrike" baseline="0" dirty="0">
                <a:latin typeface="ScalaLF-Regular"/>
              </a:rPr>
              <a:t>Rectangular magnetized regions or ‘bits’ on a thin metal film supported by a glass or aluminum disk substrate.</a:t>
            </a:r>
          </a:p>
          <a:p>
            <a:r>
              <a:rPr lang="en-US" dirty="0">
                <a:latin typeface="ScalaLF-Regular"/>
              </a:rPr>
              <a:t> In general,</a:t>
            </a:r>
            <a:r>
              <a:rPr lang="en-US" sz="2800" b="0" i="0" u="none" strike="noStrike" baseline="0" dirty="0">
                <a:latin typeface="ScalaLF-Regular"/>
              </a:rPr>
              <a:t> storage capacity </a:t>
            </a:r>
            <a:r>
              <a:rPr lang="en-US" dirty="0">
                <a:latin typeface="ScalaLF-Regular"/>
              </a:rPr>
              <a:t>is about </a:t>
            </a:r>
            <a:r>
              <a:rPr lang="en-US" sz="2800" b="0" i="0" u="none" strike="noStrike" baseline="0" dirty="0">
                <a:latin typeface="ScalaLF-Regular"/>
              </a:rPr>
              <a:t>maximum areal density of around 11 </a:t>
            </a:r>
            <a:r>
              <a:rPr lang="en-US" sz="2800" b="0" i="0" u="none" strike="noStrike" baseline="0" dirty="0" err="1">
                <a:latin typeface="ScalaLF-Regular"/>
              </a:rPr>
              <a:t>Gbits</a:t>
            </a:r>
            <a:r>
              <a:rPr lang="en-US" sz="2800" b="0" i="0" u="none" strike="noStrike" baseline="0" dirty="0">
                <a:latin typeface="ScalaLF-Regular"/>
              </a:rPr>
              <a:t>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en-US" sz="2800" b="0" i="0" u="none" strike="noStrike" baseline="30000" dirty="0">
                <a:latin typeface="Arial" panose="020B0604020202020204" pitchFamily="34" charset="0"/>
                <a:cs typeface="Arial" panose="020B0604020202020204" pitchFamily="34" charset="0"/>
              </a:rPr>
              <a:t>-2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e., billions of bits per cm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0" i="0" u="none" strike="noStrike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aseline="30000" dirty="0">
                <a:latin typeface="ScalaLF-Regular"/>
              </a:rPr>
              <a:t> </a:t>
            </a:r>
            <a:r>
              <a:rPr lang="en-IN" dirty="0">
                <a:latin typeface="ScalaLF-Regular"/>
              </a:rPr>
              <a:t> B</a:t>
            </a:r>
            <a:r>
              <a:rPr lang="en-IN" sz="2800" b="0" i="0" u="none" strike="noStrike" baseline="0" dirty="0">
                <a:latin typeface="ScalaLF-Regular"/>
              </a:rPr>
              <a:t>its are </a:t>
            </a:r>
            <a:r>
              <a:rPr lang="en-US" sz="2800" b="0" i="0" u="none" strike="noStrike" baseline="0" dirty="0">
                <a:latin typeface="ScalaLF-Regular"/>
              </a:rPr>
              <a:t>roughly 30 nm wide by 300 nm long</a:t>
            </a:r>
          </a:p>
          <a:p>
            <a:pPr algn="l"/>
            <a:r>
              <a:rPr lang="en-US" dirty="0">
                <a:latin typeface="ScalaLF-Regular"/>
              </a:rPr>
              <a:t> C</a:t>
            </a:r>
            <a:r>
              <a:rPr lang="en-US" sz="2800" b="0" i="0" u="none" strike="noStrike" baseline="0" dirty="0">
                <a:latin typeface="ScalaLF-Regular"/>
              </a:rPr>
              <a:t>omposed from hundreds of nano-scaled magnetic alloy grains  oriented longitudinally in the plane of a disk.</a:t>
            </a:r>
          </a:p>
          <a:p>
            <a:pPr algn="l"/>
            <a:r>
              <a:rPr lang="en-US" dirty="0">
                <a:latin typeface="ScalaLF-Regular"/>
              </a:rPr>
              <a:t> </a:t>
            </a:r>
            <a:r>
              <a:rPr lang="en-IN" sz="2800" b="0" i="0" u="none" strike="noStrike" baseline="0" dirty="0">
                <a:latin typeface="ScalaLF-Regular"/>
              </a:rPr>
              <a:t>These grains are produced </a:t>
            </a:r>
            <a:r>
              <a:rPr lang="en-US" sz="2800" b="0" i="0" u="none" strike="noStrike" baseline="0" dirty="0">
                <a:latin typeface="ScalaLF-Regular"/>
              </a:rPr>
              <a:t>through a process of </a:t>
            </a:r>
            <a:r>
              <a:rPr lang="en-US" sz="2800" b="1" i="0" u="none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sputtering</a:t>
            </a:r>
            <a:r>
              <a:rPr lang="en-US" sz="2800" b="0" i="0" u="none" strike="noStrike" baseline="0" dirty="0">
                <a:latin typeface="ScalaLF-Regular"/>
              </a:rPr>
              <a:t>.</a:t>
            </a:r>
          </a:p>
          <a:p>
            <a:pPr algn="l"/>
            <a:endParaRPr lang="en-US" sz="2800" b="0" i="0" u="none" strike="noStrike" baseline="0" dirty="0">
              <a:latin typeface="Scala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20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249A-6429-4555-9154-1325EFC0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35"/>
            <a:ext cx="10515600" cy="1325563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Sputtering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48108D-60B5-4A8A-8683-2FAB0A766B44}"/>
              </a:ext>
            </a:extLst>
          </p:cNvPr>
          <p:cNvSpPr/>
          <p:nvPr/>
        </p:nvSpPr>
        <p:spPr>
          <a:xfrm>
            <a:off x="4441371" y="2229394"/>
            <a:ext cx="3701143" cy="3570515"/>
          </a:xfrm>
          <a:custGeom>
            <a:avLst/>
            <a:gdLst>
              <a:gd name="connsiteX0" fmla="*/ 426720 w 3701143"/>
              <a:gd name="connsiteY0" fmla="*/ 0 h 3570515"/>
              <a:gd name="connsiteX1" fmla="*/ 3701143 w 3701143"/>
              <a:gd name="connsiteY1" fmla="*/ 0 h 3570515"/>
              <a:gd name="connsiteX2" fmla="*/ 3701143 w 3701143"/>
              <a:gd name="connsiteY2" fmla="*/ 3570515 h 3570515"/>
              <a:gd name="connsiteX3" fmla="*/ 426720 w 3701143"/>
              <a:gd name="connsiteY3" fmla="*/ 3570515 h 3570515"/>
              <a:gd name="connsiteX4" fmla="*/ 426720 w 3701143"/>
              <a:gd name="connsiteY4" fmla="*/ 679269 h 3570515"/>
              <a:gd name="connsiteX5" fmla="*/ 0 w 3701143"/>
              <a:gd name="connsiteY5" fmla="*/ 679269 h 3570515"/>
              <a:gd name="connsiteX6" fmla="*/ 0 w 3701143"/>
              <a:gd name="connsiteY6" fmla="*/ 418012 h 3570515"/>
              <a:gd name="connsiteX7" fmla="*/ 426720 w 3701143"/>
              <a:gd name="connsiteY7" fmla="*/ 418012 h 357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3" h="3570515">
                <a:moveTo>
                  <a:pt x="426720" y="0"/>
                </a:moveTo>
                <a:lnTo>
                  <a:pt x="3701143" y="0"/>
                </a:lnTo>
                <a:lnTo>
                  <a:pt x="3701143" y="3570515"/>
                </a:lnTo>
                <a:lnTo>
                  <a:pt x="426720" y="3570515"/>
                </a:lnTo>
                <a:lnTo>
                  <a:pt x="426720" y="679269"/>
                </a:lnTo>
                <a:lnTo>
                  <a:pt x="0" y="679269"/>
                </a:lnTo>
                <a:lnTo>
                  <a:pt x="0" y="418012"/>
                </a:lnTo>
                <a:lnTo>
                  <a:pt x="426720" y="418012"/>
                </a:lnTo>
                <a:close/>
              </a:path>
            </a:pathLst>
          </a:custGeom>
          <a:noFill/>
          <a:ln w="5715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FDD95-7E8D-406A-949A-1C6132EF9755}"/>
              </a:ext>
            </a:extLst>
          </p:cNvPr>
          <p:cNvSpPr/>
          <p:nvPr/>
        </p:nvSpPr>
        <p:spPr>
          <a:xfrm>
            <a:off x="5294811" y="2403566"/>
            <a:ext cx="2647406" cy="287383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glow rad="228600">
              <a:schemeClr val="bg1">
                <a:lumMod val="6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7360B-B284-4660-B8BB-E5ED0DF1A1ED}"/>
              </a:ext>
            </a:extLst>
          </p:cNvPr>
          <p:cNvSpPr/>
          <p:nvPr/>
        </p:nvSpPr>
        <p:spPr>
          <a:xfrm>
            <a:off x="5294811" y="5159829"/>
            <a:ext cx="2647406" cy="287383"/>
          </a:xfrm>
          <a:prstGeom prst="rect">
            <a:avLst/>
          </a:prstGeom>
          <a:gradFill>
            <a:gsLst>
              <a:gs pos="29000">
                <a:schemeClr val="bg1">
                  <a:lumMod val="50000"/>
                </a:schemeClr>
              </a:gs>
              <a:gs pos="55000">
                <a:schemeClr val="bg1">
                  <a:lumMod val="50000"/>
                </a:schemeClr>
              </a:gs>
              <a:gs pos="0">
                <a:schemeClr val="bg1">
                  <a:lumMod val="75000"/>
                </a:schemeClr>
              </a:gs>
              <a:gs pos="88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2D05B0-F1C8-48E4-AEEC-BFEE9C219E5C}"/>
              </a:ext>
            </a:extLst>
          </p:cNvPr>
          <p:cNvSpPr/>
          <p:nvPr/>
        </p:nvSpPr>
        <p:spPr>
          <a:xfrm>
            <a:off x="7545979" y="2810828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C90B44-AE74-4259-B66A-B53051E71DC3}"/>
              </a:ext>
            </a:extLst>
          </p:cNvPr>
          <p:cNvSpPr/>
          <p:nvPr/>
        </p:nvSpPr>
        <p:spPr>
          <a:xfrm>
            <a:off x="6436360" y="3113587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2121B1-3968-4469-9AA5-203C455F46FB}"/>
              </a:ext>
            </a:extLst>
          </p:cNvPr>
          <p:cNvSpPr/>
          <p:nvPr/>
        </p:nvSpPr>
        <p:spPr>
          <a:xfrm>
            <a:off x="6096000" y="3159307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49B6D1-D518-46D8-9676-5AFBF9748EED}"/>
              </a:ext>
            </a:extLst>
          </p:cNvPr>
          <p:cNvSpPr/>
          <p:nvPr/>
        </p:nvSpPr>
        <p:spPr>
          <a:xfrm>
            <a:off x="6898640" y="3138215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EF29FD-A60E-4C2A-8789-F3069D356CF7}"/>
              </a:ext>
            </a:extLst>
          </p:cNvPr>
          <p:cNvSpPr/>
          <p:nvPr/>
        </p:nvSpPr>
        <p:spPr>
          <a:xfrm>
            <a:off x="6195425" y="2879408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6E99A8-41AA-467B-8389-800812B1119D}"/>
              </a:ext>
            </a:extLst>
          </p:cNvPr>
          <p:cNvSpPr/>
          <p:nvPr/>
        </p:nvSpPr>
        <p:spPr>
          <a:xfrm>
            <a:off x="7416800" y="3052128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A0597F-1023-49BA-A13D-85673BA22016}"/>
              </a:ext>
            </a:extLst>
          </p:cNvPr>
          <p:cNvSpPr/>
          <p:nvPr/>
        </p:nvSpPr>
        <p:spPr>
          <a:xfrm>
            <a:off x="7136675" y="2833688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F6754-7FE7-4170-BD82-ED64D4BF417C}"/>
              </a:ext>
            </a:extLst>
          </p:cNvPr>
          <p:cNvSpPr/>
          <p:nvPr/>
        </p:nvSpPr>
        <p:spPr>
          <a:xfrm>
            <a:off x="6615611" y="2865120"/>
            <a:ext cx="111760" cy="1057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5A24AD-2EAF-4433-8924-7F1644C3ABD5}"/>
              </a:ext>
            </a:extLst>
          </p:cNvPr>
          <p:cNvSpPr/>
          <p:nvPr/>
        </p:nvSpPr>
        <p:spPr>
          <a:xfrm>
            <a:off x="5720080" y="2920048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2330F7-ACEA-4A35-AD12-61E683FC6DBE}"/>
              </a:ext>
            </a:extLst>
          </p:cNvPr>
          <p:cNvSpPr/>
          <p:nvPr/>
        </p:nvSpPr>
        <p:spPr>
          <a:xfrm>
            <a:off x="7698379" y="2963228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1458DB0-3F9B-47AF-83AF-AFC8B2E44026}"/>
              </a:ext>
            </a:extLst>
          </p:cNvPr>
          <p:cNvSpPr/>
          <p:nvPr/>
        </p:nvSpPr>
        <p:spPr>
          <a:xfrm>
            <a:off x="7850779" y="3115628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BCF51E-A320-4BD6-A575-0FB117CE120B}"/>
              </a:ext>
            </a:extLst>
          </p:cNvPr>
          <p:cNvSpPr/>
          <p:nvPr/>
        </p:nvSpPr>
        <p:spPr>
          <a:xfrm>
            <a:off x="7143934" y="3261586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2B2FB4-C8EB-4343-953B-240ACC7F124A}"/>
              </a:ext>
            </a:extLst>
          </p:cNvPr>
          <p:cNvSpPr/>
          <p:nvPr/>
        </p:nvSpPr>
        <p:spPr>
          <a:xfrm>
            <a:off x="5473339" y="3497491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C9E818-DB86-462A-B278-FB065A7AB807}"/>
              </a:ext>
            </a:extLst>
          </p:cNvPr>
          <p:cNvSpPr/>
          <p:nvPr/>
        </p:nvSpPr>
        <p:spPr>
          <a:xfrm>
            <a:off x="5370286" y="3087915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52FD58-D550-404B-AB14-075A9573014D}"/>
              </a:ext>
            </a:extLst>
          </p:cNvPr>
          <p:cNvSpPr/>
          <p:nvPr/>
        </p:nvSpPr>
        <p:spPr>
          <a:xfrm>
            <a:off x="5831840" y="3800793"/>
            <a:ext cx="11176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E6B3763-19C2-4A7C-9528-5AA8B6F334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2695" y="3727494"/>
            <a:ext cx="1617891" cy="88392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FD56799-4407-43CA-9E5E-C5EBD2190A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6216" y="3932464"/>
            <a:ext cx="1687649" cy="68072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A3CCE74-B962-4F87-854A-7171B6D45E98}"/>
              </a:ext>
            </a:extLst>
          </p:cNvPr>
          <p:cNvCxnSpPr>
            <a:cxnSpLocks/>
          </p:cNvCxnSpPr>
          <p:nvPr/>
        </p:nvCxnSpPr>
        <p:spPr>
          <a:xfrm>
            <a:off x="4972049" y="2780574"/>
            <a:ext cx="73663" cy="6084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235D094-C467-4112-A791-5AADDA5699B7}"/>
              </a:ext>
            </a:extLst>
          </p:cNvPr>
          <p:cNvSpPr/>
          <p:nvPr/>
        </p:nvSpPr>
        <p:spPr>
          <a:xfrm>
            <a:off x="3488689" y="2705101"/>
            <a:ext cx="1483360" cy="105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C0C3F2B-FFA3-4529-9FC6-57DA8E8327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6217" y="3932465"/>
            <a:ext cx="1687649" cy="68072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8917327-6A07-49CF-84BA-570D49638364}"/>
              </a:ext>
            </a:extLst>
          </p:cNvPr>
          <p:cNvCxnSpPr>
            <a:cxnSpLocks/>
          </p:cNvCxnSpPr>
          <p:nvPr/>
        </p:nvCxnSpPr>
        <p:spPr>
          <a:xfrm>
            <a:off x="4972050" y="2780575"/>
            <a:ext cx="73663" cy="6084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E6F7473-068D-4229-9B46-98D468CB040E}"/>
              </a:ext>
            </a:extLst>
          </p:cNvPr>
          <p:cNvSpPr/>
          <p:nvPr/>
        </p:nvSpPr>
        <p:spPr>
          <a:xfrm>
            <a:off x="3488690" y="2705102"/>
            <a:ext cx="1483360" cy="105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038F41C7-28F2-4A3E-A178-99149D22D4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6218" y="3932466"/>
            <a:ext cx="1687649" cy="68072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62E6FA2-CCF3-434D-8C9B-731D2E28B481}"/>
              </a:ext>
            </a:extLst>
          </p:cNvPr>
          <p:cNvCxnSpPr>
            <a:cxnSpLocks/>
          </p:cNvCxnSpPr>
          <p:nvPr/>
        </p:nvCxnSpPr>
        <p:spPr>
          <a:xfrm>
            <a:off x="4972051" y="2780576"/>
            <a:ext cx="73663" cy="6084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7702CF-7421-40D5-9D44-295466D65495}"/>
              </a:ext>
            </a:extLst>
          </p:cNvPr>
          <p:cNvSpPr/>
          <p:nvPr/>
        </p:nvSpPr>
        <p:spPr>
          <a:xfrm>
            <a:off x="3488691" y="2705103"/>
            <a:ext cx="1483360" cy="105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0DC8E22-22B1-4331-8E18-8DF929DE51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6219" y="3932467"/>
            <a:ext cx="1687649" cy="68072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536DDE8-4560-4DFB-9B97-CBDE6E8FFF1D}"/>
              </a:ext>
            </a:extLst>
          </p:cNvPr>
          <p:cNvCxnSpPr>
            <a:cxnSpLocks/>
          </p:cNvCxnSpPr>
          <p:nvPr/>
        </p:nvCxnSpPr>
        <p:spPr>
          <a:xfrm>
            <a:off x="4972052" y="2780577"/>
            <a:ext cx="73663" cy="6084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35BB2C6-3846-4B9D-B17D-41F3DCA62796}"/>
              </a:ext>
            </a:extLst>
          </p:cNvPr>
          <p:cNvSpPr/>
          <p:nvPr/>
        </p:nvSpPr>
        <p:spPr>
          <a:xfrm>
            <a:off x="3488692" y="2705104"/>
            <a:ext cx="1483360" cy="105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8520EB0-42B4-4C43-9A4A-8F3069E4ED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6220" y="3932468"/>
            <a:ext cx="1687649" cy="68072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6C2665A-93B7-44A1-A4DB-62A3138E4CE8}"/>
              </a:ext>
            </a:extLst>
          </p:cNvPr>
          <p:cNvCxnSpPr>
            <a:cxnSpLocks/>
          </p:cNvCxnSpPr>
          <p:nvPr/>
        </p:nvCxnSpPr>
        <p:spPr>
          <a:xfrm>
            <a:off x="4972053" y="2780578"/>
            <a:ext cx="73663" cy="6084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1A6966-C8B3-446C-90CE-F6BF040E629F}"/>
              </a:ext>
            </a:extLst>
          </p:cNvPr>
          <p:cNvSpPr/>
          <p:nvPr/>
        </p:nvSpPr>
        <p:spPr>
          <a:xfrm>
            <a:off x="3488693" y="2705105"/>
            <a:ext cx="1483360" cy="105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BB9B08-AF0D-41AA-9040-3D3584720991}"/>
              </a:ext>
            </a:extLst>
          </p:cNvPr>
          <p:cNvGrpSpPr/>
          <p:nvPr/>
        </p:nvGrpSpPr>
        <p:grpSpPr>
          <a:xfrm>
            <a:off x="3488694" y="2705106"/>
            <a:ext cx="2454908" cy="2411547"/>
            <a:chOff x="3488694" y="2705106"/>
            <a:chExt cx="2454908" cy="2411547"/>
          </a:xfrm>
        </p:grpSpPr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4D09D4CE-98E3-479A-9DDE-ABF95E2905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92696" y="3727495"/>
              <a:ext cx="1617891" cy="883920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572F26D9-B3B7-443F-AB06-B7985D2511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56221" y="3932469"/>
              <a:ext cx="1687649" cy="680720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74CD7974-D890-4817-8502-ACC52B922435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4" y="2780579"/>
              <a:ext cx="73663" cy="6084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0B1109CB-29B4-4693-B5F2-F5FE753F3F93}"/>
                </a:ext>
              </a:extLst>
            </p:cNvPr>
            <p:cNvSpPr/>
            <p:nvPr/>
          </p:nvSpPr>
          <p:spPr>
            <a:xfrm>
              <a:off x="3488694" y="2705106"/>
              <a:ext cx="1483360" cy="1057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FC31AD7-8119-4B3A-A732-77DD798775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96947" y="4386305"/>
            <a:ext cx="1409428" cy="18252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68D0039-5548-438A-8BD4-07D42F922EC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58611" y="4417198"/>
            <a:ext cx="1334951" cy="16110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55A872-E367-4715-95BF-859C2855882D}"/>
              </a:ext>
            </a:extLst>
          </p:cNvPr>
          <p:cNvSpPr txBox="1"/>
          <p:nvPr/>
        </p:nvSpPr>
        <p:spPr>
          <a:xfrm>
            <a:off x="6218371" y="4196669"/>
            <a:ext cx="19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Sputtering Gas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4CAFD9-9D8E-4B07-A0C0-93026CFAF93C}"/>
              </a:ext>
            </a:extLst>
          </p:cNvPr>
          <p:cNvSpPr txBox="1"/>
          <p:nvPr/>
        </p:nvSpPr>
        <p:spPr>
          <a:xfrm>
            <a:off x="5001523" y="4949905"/>
            <a:ext cx="19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Bombarding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21AE1E-36A8-4702-8D6B-CBFB3C0BFDA6}"/>
              </a:ext>
            </a:extLst>
          </p:cNvPr>
          <p:cNvSpPr txBox="1"/>
          <p:nvPr/>
        </p:nvSpPr>
        <p:spPr>
          <a:xfrm>
            <a:off x="6548120" y="5445295"/>
            <a:ext cx="19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Target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512414-2A07-4A94-AB32-2BF6031EACD5}"/>
              </a:ext>
            </a:extLst>
          </p:cNvPr>
          <p:cNvSpPr txBox="1"/>
          <p:nvPr/>
        </p:nvSpPr>
        <p:spPr>
          <a:xfrm>
            <a:off x="8142691" y="2728962"/>
            <a:ext cx="306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Deposition of thin film of target on Substrate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F185C3-2BF5-4868-9E1E-0C9910E6202E}"/>
              </a:ext>
            </a:extLst>
          </p:cNvPr>
          <p:cNvSpPr txBox="1"/>
          <p:nvPr/>
        </p:nvSpPr>
        <p:spPr>
          <a:xfrm>
            <a:off x="6127477" y="2377424"/>
            <a:ext cx="19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Substrate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915DFC-D1BA-4E57-9445-C65098C2B7E9}"/>
              </a:ext>
            </a:extLst>
          </p:cNvPr>
          <p:cNvSpPr txBox="1"/>
          <p:nvPr/>
        </p:nvSpPr>
        <p:spPr>
          <a:xfrm>
            <a:off x="6159219" y="1902375"/>
            <a:ext cx="19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Chamber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CE44624-5B68-4C96-BA61-AB27ABD0AE3D}"/>
              </a:ext>
            </a:extLst>
          </p:cNvPr>
          <p:cNvCxnSpPr/>
          <p:nvPr/>
        </p:nvCxnSpPr>
        <p:spPr>
          <a:xfrm>
            <a:off x="9438640" y="3428999"/>
            <a:ext cx="0" cy="740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D461075-5525-4F1E-914D-977498717D73}"/>
              </a:ext>
            </a:extLst>
          </p:cNvPr>
          <p:cNvSpPr txBox="1"/>
          <p:nvPr/>
        </p:nvSpPr>
        <p:spPr>
          <a:xfrm>
            <a:off x="8259720" y="4221213"/>
            <a:ext cx="3490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Variable Size of Particles Dispersed (Poly-dispersed)</a:t>
            </a:r>
          </a:p>
          <a:p>
            <a:r>
              <a:rPr lang="en-IN" dirty="0">
                <a:latin typeface="+mj-lt"/>
              </a:rPr>
              <a:t>	or,</a:t>
            </a:r>
          </a:p>
          <a:p>
            <a:r>
              <a:rPr lang="en-IN" dirty="0">
                <a:latin typeface="+mj-lt"/>
              </a:rPr>
              <a:t>Uniformly dispersed (Mono-dispersed)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1811B-642B-4665-8537-8F706CE841F7}"/>
              </a:ext>
            </a:extLst>
          </p:cNvPr>
          <p:cNvSpPr txBox="1"/>
          <p:nvPr/>
        </p:nvSpPr>
        <p:spPr>
          <a:xfrm>
            <a:off x="237613" y="3938330"/>
            <a:ext cx="35047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Ion Beam Sputtering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Reactive Sputtering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Gas Flow Sputtering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 Power Impulse Sputtering Magnetron </a:t>
            </a:r>
          </a:p>
        </p:txBody>
      </p:sp>
    </p:spTree>
    <p:extLst>
      <p:ext uri="{BB962C8B-B14F-4D97-AF65-F5344CB8AC3E}">
        <p14:creationId xmlns:p14="http://schemas.microsoft.com/office/powerpoint/2010/main" val="10531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321A-4629-4024-AA23-9968D445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329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High-Density Magnetic Data Storage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C73-799E-4B41-A171-6CD22102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ScalaLF-Regular"/>
              </a:rPr>
              <a:t> </a:t>
            </a:r>
            <a:r>
              <a:rPr lang="en-IN" dirty="0">
                <a:latin typeface="ScalaLF-Regular"/>
              </a:rPr>
              <a:t>P</a:t>
            </a:r>
            <a:r>
              <a:rPr lang="en-IN" sz="2800" b="0" i="0" u="none" strike="noStrike" baseline="0" dirty="0">
                <a:latin typeface="ScalaLF-Regular"/>
              </a:rPr>
              <a:t>olydisperse grain size distribution.</a:t>
            </a:r>
          </a:p>
          <a:p>
            <a:pPr algn="l"/>
            <a:r>
              <a:rPr lang="en-IN" dirty="0">
                <a:latin typeface="ScalaLF-Regular"/>
              </a:rPr>
              <a:t> </a:t>
            </a:r>
            <a:r>
              <a:rPr lang="en-US" dirty="0">
                <a:latin typeface="ScalaLF-Regular"/>
              </a:rPr>
              <a:t>C</a:t>
            </a:r>
            <a:r>
              <a:rPr lang="en-US" sz="2800" b="0" i="0" u="none" strike="noStrike" baseline="0" dirty="0">
                <a:latin typeface="ScalaLF-Regular"/>
              </a:rPr>
              <a:t>ritical to have a narrower </a:t>
            </a:r>
            <a:r>
              <a:rPr lang="en-IN" sz="2800" b="0" i="0" u="none" strike="noStrike" baseline="0" dirty="0">
                <a:latin typeface="ScalaLF-Regular"/>
              </a:rPr>
              <a:t>grain size distribution </a:t>
            </a:r>
            <a:r>
              <a:rPr lang="en-US" sz="2800" b="0" i="0" u="none" strike="noStrike" baseline="0" dirty="0">
                <a:latin typeface="ScalaLF-Regular"/>
              </a:rPr>
              <a:t>when bit dimensions approach the average size of the grains (currently around 9 nm in diameter).</a:t>
            </a:r>
          </a:p>
          <a:p>
            <a:r>
              <a:rPr lang="en-US" sz="2800" b="0" i="0" u="none" strike="noStrike" baseline="0" dirty="0">
                <a:latin typeface="ScalaLF-Regular"/>
              </a:rPr>
              <a:t> </a:t>
            </a:r>
            <a:r>
              <a:rPr lang="en-IN" dirty="0">
                <a:latin typeface="ScalaLF-Regular"/>
              </a:rPr>
              <a:t>T</a:t>
            </a:r>
            <a:r>
              <a:rPr lang="en-IN" sz="2800" b="0" i="0" u="none" strike="noStrike" baseline="0" dirty="0">
                <a:latin typeface="ScalaLF-Regular"/>
              </a:rPr>
              <a:t>he </a:t>
            </a:r>
            <a:r>
              <a:rPr lang="en-IN" sz="2800" b="1" i="0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“superparamagnetic limit” </a:t>
            </a:r>
            <a:endParaRPr lang="en-US" sz="2800" b="0" i="0" u="none" strike="noStrike" baseline="0" dirty="0">
              <a:latin typeface="ScalaLF-Regular"/>
            </a:endParaRPr>
          </a:p>
          <a:p>
            <a:pPr algn="l"/>
            <a:r>
              <a:rPr lang="en-US" dirty="0">
                <a:latin typeface="ScalaLF-Regular"/>
              </a:rPr>
              <a:t> </a:t>
            </a:r>
            <a:r>
              <a:rPr lang="en-IN" dirty="0">
                <a:latin typeface="ScalaLF-Regular"/>
              </a:rPr>
              <a:t>M</a:t>
            </a:r>
            <a:r>
              <a:rPr lang="en-IN" sz="2800" b="0" i="0" u="none" strike="noStrike" baseline="0" dirty="0">
                <a:latin typeface="ScalaLF-Regular"/>
              </a:rPr>
              <a:t>aximum density possible is </a:t>
            </a:r>
            <a:r>
              <a:rPr lang="en-US" sz="2800" b="0" i="0" u="none" strike="noStrike" baseline="0" dirty="0">
                <a:latin typeface="ScalaLF-Regular"/>
              </a:rPr>
              <a:t>anticipated to be in the region of 30 to 80 </a:t>
            </a:r>
            <a:r>
              <a:rPr lang="en-US" sz="2800" b="0" i="0" u="none" strike="noStrike" baseline="0" dirty="0" err="1">
                <a:latin typeface="ScalaLF-Regular"/>
              </a:rPr>
              <a:t>Gbits</a:t>
            </a:r>
            <a:r>
              <a:rPr lang="en-US" sz="2800" b="0" i="0" u="none" strike="noStrike" baseline="0" dirty="0">
                <a:latin typeface="ScalaLF-Regular"/>
              </a:rPr>
              <a:t> cm</a:t>
            </a:r>
            <a:r>
              <a:rPr lang="en-US" sz="2800" b="0" i="0" u="none" strike="noStrike" baseline="30000" dirty="0">
                <a:latin typeface="ScalaLF-Regular"/>
              </a:rPr>
              <a:t>-2</a:t>
            </a:r>
            <a:r>
              <a:rPr lang="en-US" baseline="30000" dirty="0">
                <a:latin typeface="ScalaLF-Regular"/>
              </a:rPr>
              <a:t>  </a:t>
            </a:r>
          </a:p>
          <a:p>
            <a:pPr marL="0" indent="0" algn="l">
              <a:buNone/>
            </a:pPr>
            <a:endParaRPr lang="en-US" dirty="0">
              <a:latin typeface="ScalaLF-Regular"/>
            </a:endParaRPr>
          </a:p>
          <a:p>
            <a:pPr algn="l"/>
            <a:endParaRPr lang="en-IN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97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Superparamagnetic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0864" y="1827254"/>
            <a:ext cx="10669825" cy="5386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applications rely on the magnetic order of the nanoparticles being stable with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with decreasing particle size, the magnetic anisotropy energy per particle responsible for holding the magnetic moment along certain directions becomes comparable to the thermal energy.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this happens, the thermal fluctuations induce random flipping of the magnetic moment with time, and the nanoparticles lose their stable magnetic order and become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superparamagnetic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the demand for further miniaturization comes into conflict with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superparamagnetism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caused by the reduction of the anisotropy energy per particle: this constitutes the so-called ‘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superparamagnetic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limit’ in recording media.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887D18C-1451-36EC-45CE-1FC0F0A02F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196239"/>
                  </p:ext>
                </p:extLst>
              </p:nvPr>
            </p:nvGraphicFramePr>
            <p:xfrm>
              <a:off x="15135171" y="6512011"/>
              <a:ext cx="967248" cy="544077"/>
            </p:xfrm>
            <a:graphic>
              <a:graphicData uri="http://schemas.microsoft.com/office/powerpoint/2016/slidezoom">
                <pslz:sldZm>
                  <pslz:sldZmObj sldId="270" cId="2109351393">
                    <pslz:zmPr id="{897EB1A9-5057-4F16-BFBF-7E2437548B2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67248" cy="54407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887D18C-1451-36EC-45CE-1FC0F0A02F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135171" y="6512011"/>
                <a:ext cx="967248" cy="54407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35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249A-6429-4555-9154-1325EFC0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Polydispersity</a:t>
            </a:r>
            <a:r>
              <a:rPr lang="en-IN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7CAE3-DA52-4FA0-B7C5-4306EABD5B44}"/>
              </a:ext>
            </a:extLst>
          </p:cNvPr>
          <p:cNvSpPr/>
          <p:nvPr/>
        </p:nvSpPr>
        <p:spPr>
          <a:xfrm>
            <a:off x="1330960" y="2153920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112C3D-3E8D-48AA-8D6B-5C454D7317FC}"/>
              </a:ext>
            </a:extLst>
          </p:cNvPr>
          <p:cNvSpPr/>
          <p:nvPr/>
        </p:nvSpPr>
        <p:spPr>
          <a:xfrm>
            <a:off x="1686560" y="2164080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CE6A6C-C872-4CA0-93AC-3C6DD1B43F93}"/>
              </a:ext>
            </a:extLst>
          </p:cNvPr>
          <p:cNvSpPr/>
          <p:nvPr/>
        </p:nvSpPr>
        <p:spPr>
          <a:xfrm>
            <a:off x="1959838" y="2123440"/>
            <a:ext cx="434340" cy="7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5FC972-CE21-4372-8912-D0DA439579BA}"/>
              </a:ext>
            </a:extLst>
          </p:cNvPr>
          <p:cNvSpPr/>
          <p:nvPr/>
        </p:nvSpPr>
        <p:spPr>
          <a:xfrm>
            <a:off x="3497580" y="2174875"/>
            <a:ext cx="121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BB2B95-C4CE-4DBA-8F14-5A2812747F4A}"/>
              </a:ext>
            </a:extLst>
          </p:cNvPr>
          <p:cNvSpPr/>
          <p:nvPr/>
        </p:nvSpPr>
        <p:spPr>
          <a:xfrm>
            <a:off x="3190240" y="2123440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774340-5863-4CCA-8B90-D8CD444221CA}"/>
              </a:ext>
            </a:extLst>
          </p:cNvPr>
          <p:cNvSpPr/>
          <p:nvPr/>
        </p:nvSpPr>
        <p:spPr>
          <a:xfrm>
            <a:off x="3820795" y="2123122"/>
            <a:ext cx="123190" cy="81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ED234F-55BC-4AE9-A13F-11E1E559154B}"/>
              </a:ext>
            </a:extLst>
          </p:cNvPr>
          <p:cNvSpPr/>
          <p:nvPr/>
        </p:nvSpPr>
        <p:spPr>
          <a:xfrm>
            <a:off x="2303780" y="2281555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6DC7C94-057C-4D34-82AB-872F45A19952}"/>
              </a:ext>
            </a:extLst>
          </p:cNvPr>
          <p:cNvSpPr/>
          <p:nvPr/>
        </p:nvSpPr>
        <p:spPr>
          <a:xfrm flipV="1">
            <a:off x="2739015" y="2296795"/>
            <a:ext cx="2928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16C390-95BB-4462-A68E-7F9BAC570A37}"/>
              </a:ext>
            </a:extLst>
          </p:cNvPr>
          <p:cNvSpPr/>
          <p:nvPr/>
        </p:nvSpPr>
        <p:spPr>
          <a:xfrm>
            <a:off x="2625025" y="2118360"/>
            <a:ext cx="16718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002FBF-AD47-42AA-A837-6F7385770C55}"/>
              </a:ext>
            </a:extLst>
          </p:cNvPr>
          <p:cNvSpPr/>
          <p:nvPr/>
        </p:nvSpPr>
        <p:spPr>
          <a:xfrm>
            <a:off x="1483360" y="2306320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103634-9559-48D4-9827-37FCCD030D75}"/>
              </a:ext>
            </a:extLst>
          </p:cNvPr>
          <p:cNvSpPr/>
          <p:nvPr/>
        </p:nvSpPr>
        <p:spPr>
          <a:xfrm>
            <a:off x="1637030" y="2498725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D6FECC-473C-43D4-998C-4463BB1E9DF5}"/>
              </a:ext>
            </a:extLst>
          </p:cNvPr>
          <p:cNvSpPr/>
          <p:nvPr/>
        </p:nvSpPr>
        <p:spPr>
          <a:xfrm>
            <a:off x="3657600" y="2377440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47DAAD2-78D2-42C4-9E9C-0D7A5B2BA0BE}"/>
              </a:ext>
            </a:extLst>
          </p:cNvPr>
          <p:cNvSpPr/>
          <p:nvPr/>
        </p:nvSpPr>
        <p:spPr>
          <a:xfrm>
            <a:off x="2030730" y="2282349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C6F494-D02D-4522-89F1-94D041FFDBB2}"/>
              </a:ext>
            </a:extLst>
          </p:cNvPr>
          <p:cNvSpPr/>
          <p:nvPr/>
        </p:nvSpPr>
        <p:spPr>
          <a:xfrm>
            <a:off x="1838960" y="2316480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D07861-5912-4B3C-9E4A-C4F834E42E88}"/>
              </a:ext>
            </a:extLst>
          </p:cNvPr>
          <p:cNvSpPr/>
          <p:nvPr/>
        </p:nvSpPr>
        <p:spPr>
          <a:xfrm>
            <a:off x="1991360" y="2468880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2E06C5-F934-45E4-80A6-468C8B7E883B}"/>
              </a:ext>
            </a:extLst>
          </p:cNvPr>
          <p:cNvSpPr/>
          <p:nvPr/>
        </p:nvSpPr>
        <p:spPr>
          <a:xfrm>
            <a:off x="2143760" y="2621280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7E9F62-8068-435D-BDAE-09B43EE7741D}"/>
              </a:ext>
            </a:extLst>
          </p:cNvPr>
          <p:cNvSpPr/>
          <p:nvPr/>
        </p:nvSpPr>
        <p:spPr>
          <a:xfrm>
            <a:off x="1328420" y="2468880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34C6D6D-44F5-4634-948C-17564C645282}"/>
              </a:ext>
            </a:extLst>
          </p:cNvPr>
          <p:cNvSpPr/>
          <p:nvPr/>
        </p:nvSpPr>
        <p:spPr>
          <a:xfrm>
            <a:off x="3168202" y="232727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2D03596-6095-4894-8D6E-E0A75FDB5848}"/>
              </a:ext>
            </a:extLst>
          </p:cNvPr>
          <p:cNvSpPr/>
          <p:nvPr/>
        </p:nvSpPr>
        <p:spPr>
          <a:xfrm>
            <a:off x="1207770" y="2693035"/>
            <a:ext cx="434340" cy="7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77CF3C-D0A7-46AD-9D3F-D21CFF315FDA}"/>
              </a:ext>
            </a:extLst>
          </p:cNvPr>
          <p:cNvSpPr/>
          <p:nvPr/>
        </p:nvSpPr>
        <p:spPr>
          <a:xfrm>
            <a:off x="2262782" y="2531109"/>
            <a:ext cx="434340" cy="7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35B5D0-3C9A-4A1F-B634-9D05E8DC3056}"/>
              </a:ext>
            </a:extLst>
          </p:cNvPr>
          <p:cNvSpPr/>
          <p:nvPr/>
        </p:nvSpPr>
        <p:spPr>
          <a:xfrm>
            <a:off x="2446476" y="2885123"/>
            <a:ext cx="434340" cy="7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6E334C-E2A6-468F-9E0B-3D555D1FF4BD}"/>
              </a:ext>
            </a:extLst>
          </p:cNvPr>
          <p:cNvSpPr/>
          <p:nvPr/>
        </p:nvSpPr>
        <p:spPr>
          <a:xfrm>
            <a:off x="3372306" y="2693034"/>
            <a:ext cx="434340" cy="7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46E0692-6DD3-43B1-B9FA-E3460915063C}"/>
              </a:ext>
            </a:extLst>
          </p:cNvPr>
          <p:cNvSpPr/>
          <p:nvPr/>
        </p:nvSpPr>
        <p:spPr>
          <a:xfrm>
            <a:off x="2880816" y="2485389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3A56BB-2AFB-45D7-AA60-34ACEF8D2B49}"/>
              </a:ext>
            </a:extLst>
          </p:cNvPr>
          <p:cNvSpPr/>
          <p:nvPr/>
        </p:nvSpPr>
        <p:spPr>
          <a:xfrm>
            <a:off x="3033216" y="2637789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137145F-5C3F-432C-B077-136D5AD3442B}"/>
              </a:ext>
            </a:extLst>
          </p:cNvPr>
          <p:cNvSpPr/>
          <p:nvPr/>
        </p:nvSpPr>
        <p:spPr>
          <a:xfrm>
            <a:off x="3358336" y="2453005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B25149-F383-474A-9B91-C59E32F9F97C}"/>
              </a:ext>
            </a:extLst>
          </p:cNvPr>
          <p:cNvSpPr/>
          <p:nvPr/>
        </p:nvSpPr>
        <p:spPr>
          <a:xfrm>
            <a:off x="4149090" y="2275840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1BB43DC-2703-4E19-ABD3-F83A45E3884D}"/>
              </a:ext>
            </a:extLst>
          </p:cNvPr>
          <p:cNvSpPr/>
          <p:nvPr/>
        </p:nvSpPr>
        <p:spPr>
          <a:xfrm>
            <a:off x="4306961" y="2682240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A83BE9-855B-41C6-948B-B545783F85EC}"/>
              </a:ext>
            </a:extLst>
          </p:cNvPr>
          <p:cNvSpPr/>
          <p:nvPr/>
        </p:nvSpPr>
        <p:spPr>
          <a:xfrm>
            <a:off x="3589476" y="253047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BD546D3-5C04-4136-A6FC-EB631CB5CC4A}"/>
              </a:ext>
            </a:extLst>
          </p:cNvPr>
          <p:cNvSpPr/>
          <p:nvPr/>
        </p:nvSpPr>
        <p:spPr>
          <a:xfrm>
            <a:off x="4041368" y="2509520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A8980EA-033D-40FD-B23E-7F2277561F5B}"/>
              </a:ext>
            </a:extLst>
          </p:cNvPr>
          <p:cNvSpPr/>
          <p:nvPr/>
        </p:nvSpPr>
        <p:spPr>
          <a:xfrm>
            <a:off x="2528505" y="274383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0090D4A-E794-4B43-AC42-6D7E2A263F70}"/>
              </a:ext>
            </a:extLst>
          </p:cNvPr>
          <p:cNvSpPr/>
          <p:nvPr/>
        </p:nvSpPr>
        <p:spPr>
          <a:xfrm>
            <a:off x="4284980" y="2144395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B18D49-A3E5-45EA-B279-E0A97AA90A68}"/>
              </a:ext>
            </a:extLst>
          </p:cNvPr>
          <p:cNvSpPr/>
          <p:nvPr/>
        </p:nvSpPr>
        <p:spPr>
          <a:xfrm>
            <a:off x="3962400" y="2682240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CACD71B-744E-4997-88E4-5BD59C122800}"/>
              </a:ext>
            </a:extLst>
          </p:cNvPr>
          <p:cNvSpPr/>
          <p:nvPr/>
        </p:nvSpPr>
        <p:spPr>
          <a:xfrm>
            <a:off x="4310380" y="2453005"/>
            <a:ext cx="1930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24A0A3-CE17-435D-97FA-515B768F2BF9}"/>
              </a:ext>
            </a:extLst>
          </p:cNvPr>
          <p:cNvSpPr/>
          <p:nvPr/>
        </p:nvSpPr>
        <p:spPr>
          <a:xfrm>
            <a:off x="3637736" y="2266314"/>
            <a:ext cx="434340" cy="7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A664BB-ADD3-462C-9491-A58513A50603}"/>
              </a:ext>
            </a:extLst>
          </p:cNvPr>
          <p:cNvSpPr/>
          <p:nvPr/>
        </p:nvSpPr>
        <p:spPr>
          <a:xfrm>
            <a:off x="1021536" y="1973580"/>
            <a:ext cx="3718560" cy="1071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71D119-79EB-415D-874B-62912F24291B}"/>
              </a:ext>
            </a:extLst>
          </p:cNvPr>
          <p:cNvSpPr/>
          <p:nvPr/>
        </p:nvSpPr>
        <p:spPr>
          <a:xfrm>
            <a:off x="6634480" y="1973580"/>
            <a:ext cx="3718560" cy="1071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2D23F6-8767-4895-8BB9-F640E1538ED0}"/>
              </a:ext>
            </a:extLst>
          </p:cNvPr>
          <p:cNvSpPr/>
          <p:nvPr/>
        </p:nvSpPr>
        <p:spPr>
          <a:xfrm>
            <a:off x="6795322" y="20827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C111AD-23CB-44D1-AB88-C539899E2391}"/>
              </a:ext>
            </a:extLst>
          </p:cNvPr>
          <p:cNvSpPr/>
          <p:nvPr/>
        </p:nvSpPr>
        <p:spPr>
          <a:xfrm>
            <a:off x="6947722" y="22351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EE92A9-536D-4398-91B0-9D4D0472FB72}"/>
              </a:ext>
            </a:extLst>
          </p:cNvPr>
          <p:cNvSpPr/>
          <p:nvPr/>
        </p:nvSpPr>
        <p:spPr>
          <a:xfrm>
            <a:off x="7100122" y="23875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FBA9E7A-FAAA-45B7-9836-F7D60D363518}"/>
              </a:ext>
            </a:extLst>
          </p:cNvPr>
          <p:cNvSpPr/>
          <p:nvPr/>
        </p:nvSpPr>
        <p:spPr>
          <a:xfrm>
            <a:off x="7252522" y="25399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7FB35C9-FD3C-4530-9A85-9BCD4803EFD7}"/>
              </a:ext>
            </a:extLst>
          </p:cNvPr>
          <p:cNvSpPr/>
          <p:nvPr/>
        </p:nvSpPr>
        <p:spPr>
          <a:xfrm>
            <a:off x="7404922" y="26923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87D4BD8-DE3B-4855-8690-4AB88BF406E5}"/>
              </a:ext>
            </a:extLst>
          </p:cNvPr>
          <p:cNvSpPr/>
          <p:nvPr/>
        </p:nvSpPr>
        <p:spPr>
          <a:xfrm>
            <a:off x="7139044" y="20935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D2B6765-6A25-4C15-B181-7178155C7B86}"/>
              </a:ext>
            </a:extLst>
          </p:cNvPr>
          <p:cNvSpPr/>
          <p:nvPr/>
        </p:nvSpPr>
        <p:spPr>
          <a:xfrm>
            <a:off x="7291444" y="22459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3040CB6-D8B7-4087-8A64-422AD24B8809}"/>
              </a:ext>
            </a:extLst>
          </p:cNvPr>
          <p:cNvSpPr/>
          <p:nvPr/>
        </p:nvSpPr>
        <p:spPr>
          <a:xfrm>
            <a:off x="7443844" y="23983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0351DC-57BD-4005-99F9-8D312289F6FF}"/>
              </a:ext>
            </a:extLst>
          </p:cNvPr>
          <p:cNvSpPr/>
          <p:nvPr/>
        </p:nvSpPr>
        <p:spPr>
          <a:xfrm>
            <a:off x="7596244" y="25507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41C7000-B38A-4328-BFF0-B78D41825621}"/>
              </a:ext>
            </a:extLst>
          </p:cNvPr>
          <p:cNvSpPr/>
          <p:nvPr/>
        </p:nvSpPr>
        <p:spPr>
          <a:xfrm>
            <a:off x="6722521" y="24491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094DD47-5313-4FD9-9978-5199173F8DBA}"/>
              </a:ext>
            </a:extLst>
          </p:cNvPr>
          <p:cNvSpPr/>
          <p:nvPr/>
        </p:nvSpPr>
        <p:spPr>
          <a:xfrm>
            <a:off x="6874921" y="26015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9A6B809-BCC5-47C7-A885-47F5D424E30D}"/>
              </a:ext>
            </a:extLst>
          </p:cNvPr>
          <p:cNvSpPr/>
          <p:nvPr/>
        </p:nvSpPr>
        <p:spPr>
          <a:xfrm>
            <a:off x="7027321" y="27539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A1CC6D-605B-4652-B31B-DDE70FBE8AB7}"/>
              </a:ext>
            </a:extLst>
          </p:cNvPr>
          <p:cNvSpPr/>
          <p:nvPr/>
        </p:nvSpPr>
        <p:spPr>
          <a:xfrm>
            <a:off x="7179721" y="29063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CA853A5-5855-4C09-8195-4D297AEBFEB0}"/>
              </a:ext>
            </a:extLst>
          </p:cNvPr>
          <p:cNvSpPr/>
          <p:nvPr/>
        </p:nvSpPr>
        <p:spPr>
          <a:xfrm>
            <a:off x="7434506" y="20827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2128166-6E23-4898-8209-5FAB240EF091}"/>
              </a:ext>
            </a:extLst>
          </p:cNvPr>
          <p:cNvSpPr/>
          <p:nvPr/>
        </p:nvSpPr>
        <p:spPr>
          <a:xfrm>
            <a:off x="7586906" y="22351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2C22B4F-AC45-4020-B04F-5646F4B3ED3D}"/>
              </a:ext>
            </a:extLst>
          </p:cNvPr>
          <p:cNvSpPr/>
          <p:nvPr/>
        </p:nvSpPr>
        <p:spPr>
          <a:xfrm>
            <a:off x="7739306" y="23875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0252F90-2934-46EE-BD1E-33A38FE423EA}"/>
              </a:ext>
            </a:extLst>
          </p:cNvPr>
          <p:cNvSpPr/>
          <p:nvPr/>
        </p:nvSpPr>
        <p:spPr>
          <a:xfrm>
            <a:off x="7891706" y="25399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23EFAA0-B313-4F5E-90F6-070EFFD5F99F}"/>
              </a:ext>
            </a:extLst>
          </p:cNvPr>
          <p:cNvSpPr/>
          <p:nvPr/>
        </p:nvSpPr>
        <p:spPr>
          <a:xfrm>
            <a:off x="8044106" y="26923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DEB0C42-E32F-4061-9D4F-8BA9F72AFE9C}"/>
              </a:ext>
            </a:extLst>
          </p:cNvPr>
          <p:cNvSpPr/>
          <p:nvPr/>
        </p:nvSpPr>
        <p:spPr>
          <a:xfrm>
            <a:off x="8196506" y="28447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59235-8B42-4EA7-B7A8-AE5D594424D0}"/>
              </a:ext>
            </a:extLst>
          </p:cNvPr>
          <p:cNvSpPr/>
          <p:nvPr/>
        </p:nvSpPr>
        <p:spPr>
          <a:xfrm>
            <a:off x="7748644" y="27031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A539D1-AB7E-44ED-B0E5-0500EB1B6C4E}"/>
              </a:ext>
            </a:extLst>
          </p:cNvPr>
          <p:cNvSpPr/>
          <p:nvPr/>
        </p:nvSpPr>
        <p:spPr>
          <a:xfrm>
            <a:off x="7901044" y="28555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2FB811-923D-47AF-B00E-A7B722738716}"/>
              </a:ext>
            </a:extLst>
          </p:cNvPr>
          <p:cNvSpPr/>
          <p:nvPr/>
        </p:nvSpPr>
        <p:spPr>
          <a:xfrm>
            <a:off x="7557322" y="28447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D5AB8E7-B9A8-4D03-9828-4B4563849FF6}"/>
              </a:ext>
            </a:extLst>
          </p:cNvPr>
          <p:cNvSpPr/>
          <p:nvPr/>
        </p:nvSpPr>
        <p:spPr>
          <a:xfrm>
            <a:off x="7804524" y="2072003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35C40D0-966F-440B-B3BD-7F2CB6702A8C}"/>
              </a:ext>
            </a:extLst>
          </p:cNvPr>
          <p:cNvSpPr/>
          <p:nvPr/>
        </p:nvSpPr>
        <p:spPr>
          <a:xfrm>
            <a:off x="8390442" y="20827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94FE90-B2EB-4366-BB7E-48EFED43F150}"/>
              </a:ext>
            </a:extLst>
          </p:cNvPr>
          <p:cNvSpPr/>
          <p:nvPr/>
        </p:nvSpPr>
        <p:spPr>
          <a:xfrm>
            <a:off x="8078022" y="20827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51A1282-A69B-4245-A05B-96A730E7ABF4}"/>
              </a:ext>
            </a:extLst>
          </p:cNvPr>
          <p:cNvSpPr/>
          <p:nvPr/>
        </p:nvSpPr>
        <p:spPr>
          <a:xfrm>
            <a:off x="8230422" y="22351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50DB585-8280-4016-B849-FF42F4AAB158}"/>
              </a:ext>
            </a:extLst>
          </p:cNvPr>
          <p:cNvSpPr/>
          <p:nvPr/>
        </p:nvSpPr>
        <p:spPr>
          <a:xfrm>
            <a:off x="8382822" y="23875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B6883A4-9EA7-4257-AAA6-D25E2804FA33}"/>
              </a:ext>
            </a:extLst>
          </p:cNvPr>
          <p:cNvSpPr/>
          <p:nvPr/>
        </p:nvSpPr>
        <p:spPr>
          <a:xfrm>
            <a:off x="8535222" y="25399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7F1B109-3954-488D-9B4B-6F79CB7D4CAB}"/>
              </a:ext>
            </a:extLst>
          </p:cNvPr>
          <p:cNvSpPr/>
          <p:nvPr/>
        </p:nvSpPr>
        <p:spPr>
          <a:xfrm>
            <a:off x="8687622" y="26923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AD3060-0203-4293-99A5-124E5F2DD03F}"/>
              </a:ext>
            </a:extLst>
          </p:cNvPr>
          <p:cNvSpPr/>
          <p:nvPr/>
        </p:nvSpPr>
        <p:spPr>
          <a:xfrm>
            <a:off x="8840022" y="28447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B40FAA3-3894-4403-BCF2-147D821043E2}"/>
              </a:ext>
            </a:extLst>
          </p:cNvPr>
          <p:cNvSpPr/>
          <p:nvPr/>
        </p:nvSpPr>
        <p:spPr>
          <a:xfrm>
            <a:off x="7956924" y="2224403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609EDF3-169B-40D6-9364-94E35F7F9239}"/>
              </a:ext>
            </a:extLst>
          </p:cNvPr>
          <p:cNvSpPr/>
          <p:nvPr/>
        </p:nvSpPr>
        <p:spPr>
          <a:xfrm>
            <a:off x="8109324" y="2376803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0EB9F5D-3D3A-4F3B-8067-97E1A99EF77B}"/>
              </a:ext>
            </a:extLst>
          </p:cNvPr>
          <p:cNvSpPr/>
          <p:nvPr/>
        </p:nvSpPr>
        <p:spPr>
          <a:xfrm>
            <a:off x="8261724" y="2529203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C58AC5-D28F-4E9F-926B-93D8E53E5221}"/>
              </a:ext>
            </a:extLst>
          </p:cNvPr>
          <p:cNvSpPr/>
          <p:nvPr/>
        </p:nvSpPr>
        <p:spPr>
          <a:xfrm>
            <a:off x="8414124" y="2681603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B2375A0-D7B3-4065-8542-67686D5BF840}"/>
              </a:ext>
            </a:extLst>
          </p:cNvPr>
          <p:cNvSpPr/>
          <p:nvPr/>
        </p:nvSpPr>
        <p:spPr>
          <a:xfrm>
            <a:off x="8566524" y="2834003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8FD8F00-90D9-4488-A57C-CAB3B261A1DD}"/>
              </a:ext>
            </a:extLst>
          </p:cNvPr>
          <p:cNvSpPr/>
          <p:nvPr/>
        </p:nvSpPr>
        <p:spPr>
          <a:xfrm>
            <a:off x="8728188" y="20935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2602473-FD2D-4870-9307-AB0F47945CCD}"/>
              </a:ext>
            </a:extLst>
          </p:cNvPr>
          <p:cNvSpPr/>
          <p:nvPr/>
        </p:nvSpPr>
        <p:spPr>
          <a:xfrm>
            <a:off x="8542842" y="22351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428B2FB-7EA7-4536-838E-868FCE5C8F8B}"/>
              </a:ext>
            </a:extLst>
          </p:cNvPr>
          <p:cNvSpPr/>
          <p:nvPr/>
        </p:nvSpPr>
        <p:spPr>
          <a:xfrm>
            <a:off x="8695242" y="23875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19CF1D-80CD-43B0-826B-A39973BCBB82}"/>
              </a:ext>
            </a:extLst>
          </p:cNvPr>
          <p:cNvSpPr/>
          <p:nvPr/>
        </p:nvSpPr>
        <p:spPr>
          <a:xfrm>
            <a:off x="8847642" y="25399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0FBD930-544A-484F-806C-4B911CA9129A}"/>
              </a:ext>
            </a:extLst>
          </p:cNvPr>
          <p:cNvSpPr/>
          <p:nvPr/>
        </p:nvSpPr>
        <p:spPr>
          <a:xfrm>
            <a:off x="9000042" y="26923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7626B-8126-4992-8AE6-680E36EF94A4}"/>
              </a:ext>
            </a:extLst>
          </p:cNvPr>
          <p:cNvSpPr/>
          <p:nvPr/>
        </p:nvSpPr>
        <p:spPr>
          <a:xfrm>
            <a:off x="9152442" y="28447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9BBCF86-829A-4038-9742-8705776A0037}"/>
              </a:ext>
            </a:extLst>
          </p:cNvPr>
          <p:cNvSpPr/>
          <p:nvPr/>
        </p:nvSpPr>
        <p:spPr>
          <a:xfrm>
            <a:off x="8880588" y="22459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900761C-7D65-4860-9C17-29C2B2D8AF87}"/>
              </a:ext>
            </a:extLst>
          </p:cNvPr>
          <p:cNvSpPr/>
          <p:nvPr/>
        </p:nvSpPr>
        <p:spPr>
          <a:xfrm>
            <a:off x="9032988" y="23983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A36246E-209B-4A80-9F18-14E574732E53}"/>
              </a:ext>
            </a:extLst>
          </p:cNvPr>
          <p:cNvSpPr/>
          <p:nvPr/>
        </p:nvSpPr>
        <p:spPr>
          <a:xfrm>
            <a:off x="9185388" y="25507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34B116A-89B5-4A2A-8590-B33604AD4E96}"/>
              </a:ext>
            </a:extLst>
          </p:cNvPr>
          <p:cNvSpPr/>
          <p:nvPr/>
        </p:nvSpPr>
        <p:spPr>
          <a:xfrm>
            <a:off x="9337788" y="27031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D0771F3-CBF4-4470-B90B-7FE7BE08D1A7}"/>
              </a:ext>
            </a:extLst>
          </p:cNvPr>
          <p:cNvSpPr/>
          <p:nvPr/>
        </p:nvSpPr>
        <p:spPr>
          <a:xfrm>
            <a:off x="9490188" y="285559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D2CB1FA-E979-4155-AEF8-9BCD3BAD79C6}"/>
              </a:ext>
            </a:extLst>
          </p:cNvPr>
          <p:cNvSpPr/>
          <p:nvPr/>
        </p:nvSpPr>
        <p:spPr>
          <a:xfrm>
            <a:off x="9081248" y="20827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11A28A3-8061-4C50-8C31-5DBC629B05CB}"/>
              </a:ext>
            </a:extLst>
          </p:cNvPr>
          <p:cNvSpPr/>
          <p:nvPr/>
        </p:nvSpPr>
        <p:spPr>
          <a:xfrm>
            <a:off x="9233648" y="22351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E845EE0-B65C-4EFF-A6C1-46EC4C9B8C80}"/>
              </a:ext>
            </a:extLst>
          </p:cNvPr>
          <p:cNvSpPr/>
          <p:nvPr/>
        </p:nvSpPr>
        <p:spPr>
          <a:xfrm>
            <a:off x="9386048" y="23875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555903D-C27D-4E4B-8FAE-965CE70BB1A9}"/>
              </a:ext>
            </a:extLst>
          </p:cNvPr>
          <p:cNvSpPr/>
          <p:nvPr/>
        </p:nvSpPr>
        <p:spPr>
          <a:xfrm>
            <a:off x="9538448" y="25399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0261D75-BEDD-4F37-A5A7-40C6164673CD}"/>
              </a:ext>
            </a:extLst>
          </p:cNvPr>
          <p:cNvSpPr/>
          <p:nvPr/>
        </p:nvSpPr>
        <p:spPr>
          <a:xfrm>
            <a:off x="9690848" y="26923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1336E1A-58A3-4CF9-AE39-B2025583D86E}"/>
              </a:ext>
            </a:extLst>
          </p:cNvPr>
          <p:cNvSpPr/>
          <p:nvPr/>
        </p:nvSpPr>
        <p:spPr>
          <a:xfrm>
            <a:off x="9843248" y="284479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0DA1FD1-47FD-46C9-86CF-0BA16124C33F}"/>
              </a:ext>
            </a:extLst>
          </p:cNvPr>
          <p:cNvSpPr/>
          <p:nvPr/>
        </p:nvSpPr>
        <p:spPr>
          <a:xfrm>
            <a:off x="9470455" y="206311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823D602-50BF-4F2B-AD7E-D1111C249B74}"/>
              </a:ext>
            </a:extLst>
          </p:cNvPr>
          <p:cNvSpPr/>
          <p:nvPr/>
        </p:nvSpPr>
        <p:spPr>
          <a:xfrm>
            <a:off x="9622855" y="221551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4486BA1-7FF7-4D55-BDA3-D3D1E05F02FA}"/>
              </a:ext>
            </a:extLst>
          </p:cNvPr>
          <p:cNvSpPr/>
          <p:nvPr/>
        </p:nvSpPr>
        <p:spPr>
          <a:xfrm>
            <a:off x="9775255" y="236791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35C919-00F7-446B-9702-B41057B21B14}"/>
              </a:ext>
            </a:extLst>
          </p:cNvPr>
          <p:cNvSpPr/>
          <p:nvPr/>
        </p:nvSpPr>
        <p:spPr>
          <a:xfrm>
            <a:off x="9927655" y="252031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440E6A5-4EB7-4BD0-81C2-F493AD2C463C}"/>
              </a:ext>
            </a:extLst>
          </p:cNvPr>
          <p:cNvSpPr/>
          <p:nvPr/>
        </p:nvSpPr>
        <p:spPr>
          <a:xfrm>
            <a:off x="10080055" y="267271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FFBEC37-8B00-4E6B-95D1-6C8A7EAE0865}"/>
              </a:ext>
            </a:extLst>
          </p:cNvPr>
          <p:cNvSpPr/>
          <p:nvPr/>
        </p:nvSpPr>
        <p:spPr>
          <a:xfrm>
            <a:off x="10232455" y="2825115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132676-9987-4B47-8C33-F76C296E1D05}"/>
              </a:ext>
            </a:extLst>
          </p:cNvPr>
          <p:cNvSpPr/>
          <p:nvPr/>
        </p:nvSpPr>
        <p:spPr>
          <a:xfrm>
            <a:off x="9823515" y="204215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0A5D9F9-00AB-43F3-AC5E-E2B9A82C996F}"/>
              </a:ext>
            </a:extLst>
          </p:cNvPr>
          <p:cNvSpPr/>
          <p:nvPr/>
        </p:nvSpPr>
        <p:spPr>
          <a:xfrm>
            <a:off x="9975915" y="219455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008F1FE-D586-4327-A145-76BD5806B6BF}"/>
              </a:ext>
            </a:extLst>
          </p:cNvPr>
          <p:cNvSpPr/>
          <p:nvPr/>
        </p:nvSpPr>
        <p:spPr>
          <a:xfrm>
            <a:off x="10128315" y="234695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C682E85-D818-4044-B036-F4928527B393}"/>
              </a:ext>
            </a:extLst>
          </p:cNvPr>
          <p:cNvSpPr/>
          <p:nvPr/>
        </p:nvSpPr>
        <p:spPr>
          <a:xfrm>
            <a:off x="10135642" y="2042159"/>
            <a:ext cx="96520" cy="8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5107AC-056D-4CC5-BC63-DD57AC60C71E}"/>
              </a:ext>
            </a:extLst>
          </p:cNvPr>
          <p:cNvSpPr txBox="1"/>
          <p:nvPr/>
        </p:nvSpPr>
        <p:spPr>
          <a:xfrm>
            <a:off x="1068070" y="3201670"/>
            <a:ext cx="4365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Poly-dispersed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AFDD8D8-2FDD-4FB9-B30A-9504997C51E8}"/>
              </a:ext>
            </a:extLst>
          </p:cNvPr>
          <p:cNvSpPr txBox="1"/>
          <p:nvPr/>
        </p:nvSpPr>
        <p:spPr>
          <a:xfrm>
            <a:off x="5707150" y="3107690"/>
            <a:ext cx="4983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Mono-dispersed 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0DF11C-52A6-4045-A7E3-0A7B79FD9944}"/>
              </a:ext>
            </a:extLst>
          </p:cNvPr>
          <p:cNvSpPr txBox="1"/>
          <p:nvPr/>
        </p:nvSpPr>
        <p:spPr>
          <a:xfrm>
            <a:off x="1044971" y="4930334"/>
            <a:ext cx="7250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800" b="1" i="0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  “superparamagnetic limit”  - 9nm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8146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5784" y="250878"/>
            <a:ext cx="9846104" cy="66352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Ways to increase storage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371600"/>
            <a:ext cx="9855200" cy="4419600"/>
          </a:xfrm>
        </p:spPr>
        <p:txBody>
          <a:bodyPr/>
          <a:lstStyle/>
          <a:p>
            <a:pPr marL="609600" indent="-609600" algn="l" eaLnBrk="1" hangingPunct="1">
              <a:buFont typeface="Wingdings" charset="0"/>
              <a:buNone/>
            </a:pPr>
            <a:r>
              <a:rPr lang="en-US" sz="2400" dirty="0">
                <a:solidFill>
                  <a:srgbClr val="FFFF00"/>
                </a:solidFill>
                <a:effectLst/>
                <a:latin typeface="Arial" charset="0"/>
              </a:rPr>
              <a:t>	</a:t>
            </a:r>
            <a:r>
              <a:rPr lang="en-US" sz="2400" dirty="0">
                <a:effectLst/>
                <a:latin typeface="Arial" charset="0"/>
              </a:rPr>
              <a:t>Reduce average size of magnetic grains</a:t>
            </a:r>
          </a:p>
          <a:p>
            <a:pPr marL="609600" indent="-609600" algn="l" eaLnBrk="1" hangingPunct="1">
              <a:buFontTx/>
              <a:buNone/>
            </a:pPr>
            <a:endParaRPr lang="en-US" sz="2400" dirty="0">
              <a:effectLst/>
              <a:latin typeface="Arial" charset="0"/>
            </a:endParaRPr>
          </a:p>
          <a:p>
            <a:pPr marL="609600" indent="-609600" algn="l" eaLnBrk="1" hangingPunct="1">
              <a:buFont typeface="Wingdings" charset="0"/>
              <a:buNone/>
            </a:pPr>
            <a:r>
              <a:rPr lang="en-US" sz="2400" dirty="0">
                <a:effectLst/>
                <a:latin typeface="Arial" charset="0"/>
              </a:rPr>
              <a:t>	Make all grains uniformly small</a:t>
            </a:r>
          </a:p>
          <a:p>
            <a:pPr marL="609600" indent="-609600" algn="l" eaLnBrk="1" hangingPunct="1">
              <a:buFontTx/>
              <a:buNone/>
            </a:pPr>
            <a:endParaRPr lang="en-US" sz="2400" dirty="0">
              <a:effectLst/>
              <a:latin typeface="Arial" charset="0"/>
            </a:endParaRPr>
          </a:p>
          <a:p>
            <a:pPr marL="609600" indent="-609600" algn="l" eaLnBrk="1" hangingPunct="1">
              <a:buFont typeface="Wingdings" charset="0"/>
              <a:buNone/>
            </a:pPr>
            <a:r>
              <a:rPr lang="en-US" sz="2400" dirty="0">
                <a:effectLst/>
                <a:latin typeface="Arial" charset="0"/>
              </a:rPr>
              <a:t>	Pattern the uniformly small grains in 3-D arrangements.</a:t>
            </a:r>
          </a:p>
          <a:p>
            <a:pPr marL="609600" indent="-609600" algn="l" eaLnBrk="1" hangingPunct="1">
              <a:buFontTx/>
              <a:buNone/>
            </a:pPr>
            <a:endParaRPr lang="en-US" sz="2400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498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C23702-B803-4A28-BD73-FAAF4A4B73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067C2F-72FA-44B6-B580-FDC4290F605A}"/>
</file>

<file path=customXml/itemProps3.xml><?xml version="1.0" encoding="utf-8"?>
<ds:datastoreItem xmlns:ds="http://schemas.openxmlformats.org/officeDocument/2006/customXml" ds:itemID="{E54F6301-84A8-40C8-AF95-FB6EA3F296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1110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Black</vt:lpstr>
      <vt:lpstr>Calibri</vt:lpstr>
      <vt:lpstr>Garamond</vt:lpstr>
      <vt:lpstr>Modern Love</vt:lpstr>
      <vt:lpstr>ScalaLF-Regular</vt:lpstr>
      <vt:lpstr>ScalaSansLF-Bold</vt:lpstr>
      <vt:lpstr>The Hand</vt:lpstr>
      <vt:lpstr>Times New Roman</vt:lpstr>
      <vt:lpstr>Wingdings</vt:lpstr>
      <vt:lpstr>SketchyVTI</vt:lpstr>
      <vt:lpstr>Bitmap Image</vt:lpstr>
      <vt:lpstr>Biomimetic  Ferritins</vt:lpstr>
      <vt:lpstr>Ferritin</vt:lpstr>
      <vt:lpstr>Biomimetic ferritins </vt:lpstr>
      <vt:lpstr>High-Density Magnetic Data Storage</vt:lpstr>
      <vt:lpstr>Sputtering </vt:lpstr>
      <vt:lpstr>High-Density Magnetic Data Storage (contd.)</vt:lpstr>
      <vt:lpstr>Superparamagnetic Limits:</vt:lpstr>
      <vt:lpstr>Polydispersity </vt:lpstr>
      <vt:lpstr>Ways to increase storage capacity</vt:lpstr>
      <vt:lpstr>PowerPoint Presentation</vt:lpstr>
      <vt:lpstr>PowerPoint Presentation</vt:lpstr>
      <vt:lpstr>High-Density Magnetic Data Storage (contd.)</vt:lpstr>
      <vt:lpstr>High-Density Magnetic Data Storage (contd.)</vt:lpstr>
      <vt:lpstr>Biomimetic Ferritins</vt:lpstr>
      <vt:lpstr>High-Density Magnetic Data Storage </vt:lpstr>
      <vt:lpstr>L10 phase CoPt Production</vt:lpstr>
      <vt:lpstr>Method to prepare CoPt nanoparticles </vt:lpstr>
      <vt:lpstr>L10 phase CoPt Data Storage</vt:lpstr>
      <vt:lpstr>Results </vt:lpstr>
      <vt:lpstr>Major Highlights.</vt:lpstr>
      <vt:lpstr>Major Highlights.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 Ferritins</dc:title>
  <dc:creator>Debashree Kar</dc:creator>
  <cp:lastModifiedBy>Prashant Mishra</cp:lastModifiedBy>
  <cp:revision>32</cp:revision>
  <dcterms:created xsi:type="dcterms:W3CDTF">2021-02-07T13:49:44Z</dcterms:created>
  <dcterms:modified xsi:type="dcterms:W3CDTF">2023-01-18T03:51:43Z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