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4"/>
  </p:notesMasterIdLst>
  <p:sldIdLst>
    <p:sldId id="256" r:id="rId2"/>
    <p:sldId id="257" r:id="rId3"/>
    <p:sldId id="258" r:id="rId4"/>
    <p:sldId id="278" r:id="rId5"/>
    <p:sldId id="259" r:id="rId6"/>
    <p:sldId id="260" r:id="rId7"/>
    <p:sldId id="277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3135" autoAdjust="0"/>
  </p:normalViewPr>
  <p:slideViewPr>
    <p:cSldViewPr snapToGrid="0">
      <p:cViewPr varScale="1">
        <p:scale>
          <a:sx n="86" d="100"/>
          <a:sy n="86" d="100"/>
        </p:scale>
        <p:origin x="-34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7" Type="http://schemas.openxmlformats.org/officeDocument/2006/relationships/slide" Target="slides/slide6.xml"/><Relationship Id="rId16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schemas.openxmlformats.org/officeDocument/2006/relationships/customXml" Target="../customXml/item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printerSettings" Target="printerSettings/printerSettings1.bin"/><Relationship Id="rId5" Type="http://schemas.openxmlformats.org/officeDocument/2006/relationships/slide" Target="slides/slide4.xml"/><Relationship Id="rId19" Type="http://schemas.openxmlformats.org/officeDocument/2006/relationships/tableStyles" Target="tableStyles.xml"/><Relationship Id="rId10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7D63F-028D-0946-96A7-97A4E583FCEA}" type="datetimeFigureOut">
              <a:rPr lang="en-US" smtClean="0"/>
              <a:t>21/01/22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CC62C-8DA0-034E-95F2-808421376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21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E1EB-7231-4870-9F98-F0D0CDCFAE24}" type="datetimeFigureOut">
              <a:rPr lang="en-IN" smtClean="0"/>
              <a:t>21/01/22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3CFA-0ABF-4C1E-958A-FD6D85148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856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E1EB-7231-4870-9F98-F0D0CDCFAE24}" type="datetimeFigureOut">
              <a:rPr lang="en-IN" smtClean="0"/>
              <a:t>21/01/22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3CFA-0ABF-4C1E-958A-FD6D85148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80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E1EB-7231-4870-9F98-F0D0CDCFAE24}" type="datetimeFigureOut">
              <a:rPr lang="en-IN" smtClean="0"/>
              <a:t>21/01/22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3CFA-0ABF-4C1E-958A-FD6D85148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7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E1EB-7231-4870-9F98-F0D0CDCFAE24}" type="datetimeFigureOut">
              <a:rPr lang="en-IN" smtClean="0"/>
              <a:t>21/01/22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3CFA-0ABF-4C1E-958A-FD6D85148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70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E1EB-7231-4870-9F98-F0D0CDCFAE24}" type="datetimeFigureOut">
              <a:rPr lang="en-IN" smtClean="0"/>
              <a:t>21/01/22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3CFA-0ABF-4C1E-958A-FD6D85148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47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E1EB-7231-4870-9F98-F0D0CDCFAE24}" type="datetimeFigureOut">
              <a:rPr lang="en-IN" smtClean="0"/>
              <a:t>21/01/22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3CFA-0ABF-4C1E-958A-FD6D85148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19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E1EB-7231-4870-9F98-F0D0CDCFAE24}" type="datetimeFigureOut">
              <a:rPr lang="en-IN" smtClean="0"/>
              <a:t>21/01/22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3CFA-0ABF-4C1E-958A-FD6D851485D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3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E1EB-7231-4870-9F98-F0D0CDCFAE24}" type="datetimeFigureOut">
              <a:rPr lang="en-IN" smtClean="0"/>
              <a:t>21/01/22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3CFA-0ABF-4C1E-958A-FD6D85148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93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E1EB-7231-4870-9F98-F0D0CDCFAE24}" type="datetimeFigureOut">
              <a:rPr lang="en-IN" smtClean="0"/>
              <a:t>21/01/22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3CFA-0ABF-4C1E-958A-FD6D85148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44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E1EB-7231-4870-9F98-F0D0CDCFAE24}" type="datetimeFigureOut">
              <a:rPr lang="en-IN" smtClean="0"/>
              <a:t>21/01/22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3CFA-0ABF-4C1E-958A-FD6D85148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68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C63E1EB-7231-4870-9F98-F0D0CDCFAE24}" type="datetimeFigureOut">
              <a:rPr lang="en-IN" smtClean="0"/>
              <a:t>21/01/22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3CFA-0ABF-4C1E-958A-FD6D85148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71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C63E1EB-7231-4870-9F98-F0D0CDCFAE24}" type="datetimeFigureOut">
              <a:rPr lang="en-IN" smtClean="0"/>
              <a:t>21/01/22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5B33CFA-0ABF-4C1E-958A-FD6D85148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42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47F6ED-7E5B-4D84-B2BD-262F2828C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3"/>
            <a:ext cx="9416988" cy="2096479"/>
          </a:xfrm>
        </p:spPr>
        <p:txBody>
          <a:bodyPr>
            <a:normAutofit/>
          </a:bodyPr>
          <a:lstStyle/>
          <a:p>
            <a:r>
              <a:rPr lang="en-IN" sz="3200" b="1" i="0" u="none" strike="noStrike" baseline="0" dirty="0">
                <a:solidFill>
                  <a:srgbClr val="231F20"/>
                </a:solidFill>
                <a:latin typeface="ScalaSansLF-Bold"/>
              </a:rPr>
              <a:t>Magnetosomes: Nanoscale Magnetic Iron Minerals in Bacteria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3437849-3CE9-4A6B-90DB-0B95B8CC9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583364"/>
            <a:ext cx="6801612" cy="1239894"/>
          </a:xfrm>
        </p:spPr>
        <p:txBody>
          <a:bodyPr/>
          <a:lstStyle/>
          <a:p>
            <a:endParaRPr lang="en-IN" sz="24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09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EE347F8C-6B65-4B0E-91E9-3733D3B5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7" y="396521"/>
            <a:ext cx="11585359" cy="899619"/>
          </a:xfrm>
        </p:spPr>
        <p:txBody>
          <a:bodyPr>
            <a:normAutofit fontScale="90000"/>
          </a:bodyPr>
          <a:lstStyle/>
          <a:p>
            <a:r>
              <a:rPr lang="en-IN" sz="4400" cap="none" dirty="0"/>
              <a:t>Cellular Magnetic Dipole and </a:t>
            </a:r>
            <a:r>
              <a:rPr lang="en-IN" sz="4400" cap="none" dirty="0" err="1"/>
              <a:t>Magnetotaxis</a:t>
            </a:r>
            <a:endParaRPr lang="en-IN" sz="4400" cap="non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B6C5CF91-10F4-4140-9892-4A2247011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7" y="1722268"/>
            <a:ext cx="11585359" cy="4935984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400" b="0" i="0" u="none" strike="noStrike" baseline="0" dirty="0" err="1">
                <a:solidFill>
                  <a:srgbClr val="231F20"/>
                </a:solidFill>
                <a:latin typeface="ScalaLF-Regular"/>
              </a:rPr>
              <a:t>Magnetotaxis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 results from passive orientation of a swimming </a:t>
            </a:r>
            <a:r>
              <a:rPr lang="en-IN" sz="2400" b="0" i="0" u="none" strike="noStrike" baseline="0" dirty="0" err="1">
                <a:solidFill>
                  <a:srgbClr val="231F20"/>
                </a:solidFill>
                <a:latin typeface="ScalaLF-Regular"/>
              </a:rPr>
              <a:t>magnetotactic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 bacterium along local magnetic field by torque exerted by the field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Bold"/>
              </a:rPr>
              <a:t>B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(e. g., the geomagnetic field) on cellular dipole moment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Bold"/>
              </a:rPr>
              <a:t>M </a:t>
            </a:r>
          </a:p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A chain of 10–20 magnetosomes, each of dimension 50 nm, would be sufficient for the orientation of a </a:t>
            </a:r>
            <a:r>
              <a:rPr lang="en-IN" sz="2400" b="0" i="0" u="none" strike="noStrike" baseline="0" dirty="0" err="1">
                <a:solidFill>
                  <a:srgbClr val="231F20"/>
                </a:solidFill>
                <a:latin typeface="ScalaLF-Regular"/>
              </a:rPr>
              <a:t>magnetotactic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 bacterium in the geomagnetic field at ambient temperature. </a:t>
            </a:r>
          </a:p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Since the chain of particles is fixed within the cell,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the entire cell is oriented by torque exerted on magnetic dipole by the magnetic field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. </a:t>
            </a:r>
          </a:p>
          <a:p>
            <a:pPr algn="l"/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If the magnetic field is decreased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, the time-averaged orientation of the cell along the field is decreased and the migration rate of the cell along the magnetic field direction is decreased, even though the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forward-swimming speed of the cell is unchanged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.</a:t>
            </a:r>
          </a:p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Thus, </a:t>
            </a:r>
            <a:r>
              <a:rPr lang="en-IN" sz="2400" b="0" i="0" u="none" strike="noStrike" baseline="0" dirty="0" err="1">
                <a:solidFill>
                  <a:srgbClr val="231F20"/>
                </a:solidFill>
                <a:latin typeface="ScalaLF-Regular"/>
              </a:rPr>
              <a:t>magnetotactic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 bacteria behave like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self-propelled magnetic dipoles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1826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3C7667A9-CB7D-4166-8AF0-8146A2DE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7" y="396521"/>
            <a:ext cx="11585359" cy="899619"/>
          </a:xfrm>
        </p:spPr>
        <p:txBody>
          <a:bodyPr>
            <a:normAutofit fontScale="90000"/>
          </a:bodyPr>
          <a:lstStyle/>
          <a:p>
            <a:r>
              <a:rPr lang="en-IN" sz="4400" cap="none" dirty="0"/>
              <a:t>Cellular Magnetic Dipole and </a:t>
            </a:r>
            <a:r>
              <a:rPr lang="en-IN" sz="4400" cap="none" dirty="0" err="1"/>
              <a:t>Magnetotaxis</a:t>
            </a:r>
            <a:endParaRPr lang="en-IN" sz="4400" cap="non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F354571-BF8E-4559-8A1F-8E78F8873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7" y="1722268"/>
            <a:ext cx="11585359" cy="493598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The potential energy (E) of the cellular magnetic dipole moment in the magnetic field is given by: </a:t>
            </a:r>
          </a:p>
          <a:p>
            <a:pPr marL="0" indent="0" algn="l">
              <a:buNone/>
            </a:pPr>
            <a:r>
              <a:rPr lang="en-IN" sz="2400" dirty="0">
                <a:solidFill>
                  <a:srgbClr val="231F20"/>
                </a:solidFill>
                <a:latin typeface="ScalaLF-Regular"/>
              </a:rPr>
              <a:t>                                                                                                                                                                  (1)</a:t>
            </a:r>
          </a:p>
          <a:p>
            <a:pPr marL="0" indent="0" algn="l">
              <a:buNone/>
            </a:pPr>
            <a:r>
              <a:rPr lang="en-IN" sz="2400" dirty="0">
                <a:solidFill>
                  <a:srgbClr val="231F20"/>
                </a:solidFill>
                <a:latin typeface="ScalaLF-Regular"/>
              </a:rPr>
              <a:t>    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where </a:t>
            </a:r>
            <a:r>
              <a:rPr lang="el-GR" sz="2400" b="0" i="0" u="none" strike="noStrike" baseline="0" dirty="0">
                <a:solidFill>
                  <a:srgbClr val="231F20"/>
                </a:solidFill>
                <a:latin typeface="HagedornGreekRoman-Normal"/>
              </a:rPr>
              <a:t>Θ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HagedornGreekRoman-Normal"/>
              </a:rPr>
              <a:t>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is the angle between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Bold"/>
              </a:rPr>
              <a:t>M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and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Bold"/>
              </a:rPr>
              <a:t>B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. </a:t>
            </a:r>
          </a:p>
          <a:p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Thermal energy at ambient temperatures will tend to cause misalignment of the swimming bacterium.</a:t>
            </a:r>
          </a:p>
          <a:p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In thermal equilibrium at temperature </a:t>
            </a:r>
            <a:r>
              <a:rPr lang="en-IN" sz="2400" b="0" i="1" u="none" strike="noStrike" baseline="0" dirty="0">
                <a:solidFill>
                  <a:srgbClr val="231F20"/>
                </a:solidFill>
                <a:latin typeface="ScalaLF-Italic"/>
              </a:rPr>
              <a:t>T,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the probability of the moment having energy E</a:t>
            </a:r>
            <a:r>
              <a:rPr lang="el-GR" sz="2400" b="0" i="0" u="none" strike="noStrike" baseline="-25000" dirty="0">
                <a:solidFill>
                  <a:srgbClr val="231F20"/>
                </a:solidFill>
                <a:latin typeface="HagedornGreekRoman-Normal"/>
              </a:rPr>
              <a:t>Θ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HagedornGreekRoman-Normal"/>
              </a:rPr>
              <a:t>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is proportional to the Boltzmann factor exp(–E</a:t>
            </a:r>
            <a:r>
              <a:rPr lang="el-GR" sz="2400" b="0" i="0" u="none" strike="noStrike" baseline="-25000" dirty="0">
                <a:solidFill>
                  <a:srgbClr val="231F20"/>
                </a:solidFill>
                <a:latin typeface="HagedornGreekRoman-Normal"/>
              </a:rPr>
              <a:t>Θ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HagedornGreekRoman-Normal"/>
              </a:rPr>
              <a:t>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/</a:t>
            </a:r>
            <a:r>
              <a:rPr lang="en-IN" sz="2400" b="0" i="0" u="none" strike="noStrike" baseline="0" dirty="0" err="1">
                <a:solidFill>
                  <a:srgbClr val="231F20"/>
                </a:solidFill>
                <a:latin typeface="ScalaLF-Regular"/>
              </a:rPr>
              <a:t>k</a:t>
            </a:r>
            <a:r>
              <a:rPr lang="en-IN" sz="2400" b="0" i="1" u="none" strike="noStrike" baseline="0" dirty="0" err="1">
                <a:solidFill>
                  <a:srgbClr val="231F20"/>
                </a:solidFill>
                <a:latin typeface="ScalaLF-Italic"/>
              </a:rPr>
              <a:t>T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), where k is Boltzmann’s constant. </a:t>
            </a:r>
          </a:p>
          <a:p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The thermally averaged projection of the dipole moment on the magnetic field </a:t>
            </a:r>
            <a:r>
              <a:rPr lang="en-IN" sz="2400" dirty="0">
                <a:solidFill>
                  <a:srgbClr val="231F20"/>
                </a:solidFill>
                <a:latin typeface="AdvSZ-01"/>
              </a:rPr>
              <a:t>&lt;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cos</a:t>
            </a:r>
            <a:r>
              <a:rPr lang="el-GR" sz="2400" b="0" i="0" u="none" strike="noStrike" baseline="0" dirty="0">
                <a:solidFill>
                  <a:srgbClr val="231F20"/>
                </a:solidFill>
                <a:latin typeface="HagedornGreekRoman-Normal"/>
              </a:rPr>
              <a:t>Θ</a:t>
            </a:r>
            <a:r>
              <a:rPr lang="en-IN" sz="2400" dirty="0">
                <a:solidFill>
                  <a:srgbClr val="231F20"/>
                </a:solidFill>
                <a:latin typeface="AdvSZ-01"/>
              </a:rPr>
              <a:t>&gt;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AdvSZ-01"/>
              </a:rPr>
              <a:t>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can be determined from the Langevin theory of </a:t>
            </a:r>
            <a:r>
              <a:rPr lang="en-IN" sz="2400" b="0" i="0" u="none" strike="noStrike" baseline="0" dirty="0" err="1">
                <a:solidFill>
                  <a:srgbClr val="231F20"/>
                </a:solidFill>
                <a:latin typeface="ScalaLF-Regular"/>
              </a:rPr>
              <a:t>paramagnetism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 and is given by Langevin function </a:t>
            </a:r>
            <a:r>
              <a:rPr lang="en-IN" sz="2400" b="0" i="1" u="none" strike="noStrike" baseline="0" dirty="0">
                <a:solidFill>
                  <a:srgbClr val="231F20"/>
                </a:solidFill>
                <a:latin typeface="ScalaLF-Italic"/>
              </a:rPr>
              <a:t>L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(</a:t>
            </a:r>
            <a:r>
              <a:rPr lang="el-GR" sz="2400" b="0" i="0" u="none" strike="noStrike" baseline="0" dirty="0">
                <a:solidFill>
                  <a:srgbClr val="231F20"/>
                </a:solidFill>
                <a:latin typeface="HagedornGreekRoman-Normal"/>
              </a:rPr>
              <a:t>α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)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                                                                         (                                                                                       </a:t>
            </a:r>
            <a:r>
              <a:rPr lang="en-IN" sz="2400" b="0" i="0" u="none" strike="noStrike" baseline="0" dirty="0" smtClean="0">
                <a:solidFill>
                  <a:srgbClr val="231F20"/>
                </a:solidFill>
                <a:latin typeface="ScalaLF-Regular"/>
              </a:rPr>
              <a:t>             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(2)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    where </a:t>
            </a:r>
            <a:r>
              <a:rPr lang="el-GR" sz="2400" b="0" i="0" u="none" strike="noStrike" baseline="0" dirty="0">
                <a:solidFill>
                  <a:srgbClr val="231F20"/>
                </a:solidFill>
                <a:latin typeface="HagedornGreekRoman-Normal"/>
              </a:rPr>
              <a:t>α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HagedornGreekRoman-Normal"/>
              </a:rPr>
              <a:t>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= MB/</a:t>
            </a:r>
            <a:r>
              <a:rPr lang="en-IN" sz="2400" b="0" i="0" u="none" strike="noStrike" baseline="0" dirty="0" err="1">
                <a:solidFill>
                  <a:srgbClr val="231F20"/>
                </a:solidFill>
                <a:latin typeface="ScalaLF-Regular"/>
              </a:rPr>
              <a:t>kT.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 </a:t>
            </a:r>
            <a:r>
              <a:rPr lang="en-IN" sz="2400" b="0" i="1" u="none" strike="noStrike" baseline="0" dirty="0">
                <a:solidFill>
                  <a:srgbClr val="231F20"/>
                </a:solidFill>
                <a:latin typeface="ScalaLF-Italic"/>
              </a:rPr>
              <a:t>L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(</a:t>
            </a:r>
            <a:r>
              <a:rPr lang="el-GR" sz="2400" b="0" i="0" u="none" strike="noStrike" baseline="0" dirty="0">
                <a:solidFill>
                  <a:srgbClr val="231F20"/>
                </a:solidFill>
                <a:latin typeface="HagedornGreekRoman-Normal"/>
              </a:rPr>
              <a:t>α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) = 0 for </a:t>
            </a:r>
            <a:r>
              <a:rPr lang="el-GR" sz="2400" b="0" i="0" u="none" strike="noStrike" baseline="0" dirty="0">
                <a:solidFill>
                  <a:srgbClr val="231F20"/>
                </a:solidFill>
                <a:latin typeface="HagedornGreekRoman-Normal"/>
              </a:rPr>
              <a:t>α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HagedornGreekRoman-Normal"/>
              </a:rPr>
              <a:t>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= 0 and asymptotically approaches 1 as </a:t>
            </a:r>
            <a:r>
              <a:rPr lang="el-GR" sz="2400" dirty="0">
                <a:solidFill>
                  <a:srgbClr val="231F20"/>
                </a:solidFill>
                <a:latin typeface="HagedornGreekRoman-Normal"/>
              </a:rPr>
              <a:t>α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HagedornGreekRoman-Normal"/>
              </a:rPr>
              <a:t>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approaches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AdvSZ-01"/>
              </a:rPr>
              <a:t>∞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.</a:t>
            </a:r>
          </a:p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In particular, </a:t>
            </a:r>
            <a:r>
              <a:rPr lang="en-IN" sz="2400" b="0" i="1" u="none" strike="noStrike" baseline="0" dirty="0">
                <a:solidFill>
                  <a:srgbClr val="231F20"/>
                </a:solidFill>
                <a:latin typeface="ScalaLF-Italic"/>
              </a:rPr>
              <a:t>L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= 0.9 when </a:t>
            </a:r>
            <a:r>
              <a:rPr lang="el-GR" sz="2400" b="0" i="0" u="none" strike="noStrike" baseline="0" dirty="0">
                <a:solidFill>
                  <a:srgbClr val="231F20"/>
                </a:solidFill>
                <a:latin typeface="HagedornGreekRoman-Normal"/>
              </a:rPr>
              <a:t>α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HagedornGreekRoman-Normal"/>
              </a:rPr>
              <a:t>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= 10. 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BE6CFFD-F660-4013-BB61-8CD5A979A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992" y="2135144"/>
            <a:ext cx="1905055" cy="434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E1AD71C-355B-4A4C-9B78-E78986CCBE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151"/>
          <a:stretch/>
        </p:blipFill>
        <p:spPr>
          <a:xfrm>
            <a:off x="2340228" y="5228792"/>
            <a:ext cx="3860823" cy="31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61A3A928-1AF2-4DE6-BD00-2CA48D09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7" y="396521"/>
            <a:ext cx="11585359" cy="899619"/>
          </a:xfrm>
        </p:spPr>
        <p:txBody>
          <a:bodyPr>
            <a:normAutofit fontScale="90000"/>
          </a:bodyPr>
          <a:lstStyle/>
          <a:p>
            <a:r>
              <a:rPr lang="en-IN" sz="4400" cap="none" dirty="0"/>
              <a:t>Cellular Magnetic Dipole and </a:t>
            </a:r>
            <a:r>
              <a:rPr lang="en-IN" sz="4400" cap="none" dirty="0" err="1"/>
              <a:t>Magnetotaxis</a:t>
            </a:r>
            <a:endParaRPr lang="en-IN" sz="4400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C2083687-08CB-4FF0-A8FA-C632E68E23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0125" y="1583140"/>
                <a:ext cx="11710441" cy="5075112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IN" sz="2200" b="0" i="0" u="none" strike="noStrike" dirty="0">
                    <a:solidFill>
                      <a:srgbClr val="231F20"/>
                    </a:solidFill>
                    <a:latin typeface="ScalaLF-Regular"/>
                  </a:rPr>
                  <a:t>Experimental determination of the </a:t>
                </a:r>
                <a:r>
                  <a:rPr lang="en-IN" sz="2200" b="1" i="0" u="none" strike="noStrike" dirty="0">
                    <a:solidFill>
                      <a:srgbClr val="231F20"/>
                    </a:solidFill>
                    <a:latin typeface="ScalaLF-Regular"/>
                  </a:rPr>
                  <a:t>average dipole moment per cell </a:t>
                </a:r>
                <a:r>
                  <a:rPr lang="en-IN" sz="2200" b="0" i="0" u="none" strike="noStrike" dirty="0">
                    <a:solidFill>
                      <a:srgbClr val="231F20"/>
                    </a:solidFill>
                    <a:latin typeface="ScalaLF-Regular"/>
                  </a:rPr>
                  <a:t>of </a:t>
                </a:r>
                <a:r>
                  <a:rPr lang="en-IN" sz="2200" b="0" i="1" u="none" strike="noStrike" dirty="0">
                    <a:solidFill>
                      <a:srgbClr val="231F20"/>
                    </a:solidFill>
                    <a:latin typeface="ScalaLF-Italic"/>
                  </a:rPr>
                  <a:t>M. </a:t>
                </a:r>
                <a:r>
                  <a:rPr lang="en-IN" sz="2200" b="0" i="1" u="none" strike="noStrike" dirty="0" err="1">
                    <a:solidFill>
                      <a:srgbClr val="231F20"/>
                    </a:solidFill>
                    <a:latin typeface="ScalaLF-Italic"/>
                  </a:rPr>
                  <a:t>magnetotacticum</a:t>
                </a:r>
                <a:r>
                  <a:rPr lang="en-IN" sz="2200" i="1" dirty="0">
                    <a:solidFill>
                      <a:srgbClr val="231F20"/>
                    </a:solidFill>
                    <a:latin typeface="ScalaLF-Italic"/>
                  </a:rPr>
                  <a:t> </a:t>
                </a:r>
                <a:r>
                  <a:rPr lang="en-IN" sz="2200" b="0" i="0" u="none" strike="noStrike" dirty="0">
                    <a:solidFill>
                      <a:srgbClr val="231F20"/>
                    </a:solidFill>
                    <a:latin typeface="ScalaLF-Regular"/>
                  </a:rPr>
                  <a:t>by electron holography gave a value of </a:t>
                </a:r>
                <a:r>
                  <a:rPr lang="en-IN" sz="2200" b="1" i="0" u="none" strike="noStrike" dirty="0">
                    <a:solidFill>
                      <a:srgbClr val="231F20"/>
                    </a:solidFill>
                    <a:latin typeface="ScalaLF-Regular"/>
                  </a:rPr>
                  <a:t>5 </a:t>
                </a:r>
                <a14:m>
                  <m:oMath xmlns:m="http://schemas.openxmlformats.org/officeDocument/2006/math" xmlns="">
                    <m:r>
                      <a:rPr lang="en-IN" sz="2200" b="1" i="1" u="none" strike="noStrike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sz="2200" b="1" i="0" u="none" strike="noStrike" dirty="0">
                    <a:solidFill>
                      <a:srgbClr val="231F20"/>
                    </a:solidFill>
                    <a:latin typeface="AdvSZ-01"/>
                  </a:rPr>
                  <a:t> </a:t>
                </a:r>
                <a:r>
                  <a:rPr lang="en-IN" sz="2200" b="1" i="0" u="none" strike="noStrike" dirty="0">
                    <a:solidFill>
                      <a:srgbClr val="231F20"/>
                    </a:solidFill>
                    <a:latin typeface="ScalaLF-Regular"/>
                  </a:rPr>
                  <a:t>10</a:t>
                </a:r>
                <a:r>
                  <a:rPr lang="en-IN" sz="2200" b="1" i="0" u="none" strike="noStrike" baseline="30000" dirty="0">
                    <a:solidFill>
                      <a:srgbClr val="231F20"/>
                    </a:solidFill>
                    <a:latin typeface="ScalaLF-Regular"/>
                  </a:rPr>
                  <a:t>16</a:t>
                </a:r>
                <a:r>
                  <a:rPr lang="en-IN" sz="2200" b="1" i="0" u="none" strike="noStrike" dirty="0">
                    <a:solidFill>
                      <a:srgbClr val="231F20"/>
                    </a:solidFill>
                    <a:latin typeface="ScalaLF-Regular"/>
                  </a:rPr>
                  <a:t> Am</a:t>
                </a:r>
                <a:r>
                  <a:rPr lang="en-IN" sz="2200" b="1" i="0" u="none" strike="noStrike" baseline="30000" dirty="0">
                    <a:solidFill>
                      <a:srgbClr val="231F20"/>
                    </a:solidFill>
                    <a:latin typeface="ScalaLF-Regular"/>
                  </a:rPr>
                  <a:t>2</a:t>
                </a:r>
                <a:r>
                  <a:rPr lang="en-IN" sz="2200" b="1" i="0" u="none" strike="noStrike" dirty="0">
                    <a:solidFill>
                      <a:srgbClr val="231F20"/>
                    </a:solidFill>
                    <a:latin typeface="ScalaLF-Regular"/>
                  </a:rPr>
                  <a:t> </a:t>
                </a:r>
              </a:p>
              <a:p>
                <a:pPr algn="l"/>
                <a:r>
                  <a:rPr lang="en-IN" sz="2200" b="0" i="0" u="none" strike="noStrike" dirty="0">
                    <a:solidFill>
                      <a:srgbClr val="231F20"/>
                    </a:solidFill>
                    <a:latin typeface="ScalaLF-Regular"/>
                  </a:rPr>
                  <a:t>In geomagnetic field of 50 </a:t>
                </a:r>
                <a:r>
                  <a:rPr lang="en-IN" sz="2200" b="0" i="0" u="none" strike="noStrike" dirty="0">
                    <a:solidFill>
                      <a:srgbClr val="231F20"/>
                    </a:solidFill>
                    <a:latin typeface="HagedornGreekRoman-Normal"/>
                  </a:rPr>
                  <a:t>µ</a:t>
                </a:r>
                <a:r>
                  <a:rPr lang="en-IN" sz="2200" b="0" i="0" u="none" strike="noStrike" dirty="0">
                    <a:solidFill>
                      <a:srgbClr val="231F20"/>
                    </a:solidFill>
                    <a:latin typeface="ScalaLF-Regular"/>
                  </a:rPr>
                  <a:t>T at room temperature, </a:t>
                </a:r>
                <a:r>
                  <a:rPr lang="en-IN" sz="2200" b="0" i="1" u="none" strike="noStrike" dirty="0">
                    <a:solidFill>
                      <a:srgbClr val="231F20"/>
                    </a:solidFill>
                    <a:latin typeface="ScalaLF-Italic"/>
                  </a:rPr>
                  <a:t>L</a:t>
                </a:r>
                <a:r>
                  <a:rPr lang="en-IN" sz="2200" b="0" i="0" u="none" strike="noStrike" dirty="0">
                    <a:solidFill>
                      <a:srgbClr val="231F20"/>
                    </a:solidFill>
                    <a:latin typeface="ScalaLF-Regular"/>
                  </a:rPr>
                  <a:t>(</a:t>
                </a:r>
                <a:r>
                  <a:rPr lang="el-GR" sz="2200" b="0" i="0" u="none" strike="noStrike" dirty="0">
                    <a:solidFill>
                      <a:srgbClr val="231F20"/>
                    </a:solidFill>
                    <a:latin typeface="HagedornGreekRoman-Normal"/>
                  </a:rPr>
                  <a:t>α</a:t>
                </a:r>
                <a:r>
                  <a:rPr lang="en-IN" sz="2200" b="0" i="0" u="none" strike="noStrike" dirty="0">
                    <a:solidFill>
                      <a:srgbClr val="231F20"/>
                    </a:solidFill>
                    <a:latin typeface="ScalaLF-Regular"/>
                  </a:rPr>
                  <a:t>) is greater than 0.8, meaning that migration rate of cells along the local direction of the geomagnetic field would be 80% of their forward-swimming speed. </a:t>
                </a:r>
              </a:p>
              <a:p>
                <a:pPr algn="l"/>
                <a:r>
                  <a:rPr lang="en-IN" sz="2200" b="0" i="0" u="none" strike="noStrike" dirty="0">
                    <a:solidFill>
                      <a:srgbClr val="231F20"/>
                    </a:solidFill>
                    <a:latin typeface="ScalaLF-Regular"/>
                  </a:rPr>
                  <a:t>If the number of magnetosomes, and hence </a:t>
                </a:r>
                <a:r>
                  <a:rPr lang="en-IN" sz="2200" b="1" i="0" u="none" strike="noStrike" dirty="0">
                    <a:solidFill>
                      <a:srgbClr val="231F20"/>
                    </a:solidFill>
                    <a:latin typeface="ScalaLF-Bold"/>
                  </a:rPr>
                  <a:t>M</a:t>
                </a:r>
                <a:r>
                  <a:rPr lang="en-IN" sz="2200" b="0" i="0" u="none" strike="noStrike" dirty="0">
                    <a:solidFill>
                      <a:srgbClr val="231F20"/>
                    </a:solidFill>
                    <a:latin typeface="ScalaLF-Regular"/>
                  </a:rPr>
                  <a:t>, is low, then the alignment of the cell and its migration along the field lines is inefficient. </a:t>
                </a:r>
              </a:p>
              <a:p>
                <a:pPr algn="l"/>
                <a:r>
                  <a:rPr lang="en-IN" sz="2200" b="0" i="0" u="none" strike="noStrike" dirty="0">
                    <a:solidFill>
                      <a:srgbClr val="231F20"/>
                    </a:solidFill>
                    <a:latin typeface="ScalaLF-Regular"/>
                  </a:rPr>
                  <a:t>On the other hand, increasing the number of magnetosomes beyond a certain value will not significantly improve the alignment of the cell in the field because of the asymptotic approach of </a:t>
                </a:r>
                <a:r>
                  <a:rPr lang="en-IN" sz="2200" b="0" i="1" u="none" strike="noStrike" dirty="0">
                    <a:solidFill>
                      <a:srgbClr val="231F20"/>
                    </a:solidFill>
                    <a:latin typeface="ScalaLF-Italic"/>
                  </a:rPr>
                  <a:t>L</a:t>
                </a:r>
                <a:r>
                  <a:rPr lang="en-IN" sz="2200" b="0" i="0" u="none" strike="noStrike" dirty="0">
                    <a:solidFill>
                      <a:srgbClr val="231F20"/>
                    </a:solidFill>
                    <a:latin typeface="ScalaLF-Regular"/>
                  </a:rPr>
                  <a:t>(</a:t>
                </a:r>
                <a:r>
                  <a:rPr lang="el-GR" sz="2200" b="0" i="0" u="none" strike="noStrike" dirty="0">
                    <a:solidFill>
                      <a:srgbClr val="231F20"/>
                    </a:solidFill>
                    <a:latin typeface="HagedornGreekRoman-Normal"/>
                  </a:rPr>
                  <a:t>α</a:t>
                </a:r>
                <a:r>
                  <a:rPr lang="en-IN" sz="2200" b="0" i="0" u="none" strike="noStrike" dirty="0">
                    <a:solidFill>
                      <a:srgbClr val="231F20"/>
                    </a:solidFill>
                    <a:latin typeface="ScalaLF-Regular"/>
                  </a:rPr>
                  <a:t>) to 1 for large </a:t>
                </a:r>
                <a:r>
                  <a:rPr lang="el-GR" sz="2200" b="0" i="0" u="none" strike="noStrike" dirty="0">
                    <a:solidFill>
                      <a:srgbClr val="231F20"/>
                    </a:solidFill>
                    <a:latin typeface="HagedornGreekRoman-Normal"/>
                  </a:rPr>
                  <a:t>α</a:t>
                </a:r>
                <a:r>
                  <a:rPr lang="en-IN" sz="2200" b="0" i="0" u="none" strike="noStrike" dirty="0">
                    <a:solidFill>
                      <a:srgbClr val="231F20"/>
                    </a:solidFill>
                    <a:latin typeface="ScalaLF-Regular"/>
                  </a:rPr>
                  <a:t>. </a:t>
                </a:r>
              </a:p>
              <a:p>
                <a:pPr algn="l"/>
                <a:r>
                  <a:rPr lang="en-IN" sz="2200" b="0" i="0" u="none" strike="noStrike" dirty="0" err="1">
                    <a:solidFill>
                      <a:srgbClr val="231F20"/>
                    </a:solidFill>
                    <a:latin typeface="ScalaLF-Regular"/>
                  </a:rPr>
                  <a:t>Magnetotactic</a:t>
                </a:r>
                <a:r>
                  <a:rPr lang="en-IN" sz="2200" b="0" i="0" u="none" strike="noStrike" dirty="0">
                    <a:solidFill>
                      <a:srgbClr val="231F20"/>
                    </a:solidFill>
                    <a:latin typeface="ScalaLF-Regular"/>
                  </a:rPr>
                  <a:t> bacteria control the biomineralization process to produce a sufficient number of magnetosomes of optimal size for efficient magnetic navigation in the geomagnetic field.</a:t>
                </a:r>
                <a:endParaRPr lang="en-IN" sz="22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2083687-08CB-4FF0-A8FA-C632E68E2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125" y="1583140"/>
                <a:ext cx="11710441" cy="5075112"/>
              </a:xfrm>
              <a:blipFill>
                <a:blip r:embed="rId2"/>
                <a:stretch>
                  <a:fillRect l="-625" t="-841" r="-9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967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B5CB07-BF20-41A2-A698-2DB6F7CB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7" y="396521"/>
            <a:ext cx="11585359" cy="899619"/>
          </a:xfrm>
        </p:spPr>
        <p:txBody>
          <a:bodyPr>
            <a:normAutofit/>
          </a:bodyPr>
          <a:lstStyle/>
          <a:p>
            <a:r>
              <a:rPr lang="en-IN" sz="3600" b="1" i="0" u="none" strike="noStrike" cap="none" baseline="0" dirty="0" err="1">
                <a:solidFill>
                  <a:srgbClr val="231F20"/>
                </a:solidFill>
                <a:latin typeface="ScalaSansLF-Bold"/>
              </a:rPr>
              <a:t>Magnetotactic</a:t>
            </a:r>
            <a:r>
              <a:rPr lang="en-IN" sz="3600" b="1" i="0" u="none" strike="noStrike" cap="none" baseline="0" dirty="0">
                <a:solidFill>
                  <a:srgbClr val="231F20"/>
                </a:solidFill>
                <a:latin typeface="ScalaSansLF-Bold"/>
              </a:rPr>
              <a:t> Bacteria</a:t>
            </a:r>
            <a:endParaRPr lang="en-IN" sz="48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D2C642-E25E-4B4D-9793-24ADF09BB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7" y="1722268"/>
            <a:ext cx="11585359" cy="493598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2400" b="0" i="0" u="none" strike="noStrike" baseline="0" dirty="0" smtClean="0">
                <a:solidFill>
                  <a:srgbClr val="231F20"/>
                </a:solidFill>
                <a:latin typeface="ScalaLF-Regular"/>
              </a:rPr>
              <a:t>Magnetotactic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bacteria found in chemically stratified water columns or sediments where they occur predominantly in or below the </a:t>
            </a:r>
            <a:r>
              <a:rPr lang="en-IN" sz="2400" b="0" i="0" u="none" strike="noStrike" baseline="0" dirty="0">
                <a:solidFill>
                  <a:srgbClr val="FF0000"/>
                </a:solidFill>
                <a:latin typeface="ScalaLF-Regular"/>
              </a:rPr>
              <a:t>microaerobic redox transition zone,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 between the aerobic zone of upper waters or sediments and the anaerobic regions of the habitat</a:t>
            </a:r>
            <a:r>
              <a:rPr lang="en-IN" sz="2400" b="0" i="0" u="none" strike="noStrike" baseline="0" dirty="0" smtClean="0">
                <a:solidFill>
                  <a:srgbClr val="231F20"/>
                </a:solidFill>
                <a:latin typeface="ScalaLF-Regular"/>
              </a:rPr>
              <a:t>.</a:t>
            </a:r>
          </a:p>
          <a:p>
            <a:r>
              <a:rPr lang="en-IN" sz="2400" dirty="0">
                <a:solidFill>
                  <a:srgbClr val="231F20"/>
                </a:solidFill>
                <a:latin typeface="ScalaLF-Regular"/>
              </a:rPr>
              <a:t>Magnetotaxis is the orientation and navigation along magnetic field lines by motile, aquatic, bacteria </a:t>
            </a:r>
            <a:endParaRPr lang="en-IN" sz="2400" b="0" i="0" u="none" strike="noStrike" baseline="0" dirty="0">
              <a:solidFill>
                <a:srgbClr val="231F20"/>
              </a:solidFill>
              <a:latin typeface="ScalaLF-Regular"/>
            </a:endParaRPr>
          </a:p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They are a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diverse group of microorganisms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with respect to morphology, physiology, and phylogeny </a:t>
            </a:r>
          </a:p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Common morphotypes include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coccoid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 to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ovoid cells, rods, </a:t>
            </a:r>
            <a:r>
              <a:rPr lang="en-IN" sz="2400" b="1" i="0" u="none" strike="noStrike" baseline="0" dirty="0" err="1">
                <a:solidFill>
                  <a:srgbClr val="231F20"/>
                </a:solidFill>
                <a:latin typeface="ScalaLF-Regular"/>
              </a:rPr>
              <a:t>vibrios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, and spirilla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of various dimensions, and multicellular forms. </a:t>
            </a:r>
          </a:p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All </a:t>
            </a:r>
            <a:r>
              <a:rPr lang="en-IN" sz="2400" dirty="0" err="1">
                <a:solidFill>
                  <a:srgbClr val="231F20"/>
                </a:solidFill>
                <a:latin typeface="ScalaLF-Regular"/>
              </a:rPr>
              <a:t>M</a:t>
            </a:r>
            <a:r>
              <a:rPr lang="en-IN" sz="2400" b="0" i="0" u="none" strike="noStrike" baseline="0" dirty="0" err="1">
                <a:solidFill>
                  <a:srgbClr val="231F20"/>
                </a:solidFill>
                <a:latin typeface="ScalaLF-Regular"/>
              </a:rPr>
              <a:t>agnetotactic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 bacteria are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motile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by means of flagella</a:t>
            </a:r>
          </a:p>
          <a:p>
            <a:pPr algn="l"/>
            <a:r>
              <a:rPr lang="en-IN" sz="2400" dirty="0">
                <a:solidFill>
                  <a:srgbClr val="231F20"/>
                </a:solidFill>
                <a:latin typeface="ScalaLF-Regular"/>
              </a:rPr>
              <a:t>P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ossess a cell-wall structure characteristic of Gram-negative bacteria. </a:t>
            </a:r>
          </a:p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The arrangement of flagella varies between species/strains: cells with polar or bipolar single flagella and others with bundles of flagella have been observed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0556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A24E484-3353-470C-A3F4-8A120E221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7" y="396521"/>
            <a:ext cx="11585359" cy="899619"/>
          </a:xfrm>
        </p:spPr>
        <p:txBody>
          <a:bodyPr>
            <a:normAutofit/>
          </a:bodyPr>
          <a:lstStyle/>
          <a:p>
            <a:r>
              <a:rPr lang="en-IN" sz="3600" b="1" i="0" u="none" strike="noStrike" cap="none" baseline="0" dirty="0" err="1">
                <a:solidFill>
                  <a:srgbClr val="231F20"/>
                </a:solidFill>
                <a:latin typeface="ScalaSansLF-Bold"/>
              </a:rPr>
              <a:t>Magnetotactic</a:t>
            </a:r>
            <a:r>
              <a:rPr lang="en-IN" sz="3600" b="1" i="0" u="none" strike="noStrike" cap="none" baseline="0" dirty="0">
                <a:solidFill>
                  <a:srgbClr val="231F20"/>
                </a:solidFill>
                <a:latin typeface="ScalaSansLF-Bold"/>
              </a:rPr>
              <a:t> Bacteria</a:t>
            </a:r>
            <a:endParaRPr lang="en-IN" sz="4800" cap="non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A41CC21-8C6C-4F65-893B-133327E5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6" y="1342018"/>
            <a:ext cx="11585359" cy="5515982"/>
          </a:xfrm>
        </p:spPr>
        <p:txBody>
          <a:bodyPr>
            <a:normAutofit fontScale="92500"/>
          </a:bodyPr>
          <a:lstStyle/>
          <a:p>
            <a:pPr algn="l"/>
            <a:r>
              <a:rPr lang="en-IN" sz="2400" b="0" i="0" u="none" strike="noStrike" baseline="0" dirty="0" smtClean="0">
                <a:solidFill>
                  <a:srgbClr val="231F20"/>
                </a:solidFill>
                <a:latin typeface="ScalaLF-Regular"/>
              </a:rPr>
              <a:t>Magnetotactic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bacteria are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difficult to isolate and grow in pure culture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. </a:t>
            </a:r>
          </a:p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Most cultured strains belong to the genus </a:t>
            </a:r>
            <a:r>
              <a:rPr lang="en-IN" sz="2400" b="0" i="1" u="none" strike="noStrike" baseline="0" dirty="0" err="1">
                <a:solidFill>
                  <a:srgbClr val="231F20"/>
                </a:solidFill>
                <a:latin typeface="ScalaLF-Italic"/>
              </a:rPr>
              <a:t>Magnetospirillum</a:t>
            </a:r>
            <a:r>
              <a:rPr lang="en-IN" sz="2400" b="0" i="1" u="none" strike="noStrike" baseline="0" dirty="0">
                <a:solidFill>
                  <a:srgbClr val="231F20"/>
                </a:solidFill>
                <a:latin typeface="ScalaLF-Italic"/>
              </a:rPr>
              <a:t> </a:t>
            </a:r>
          </a:p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Other species of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cultured </a:t>
            </a:r>
            <a:r>
              <a:rPr lang="en-IN" sz="2400" b="1" i="0" u="none" strike="noStrike" baseline="0" dirty="0" err="1">
                <a:solidFill>
                  <a:srgbClr val="231F20"/>
                </a:solidFill>
                <a:latin typeface="ScalaLF-Regular"/>
              </a:rPr>
              <a:t>magnetotactic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 bacteria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include a number of incompletely characterized organisms: </a:t>
            </a:r>
          </a:p>
          <a:p>
            <a:pPr lvl="1"/>
            <a:r>
              <a:rPr lang="en-IN" sz="2600" b="0" i="0" u="none" strike="noStrike" baseline="0" dirty="0">
                <a:solidFill>
                  <a:srgbClr val="231F20"/>
                </a:solidFill>
                <a:latin typeface="ScalaLF-Regular"/>
              </a:rPr>
              <a:t>marine </a:t>
            </a:r>
            <a:r>
              <a:rPr lang="en-IN" sz="2600" b="0" i="0" u="none" strike="noStrike" baseline="0" dirty="0" err="1">
                <a:solidFill>
                  <a:srgbClr val="231F20"/>
                </a:solidFill>
                <a:latin typeface="ScalaLF-Regular"/>
              </a:rPr>
              <a:t>vibrios</a:t>
            </a:r>
            <a:r>
              <a:rPr lang="en-IN" sz="2600" b="0" i="0" u="none" strike="noStrike" baseline="0" dirty="0">
                <a:solidFill>
                  <a:srgbClr val="231F20"/>
                </a:solidFill>
                <a:latin typeface="ScalaLF-Regular"/>
              </a:rPr>
              <a:t>, strains MV-1 and MV-2</a:t>
            </a:r>
          </a:p>
          <a:p>
            <a:pPr lvl="1"/>
            <a:r>
              <a:rPr lang="en-IN" sz="2600" b="0" i="0" u="none" strike="noStrike" baseline="0" dirty="0">
                <a:solidFill>
                  <a:srgbClr val="231F20"/>
                </a:solidFill>
                <a:latin typeface="ScalaLF-Regular"/>
              </a:rPr>
              <a:t>marine coccus, strain MC-1</a:t>
            </a:r>
          </a:p>
          <a:p>
            <a:pPr lvl="1"/>
            <a:r>
              <a:rPr lang="en-IN" sz="2600" b="0" i="0" u="none" strike="noStrike" baseline="0" dirty="0">
                <a:solidFill>
                  <a:srgbClr val="231F20"/>
                </a:solidFill>
                <a:latin typeface="ScalaLF-Regular"/>
              </a:rPr>
              <a:t>marine spirillum, strain MV-4 </a:t>
            </a:r>
          </a:p>
          <a:p>
            <a:pPr lvl="1"/>
            <a:r>
              <a:rPr lang="en-IN" sz="2600" i="1" dirty="0" err="1">
                <a:solidFill>
                  <a:srgbClr val="231F20"/>
                </a:solidFill>
                <a:latin typeface="ScalaLF-Italic"/>
              </a:rPr>
              <a:t>Desulfovibrio</a:t>
            </a:r>
            <a:r>
              <a:rPr lang="en-IN" sz="2600" i="1" dirty="0">
                <a:solidFill>
                  <a:srgbClr val="231F20"/>
                </a:solidFill>
                <a:latin typeface="ScalaLF-Italic"/>
              </a:rPr>
              <a:t> </a:t>
            </a:r>
            <a:r>
              <a:rPr lang="en-IN" sz="2600" i="1" dirty="0" err="1">
                <a:solidFill>
                  <a:srgbClr val="231F20"/>
                </a:solidFill>
                <a:latin typeface="ScalaLF-Italic"/>
              </a:rPr>
              <a:t>magneticus</a:t>
            </a:r>
            <a:r>
              <a:rPr lang="en-IN" sz="2600" dirty="0">
                <a:solidFill>
                  <a:srgbClr val="231F20"/>
                </a:solidFill>
                <a:latin typeface="ScalaLF-Regular"/>
              </a:rPr>
              <a:t>, strain RS-1 (anaerobic, </a:t>
            </a:r>
            <a:r>
              <a:rPr lang="en-IN" sz="2600" dirty="0" err="1">
                <a:solidFill>
                  <a:srgbClr val="231F20"/>
                </a:solidFill>
                <a:latin typeface="ScalaLF-Regular"/>
              </a:rPr>
              <a:t>sulfate</a:t>
            </a:r>
            <a:r>
              <a:rPr lang="en-IN" sz="2600" dirty="0">
                <a:solidFill>
                  <a:srgbClr val="231F20"/>
                </a:solidFill>
                <a:latin typeface="ScalaLF-Regular"/>
              </a:rPr>
              <a:t>-reducing, rod-shaped bacterium)</a:t>
            </a:r>
            <a:endParaRPr lang="en-IN" sz="2600" b="0" i="0" u="none" strike="noStrike" baseline="0" dirty="0">
              <a:solidFill>
                <a:srgbClr val="231F20"/>
              </a:solidFill>
              <a:latin typeface="ScalaLF-Regular"/>
            </a:endParaRPr>
          </a:p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These cultured organisms, except strain RS-1, are obligate or facultative microaerophile </a:t>
            </a:r>
            <a:endParaRPr lang="en-IN" sz="2400" b="0" i="0" u="none" strike="noStrike" baseline="0" dirty="0" smtClean="0">
              <a:solidFill>
                <a:srgbClr val="231F20"/>
              </a:solidFill>
              <a:latin typeface="ScalaLF-Regular"/>
            </a:endParaRPr>
          </a:p>
          <a:p>
            <a:pPr algn="l"/>
            <a:r>
              <a:rPr lang="en-IN" sz="2400" b="0" i="0" u="none" strike="noStrike" baseline="0" dirty="0" smtClean="0">
                <a:solidFill>
                  <a:srgbClr val="231F20"/>
                </a:solidFill>
                <a:latin typeface="ScalaLF-Regular"/>
              </a:rPr>
              <a:t>and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all are </a:t>
            </a:r>
            <a:r>
              <a:rPr lang="en-IN" sz="2400" b="0" i="0" u="none" strike="noStrike" baseline="0" dirty="0" smtClean="0">
                <a:solidFill>
                  <a:srgbClr val="231F20"/>
                </a:solidFill>
                <a:latin typeface="ScalaLF-Regular"/>
              </a:rPr>
              <a:t>chemo organo heterotrophic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, although the marine strains also grow </a:t>
            </a:r>
            <a:r>
              <a:rPr lang="en-IN" sz="2400" b="0" i="0" u="none" strike="noStrike" baseline="0" dirty="0" smtClean="0">
                <a:solidFill>
                  <a:srgbClr val="231F20"/>
                </a:solidFill>
                <a:latin typeface="ScalaLF-Regular"/>
              </a:rPr>
              <a:t>chemo litho autotrophically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79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914400" y="310133"/>
            <a:ext cx="10261600" cy="6143587"/>
            <a:chOff x="912" y="960"/>
            <a:chExt cx="4584" cy="2526"/>
          </a:xfrm>
        </p:grpSpPr>
        <p:pic>
          <p:nvPicPr>
            <p:cNvPr id="30" name="Picture 5" descr="Nanomagnet_Cultur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003"/>
              <a:ext cx="2801" cy="2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1" name="Group 6"/>
            <p:cNvGrpSpPr>
              <a:grpSpLocks noChangeAspect="1"/>
            </p:cNvGrpSpPr>
            <p:nvPr/>
          </p:nvGrpSpPr>
          <p:grpSpPr bwMode="auto">
            <a:xfrm>
              <a:off x="3726" y="1651"/>
              <a:ext cx="678" cy="678"/>
              <a:chOff x="3416" y="576"/>
              <a:chExt cx="1183" cy="1104"/>
            </a:xfrm>
          </p:grpSpPr>
          <p:pic>
            <p:nvPicPr>
              <p:cNvPr id="52" name="Picture 7" descr="test for cell to be magnetic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6" y="576"/>
                <a:ext cx="600" cy="1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" name="Picture 8" descr="result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2" y="576"/>
                <a:ext cx="567" cy="1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2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6" y="2859"/>
              <a:ext cx="734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24" r="70476" b="38095"/>
            <a:stretch>
              <a:fillRect/>
            </a:stretch>
          </p:blipFill>
          <p:spPr bwMode="auto">
            <a:xfrm rot="-5400000">
              <a:off x="4589" y="1463"/>
              <a:ext cx="691" cy="1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Line 11"/>
            <p:cNvSpPr>
              <a:spLocks noChangeAspect="1" noChangeShapeType="1"/>
            </p:cNvSpPr>
            <p:nvPr/>
          </p:nvSpPr>
          <p:spPr bwMode="auto">
            <a:xfrm>
              <a:off x="4976" y="2293"/>
              <a:ext cx="4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12"/>
            <p:cNvSpPr txBox="1">
              <a:spLocks noChangeAspect="1" noChangeArrowheads="1"/>
            </p:cNvSpPr>
            <p:nvPr/>
          </p:nvSpPr>
          <p:spPr bwMode="auto">
            <a:xfrm>
              <a:off x="4917" y="2082"/>
              <a:ext cx="5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cs typeface="Arial" charset="0"/>
                </a:rPr>
                <a:t>1µm</a:t>
              </a:r>
            </a:p>
          </p:txBody>
        </p:sp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1" t="3749" r="13483" b="56891"/>
            <a:stretch>
              <a:fillRect/>
            </a:stretch>
          </p:blipFill>
          <p:spPr bwMode="auto">
            <a:xfrm>
              <a:off x="3726" y="2349"/>
              <a:ext cx="1734" cy="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Line 14"/>
            <p:cNvSpPr>
              <a:spLocks noChangeAspect="1" noChangeShapeType="1"/>
            </p:cNvSpPr>
            <p:nvPr/>
          </p:nvSpPr>
          <p:spPr bwMode="auto">
            <a:xfrm>
              <a:off x="3842" y="2770"/>
              <a:ext cx="3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 Box 15"/>
            <p:cNvSpPr txBox="1">
              <a:spLocks noChangeAspect="1" noChangeArrowheads="1"/>
            </p:cNvSpPr>
            <p:nvPr/>
          </p:nvSpPr>
          <p:spPr bwMode="auto">
            <a:xfrm>
              <a:off x="3736" y="2568"/>
              <a:ext cx="5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cs typeface="Arial" charset="0"/>
                </a:rPr>
                <a:t>200nm</a:t>
              </a:r>
            </a:p>
          </p:txBody>
        </p:sp>
        <p:pic>
          <p:nvPicPr>
            <p:cNvPr id="39" name="Picture 16" descr="1411200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" y="1003"/>
              <a:ext cx="1717" cy="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 Box 17"/>
            <p:cNvSpPr txBox="1">
              <a:spLocks noChangeAspect="1" noChangeArrowheads="1"/>
            </p:cNvSpPr>
            <p:nvPr/>
          </p:nvSpPr>
          <p:spPr bwMode="auto">
            <a:xfrm>
              <a:off x="5055" y="1360"/>
              <a:ext cx="4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cs typeface="Arial" charset="0"/>
                </a:rPr>
                <a:t>5µm</a:t>
              </a:r>
            </a:p>
          </p:txBody>
        </p:sp>
        <p:sp>
          <p:nvSpPr>
            <p:cNvPr id="41" name="Line 18"/>
            <p:cNvSpPr>
              <a:spLocks noChangeAspect="1" noChangeShapeType="1"/>
            </p:cNvSpPr>
            <p:nvPr/>
          </p:nvSpPr>
          <p:spPr bwMode="auto">
            <a:xfrm>
              <a:off x="5186" y="1573"/>
              <a:ext cx="2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42" name="Picture 1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4" y="2859"/>
              <a:ext cx="295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2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" y="2859"/>
              <a:ext cx="674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 Box 21"/>
            <p:cNvSpPr txBox="1">
              <a:spLocks noChangeAspect="1" noChangeArrowheads="1"/>
            </p:cNvSpPr>
            <p:nvPr/>
          </p:nvSpPr>
          <p:spPr bwMode="auto">
            <a:xfrm>
              <a:off x="956" y="3120"/>
              <a:ext cx="38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charset="0"/>
                  <a:cs typeface="Arial" charset="0"/>
                </a:rPr>
                <a:t>a</a:t>
              </a:r>
            </a:p>
          </p:txBody>
        </p:sp>
        <p:sp>
          <p:nvSpPr>
            <p:cNvPr id="45" name="Text Box 22"/>
            <p:cNvSpPr txBox="1">
              <a:spLocks noChangeAspect="1" noChangeArrowheads="1"/>
            </p:cNvSpPr>
            <p:nvPr/>
          </p:nvSpPr>
          <p:spPr bwMode="auto">
            <a:xfrm>
              <a:off x="4616" y="2800"/>
              <a:ext cx="3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charset="0"/>
                  <a:cs typeface="Arial" charset="0"/>
                </a:rPr>
                <a:t>h</a:t>
              </a:r>
            </a:p>
          </p:txBody>
        </p:sp>
        <p:sp>
          <p:nvSpPr>
            <p:cNvPr id="46" name="Text Box 23"/>
            <p:cNvSpPr txBox="1">
              <a:spLocks noChangeAspect="1" noChangeArrowheads="1"/>
            </p:cNvSpPr>
            <p:nvPr/>
          </p:nvSpPr>
          <p:spPr bwMode="auto">
            <a:xfrm>
              <a:off x="4320" y="2784"/>
              <a:ext cx="3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charset="0"/>
                  <a:cs typeface="Arial" charset="0"/>
                </a:rPr>
                <a:t>g</a:t>
              </a:r>
            </a:p>
          </p:txBody>
        </p:sp>
        <p:sp>
          <p:nvSpPr>
            <p:cNvPr id="47" name="Text Box 24"/>
            <p:cNvSpPr txBox="1">
              <a:spLocks noChangeAspect="1" noChangeArrowheads="1"/>
            </p:cNvSpPr>
            <p:nvPr/>
          </p:nvSpPr>
          <p:spPr bwMode="auto">
            <a:xfrm>
              <a:off x="3600" y="2832"/>
              <a:ext cx="3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charset="0"/>
                  <a:cs typeface="Arial" charset="0"/>
                </a:rPr>
                <a:t>f</a:t>
              </a:r>
            </a:p>
          </p:txBody>
        </p:sp>
        <p:sp>
          <p:nvSpPr>
            <p:cNvPr id="48" name="Text Box 25"/>
            <p:cNvSpPr txBox="1">
              <a:spLocks noChangeAspect="1" noChangeArrowheads="1"/>
            </p:cNvSpPr>
            <p:nvPr/>
          </p:nvSpPr>
          <p:spPr bwMode="auto">
            <a:xfrm>
              <a:off x="5088" y="2304"/>
              <a:ext cx="3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charset="0"/>
                  <a:cs typeface="Arial" charset="0"/>
                </a:rPr>
                <a:t>e</a:t>
              </a:r>
            </a:p>
          </p:txBody>
        </p:sp>
        <p:sp>
          <p:nvSpPr>
            <p:cNvPr id="49" name="Text Box 26"/>
            <p:cNvSpPr txBox="1">
              <a:spLocks noChangeAspect="1" noChangeArrowheads="1"/>
            </p:cNvSpPr>
            <p:nvPr/>
          </p:nvSpPr>
          <p:spPr bwMode="auto">
            <a:xfrm>
              <a:off x="4336" y="1606"/>
              <a:ext cx="39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charset="0"/>
                  <a:cs typeface="Arial" charset="0"/>
                </a:rPr>
                <a:t>d</a:t>
              </a:r>
            </a:p>
          </p:txBody>
        </p:sp>
        <p:sp>
          <p:nvSpPr>
            <p:cNvPr id="50" name="Text Box 27"/>
            <p:cNvSpPr txBox="1">
              <a:spLocks noChangeAspect="1" noChangeArrowheads="1"/>
            </p:cNvSpPr>
            <p:nvPr/>
          </p:nvSpPr>
          <p:spPr bwMode="auto">
            <a:xfrm>
              <a:off x="3613" y="2074"/>
              <a:ext cx="3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charset="0"/>
                  <a:cs typeface="Arial" charset="0"/>
                </a:rPr>
                <a:t>c</a:t>
              </a:r>
            </a:p>
          </p:txBody>
        </p:sp>
        <p:sp>
          <p:nvSpPr>
            <p:cNvPr id="51" name="Text Box 28"/>
            <p:cNvSpPr txBox="1">
              <a:spLocks noChangeAspect="1" noChangeArrowheads="1"/>
            </p:cNvSpPr>
            <p:nvPr/>
          </p:nvSpPr>
          <p:spPr bwMode="auto">
            <a:xfrm>
              <a:off x="5088" y="960"/>
              <a:ext cx="3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b="1">
                  <a:latin typeface="Times New Roman" charset="0"/>
                  <a:cs typeface="Arial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696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1F801D06-7AA3-4930-8F9C-79D481D5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7" y="396521"/>
            <a:ext cx="11585359" cy="899619"/>
          </a:xfrm>
        </p:spPr>
        <p:txBody>
          <a:bodyPr>
            <a:normAutofit/>
          </a:bodyPr>
          <a:lstStyle/>
          <a:p>
            <a:r>
              <a:rPr lang="en-IN" sz="3600" b="1" i="0" u="none" strike="noStrike" cap="none" baseline="0" dirty="0">
                <a:solidFill>
                  <a:srgbClr val="231F20"/>
                </a:solidFill>
                <a:latin typeface="ScalaSansLF-Bold"/>
              </a:rPr>
              <a:t>Magnetosomes</a:t>
            </a:r>
            <a:endParaRPr lang="en-IN" sz="4400" cap="non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4E33FDA0-ECA7-4E2F-A7C7-1BF01346F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7" y="1722268"/>
            <a:ext cx="11585359" cy="493598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All </a:t>
            </a:r>
            <a:r>
              <a:rPr lang="en-IN" sz="2400" b="0" i="0" u="none" strike="noStrike" baseline="0" dirty="0" err="1">
                <a:solidFill>
                  <a:srgbClr val="231F20"/>
                </a:solidFill>
                <a:latin typeface="ScalaLF-Regular"/>
              </a:rPr>
              <a:t>magnetotactic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 bacteria contain magnetosomes</a:t>
            </a:r>
          </a:p>
          <a:p>
            <a:pPr algn="l"/>
            <a:r>
              <a:rPr lang="en-IN" sz="2400" b="1" dirty="0">
                <a:solidFill>
                  <a:srgbClr val="231F20"/>
                </a:solidFill>
                <a:latin typeface="ScalaLF-Regular"/>
              </a:rPr>
              <a:t>M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agnetosomes are intracellular structures comprising magnetic iron mineral crystals enveloped by a membrane vesicle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. </a:t>
            </a:r>
          </a:p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The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magnetosome membrane (MM)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 is presumably a structural entity that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anchors the crystals at particular locations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in the cell, </a:t>
            </a:r>
          </a:p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MM is locus of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biological control over the nucleation and growth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of the magnetosome crystals. </a:t>
            </a:r>
          </a:p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The MM in genus </a:t>
            </a:r>
            <a:r>
              <a:rPr lang="en-IN" sz="2400" b="0" i="1" u="none" strike="noStrike" baseline="0" dirty="0" err="1">
                <a:solidFill>
                  <a:srgbClr val="231F20"/>
                </a:solidFill>
                <a:latin typeface="ScalaLF-Italic"/>
              </a:rPr>
              <a:t>Magnetospirillum</a:t>
            </a:r>
            <a:r>
              <a:rPr lang="en-IN" sz="2400" i="1" dirty="0">
                <a:solidFill>
                  <a:srgbClr val="231F20"/>
                </a:solidFill>
                <a:latin typeface="ScalaLF-Italic"/>
              </a:rPr>
              <a:t>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is a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lipid bilayer consisting of neutral lipids, free fatty acids, glycolipids, </a:t>
            </a:r>
            <a:r>
              <a:rPr lang="en-IN" sz="2400" b="1" i="0" u="none" strike="noStrike" baseline="0" dirty="0" err="1">
                <a:solidFill>
                  <a:srgbClr val="231F20"/>
                </a:solidFill>
                <a:latin typeface="ScalaLF-Regular"/>
              </a:rPr>
              <a:t>sulfolipids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, and phospholipids </a:t>
            </a:r>
          </a:p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It is often located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adjacent to the cytoplasmic membrane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, although there is no clear microscopic evidence for direct connections between the two. </a:t>
            </a:r>
          </a:p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Empty and partially-filled vesicles have been reported in iron-starved cells, suggesting that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magnetosome vesicles are formed prior to the deposition of the mineral crystals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119824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6EBB660A-28C7-4CCD-8C83-8583E0D0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7" y="396521"/>
            <a:ext cx="11585359" cy="899619"/>
          </a:xfrm>
        </p:spPr>
        <p:txBody>
          <a:bodyPr>
            <a:normAutofit fontScale="90000"/>
          </a:bodyPr>
          <a:lstStyle/>
          <a:p>
            <a:r>
              <a:rPr lang="en-IN" sz="4400" b="1" i="0" u="none" strike="noStrike" cap="none" baseline="0" dirty="0">
                <a:solidFill>
                  <a:srgbClr val="231F20"/>
                </a:solidFill>
                <a:latin typeface="ScalaSansLF-Bold"/>
              </a:rPr>
              <a:t>Magnetosomes</a:t>
            </a:r>
            <a:endParaRPr lang="en-IN" sz="4400" cap="non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8F0DE89-90F4-433D-942A-F247F3DC7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7" y="1481636"/>
            <a:ext cx="11585359" cy="513573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The magnetosome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magnetic mineral phase consists of magnetite, Fe</a:t>
            </a:r>
            <a:r>
              <a:rPr lang="en-IN" sz="2400" b="1" i="0" u="none" strike="noStrike" baseline="-25000" dirty="0">
                <a:solidFill>
                  <a:srgbClr val="231F20"/>
                </a:solidFill>
                <a:latin typeface="ScalaLF-Regular"/>
              </a:rPr>
              <a:t>3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O</a:t>
            </a:r>
            <a:r>
              <a:rPr lang="en-IN" sz="2400" b="1" i="0" u="none" strike="noStrike" baseline="-25000" dirty="0">
                <a:solidFill>
                  <a:srgbClr val="231F20"/>
                </a:solidFill>
                <a:latin typeface="ScalaLF-Regular"/>
              </a:rPr>
              <a:t>4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, or </a:t>
            </a:r>
            <a:r>
              <a:rPr lang="en-IN" sz="2400" b="1" i="0" u="none" strike="noStrike" baseline="0" dirty="0" err="1">
                <a:solidFill>
                  <a:srgbClr val="231F20"/>
                </a:solidFill>
                <a:latin typeface="ScalaLF-Regular"/>
              </a:rPr>
              <a:t>greigite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, Fe</a:t>
            </a:r>
            <a:r>
              <a:rPr lang="en-IN" sz="2400" b="1" i="0" u="none" strike="noStrike" baseline="-25000" dirty="0">
                <a:solidFill>
                  <a:srgbClr val="231F20"/>
                </a:solidFill>
                <a:latin typeface="ScalaLF-Regular"/>
              </a:rPr>
              <a:t>3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S</a:t>
            </a:r>
            <a:r>
              <a:rPr lang="en-IN" sz="2400" b="1" i="0" u="none" strike="noStrike" baseline="-25000" dirty="0">
                <a:solidFill>
                  <a:srgbClr val="231F20"/>
                </a:solidFill>
                <a:latin typeface="ScalaLF-Regular"/>
              </a:rPr>
              <a:t>4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. </a:t>
            </a:r>
          </a:p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Each </a:t>
            </a:r>
            <a:r>
              <a:rPr lang="en-IN" sz="2400" b="0" i="0" u="none" strike="noStrike" baseline="0" dirty="0" err="1">
                <a:solidFill>
                  <a:srgbClr val="231F20"/>
                </a:solidFill>
                <a:latin typeface="ScalaLF-Regular"/>
              </a:rPr>
              <a:t>magnetotactic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 species or strain exclusively produces either magnetite or </a:t>
            </a:r>
            <a:r>
              <a:rPr lang="en-IN" sz="2400" b="0" i="0" u="none" strike="noStrike" baseline="0" dirty="0" err="1">
                <a:solidFill>
                  <a:srgbClr val="231F20"/>
                </a:solidFill>
                <a:latin typeface="ScalaLF-Regular"/>
              </a:rPr>
              <a:t>greigite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 magnetosomes, except for one marine organism that produces magnetosomes of both kinds</a:t>
            </a:r>
          </a:p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The magnetosome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crystals are 35 to 120 nm in length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, although crystals with lengths of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AdvSZ-01"/>
              </a:rPr>
              <a:t>~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200 nm are known </a:t>
            </a:r>
          </a:p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In most </a:t>
            </a:r>
            <a:r>
              <a:rPr lang="en-IN" sz="2400" b="0" i="0" u="none" strike="noStrike" baseline="0" dirty="0" err="1">
                <a:solidFill>
                  <a:srgbClr val="231F20"/>
                </a:solidFill>
                <a:latin typeface="ScalaLF-Regular"/>
              </a:rPr>
              <a:t>magnetotactic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 bacteria, the magnetosomes are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organized in straight chains of various lengths parallel to the long axis of the cell </a:t>
            </a:r>
          </a:p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Dispersed aggregates or clusters of magnetosomes occur in some </a:t>
            </a:r>
            <a:r>
              <a:rPr lang="en-IN" sz="2400" b="0" i="0" u="none" strike="noStrike" baseline="0" dirty="0" err="1">
                <a:solidFill>
                  <a:srgbClr val="231F20"/>
                </a:solidFill>
                <a:latin typeface="ScalaLF-Regular"/>
              </a:rPr>
              <a:t>magnetotactic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 bacteria, usually at one side of the cell, which often corresponds to the site of flagellar insertion </a:t>
            </a:r>
          </a:p>
          <a:p>
            <a:r>
              <a:rPr lang="en-IN" sz="2400" b="1" dirty="0">
                <a:solidFill>
                  <a:srgbClr val="231F20"/>
                </a:solidFill>
                <a:latin typeface="ScalaLF-Regular"/>
              </a:rPr>
              <a:t>High degree of control over magnetosome formation and arrangement </a:t>
            </a:r>
            <a:r>
              <a:rPr lang="en-IN" sz="2400" dirty="0">
                <a:solidFill>
                  <a:srgbClr val="231F20"/>
                </a:solidFill>
                <a:latin typeface="ScalaLF-Regular"/>
              </a:rPr>
              <a:t>is evident through</a:t>
            </a:r>
            <a:r>
              <a:rPr lang="en-IN" sz="2400" b="1" dirty="0">
                <a:solidFill>
                  <a:srgbClr val="231F20"/>
                </a:solidFill>
                <a:latin typeface="ScalaLF-Regular"/>
              </a:rPr>
              <a:t>:</a:t>
            </a:r>
          </a:p>
          <a:p>
            <a:pPr lvl="1"/>
            <a:r>
              <a:rPr lang="en-IN" sz="2400" dirty="0">
                <a:solidFill>
                  <a:srgbClr val="231F20"/>
                </a:solidFill>
                <a:latin typeface="ScalaLF-Regular"/>
              </a:rPr>
              <a:t>The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narrow size range of </a:t>
            </a:r>
            <a:r>
              <a:rPr lang="en-IN" sz="2400" dirty="0">
                <a:solidFill>
                  <a:srgbClr val="231F20"/>
                </a:solidFill>
                <a:latin typeface="ScalaLF-Regular"/>
              </a:rPr>
              <a:t>magnetosome crystals </a:t>
            </a:r>
          </a:p>
          <a:p>
            <a:pPr lvl="1"/>
            <a:r>
              <a:rPr lang="en-IN" sz="2400" dirty="0">
                <a:solidFill>
                  <a:srgbClr val="231F20"/>
                </a:solidFill>
                <a:latin typeface="ScalaLF-Regular"/>
              </a:rPr>
              <a:t>Consistent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morphologies of the magnetosome crystals in each species or strain</a:t>
            </a:r>
            <a:endParaRPr lang="en-IN" sz="2400" dirty="0">
              <a:solidFill>
                <a:srgbClr val="231F20"/>
              </a:solidFill>
              <a:latin typeface="ScalaLF-Regular"/>
            </a:endParaRPr>
          </a:p>
          <a:p>
            <a:pPr lvl="1"/>
            <a:r>
              <a:rPr lang="en-IN" sz="2400" dirty="0">
                <a:solidFill>
                  <a:srgbClr val="231F20"/>
                </a:solidFill>
                <a:latin typeface="ScalaLF-Regular"/>
              </a:rPr>
              <a:t>C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onsistent crystallographic orientation of the magnetosomes in chains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71103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5041AB2-A9B4-4D3F-B120-38E7860A8F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E85A57B-6BAF-435A-AF7C-FC8AEB577CD5}"/>
              </a:ext>
            </a:extLst>
          </p:cNvPr>
          <p:cNvGrpSpPr/>
          <p:nvPr/>
        </p:nvGrpSpPr>
        <p:grpSpPr>
          <a:xfrm>
            <a:off x="2379217" y="1098079"/>
            <a:ext cx="7032290" cy="4823327"/>
            <a:chOff x="2405848" y="415562"/>
            <a:chExt cx="8485469" cy="61112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3A01954-11D3-429A-85BD-257104B1A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5849" y="415562"/>
              <a:ext cx="8485468" cy="288313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9227BCD7-D634-46FD-8280-69494272A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5848" y="3311161"/>
              <a:ext cx="8485467" cy="3215646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45A920-CCCD-403B-A38E-5FDD797EE3F3}"/>
              </a:ext>
            </a:extLst>
          </p:cNvPr>
          <p:cNvSpPr/>
          <p:nvPr/>
        </p:nvSpPr>
        <p:spPr>
          <a:xfrm>
            <a:off x="2938509" y="5362113"/>
            <a:ext cx="248574" cy="195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8C244C4-8DA8-453C-BB51-4CDFBF0BE22B}"/>
              </a:ext>
            </a:extLst>
          </p:cNvPr>
          <p:cNvSpPr/>
          <p:nvPr/>
        </p:nvSpPr>
        <p:spPr>
          <a:xfrm>
            <a:off x="7219025" y="1226598"/>
            <a:ext cx="248574" cy="195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3BF6009-6AF0-4D86-BB6A-7B638B74B2C2}"/>
              </a:ext>
            </a:extLst>
          </p:cNvPr>
          <p:cNvSpPr/>
          <p:nvPr/>
        </p:nvSpPr>
        <p:spPr>
          <a:xfrm>
            <a:off x="7068104" y="1195074"/>
            <a:ext cx="248574" cy="195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6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E09BF47A-BF66-4369-81FE-F3A9D97A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7" y="396521"/>
            <a:ext cx="11585359" cy="899619"/>
          </a:xfrm>
        </p:spPr>
        <p:txBody>
          <a:bodyPr>
            <a:normAutofit fontScale="90000"/>
          </a:bodyPr>
          <a:lstStyle/>
          <a:p>
            <a:r>
              <a:rPr lang="en-IN" sz="4400" cap="none" dirty="0"/>
              <a:t>Cellular Magnetic Dipole and </a:t>
            </a:r>
            <a:r>
              <a:rPr lang="en-IN" sz="4400" cap="none" dirty="0" err="1"/>
              <a:t>Magnetotaxis</a:t>
            </a:r>
            <a:endParaRPr lang="en-IN" sz="4400" cap="non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08245FE-7889-4BE6-9AE2-542F189F8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7" y="1606858"/>
            <a:ext cx="11585359" cy="505139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The size-range and linear arrangement of magnetosomes are highly significant for the magnetic properties of the cell</a:t>
            </a:r>
          </a:p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The magnetosome crystals are within the permanent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single-magnetic-domain (SD) size-range for both magnetite and </a:t>
            </a:r>
            <a:r>
              <a:rPr lang="en-IN" sz="2400" b="1" i="0" u="none" strike="noStrike" baseline="0" dirty="0" err="1">
                <a:solidFill>
                  <a:srgbClr val="231F20"/>
                </a:solidFill>
                <a:latin typeface="ScalaLF-Regular"/>
              </a:rPr>
              <a:t>greigite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,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and are thus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uniformly magnetized with maximum magnetic dipole moment per unit volume </a:t>
            </a:r>
          </a:p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Magnetic crystals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larger than SD size are nonuniformly magnetized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 because of formation of magnetic domains or vortex configurations, further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reducing their magnetic dipole moments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. </a:t>
            </a:r>
          </a:p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On the other hand,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very small SD particles are superparamagnetic (SPM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). </a:t>
            </a:r>
          </a:p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Although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SPM particles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are uniformly magnetized, their magnetic dipole moments are not constant because of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spontaneous, thermally induced, reversals which produce a time-averaged moment of zero. </a:t>
            </a:r>
          </a:p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Therefore, </a:t>
            </a:r>
            <a:r>
              <a:rPr lang="en-IN" sz="2400" b="0" i="0" u="none" strike="noStrike" baseline="0" dirty="0" err="1">
                <a:solidFill>
                  <a:srgbClr val="231F20"/>
                </a:solidFill>
                <a:latin typeface="ScalaLF-Regular"/>
              </a:rPr>
              <a:t>magnetotactic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 bacteria produce magnetosomes with the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optimum particle size for the maximum, permanent, magnetic dipole moment per magnetosome.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7034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C9F2AC94-70F2-43DB-B787-7B5F92E6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7" y="396521"/>
            <a:ext cx="11585359" cy="899619"/>
          </a:xfrm>
        </p:spPr>
        <p:txBody>
          <a:bodyPr>
            <a:normAutofit fontScale="90000"/>
          </a:bodyPr>
          <a:lstStyle/>
          <a:p>
            <a:r>
              <a:rPr lang="en-IN" sz="4400" cap="none" dirty="0"/>
              <a:t>Cellular Magnetic Dipole and </a:t>
            </a:r>
            <a:r>
              <a:rPr lang="en-IN" sz="4400" cap="none" dirty="0" err="1"/>
              <a:t>Magnetotaxis</a:t>
            </a:r>
            <a:endParaRPr lang="en-IN" sz="4400" cap="non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24861DC5-8907-49C3-8BCC-CABEF6103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7" y="1528549"/>
            <a:ext cx="11585359" cy="5129703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The arrangement of the SD magnetosomes in chains maximizes the dipole moment of cell </a:t>
            </a:r>
          </a:p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The reason being, magnetic interactions between the magnetosomes in a chain cause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each magnetosome moment to orient spontaneously and in parallel with others along the chain axis, minimizing the magnetostatic energy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. </a:t>
            </a:r>
          </a:p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Thus the total dipole moment of the chain,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Bold"/>
              </a:rPr>
              <a:t>M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,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is the algebraic sum of the moments of the individual magnetosomes in the chain</a:t>
            </a:r>
          </a:p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However, this is true </a:t>
            </a:r>
            <a:r>
              <a:rPr lang="en-IN" sz="2400" b="1" i="0" u="none" strike="noStrike" baseline="0" dirty="0">
                <a:solidFill>
                  <a:srgbClr val="231F20"/>
                </a:solidFill>
                <a:latin typeface="ScalaLF-Regular"/>
              </a:rPr>
              <a:t>only because magnetosomes are physically constrained by magnetosome membranes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in the chain configuration. </a:t>
            </a:r>
          </a:p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If free to float in the cytoplasm, magnetosomes would likely clump, resulting in a much smaller net dipole moment than in the chain. </a:t>
            </a:r>
          </a:p>
          <a:p>
            <a:pPr algn="l"/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For organisms such as </a:t>
            </a:r>
            <a:r>
              <a:rPr lang="en-IN" sz="2400" b="0" i="1" u="none" strike="noStrike" baseline="0" dirty="0" err="1">
                <a:solidFill>
                  <a:srgbClr val="231F20"/>
                </a:solidFill>
                <a:latin typeface="ScalaLF-Italic"/>
              </a:rPr>
              <a:t>Magnetospirillum</a:t>
            </a:r>
            <a:r>
              <a:rPr lang="en-IN" sz="2400" b="0" i="1" u="none" strike="noStrike" baseline="0" dirty="0">
                <a:solidFill>
                  <a:srgbClr val="231F20"/>
                </a:solidFill>
                <a:latin typeface="ScalaLF-Italic"/>
              </a:rPr>
              <a:t> </a:t>
            </a:r>
            <a:r>
              <a:rPr lang="en-IN" sz="2400" b="0" i="1" u="none" strike="noStrike" baseline="0" dirty="0" err="1">
                <a:solidFill>
                  <a:srgbClr val="231F20"/>
                </a:solidFill>
                <a:latin typeface="ScalaLF-Italic"/>
              </a:rPr>
              <a:t>magnetotacticum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ScalaLF-Regular"/>
              </a:rPr>
              <a:t>, the remanent moment is the maximum possible moment of the chain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14072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E681FECDCB634A88B380210644E33D" ma:contentTypeVersion="2" ma:contentTypeDescription="Create a new document." ma:contentTypeScope="" ma:versionID="37873b6306962399c11eecd0d6223513">
  <xsd:schema xmlns:xsd="http://www.w3.org/2001/XMLSchema" xmlns:xs="http://www.w3.org/2001/XMLSchema" xmlns:p="http://schemas.microsoft.com/office/2006/metadata/properties" xmlns:ns2="bcaef780-bd02-4c5b-98b7-9161c76ba27b" targetNamespace="http://schemas.microsoft.com/office/2006/metadata/properties" ma:root="true" ma:fieldsID="23e97d46f374a3d1adcbd513b51aedb4" ns2:_="">
    <xsd:import namespace="bcaef780-bd02-4c5b-98b7-9161c76ba2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ef780-bd02-4c5b-98b7-9161c76ba2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8120B0-2738-494C-AB7E-726D84D37DA8}"/>
</file>

<file path=customXml/itemProps2.xml><?xml version="1.0" encoding="utf-8"?>
<ds:datastoreItem xmlns:ds="http://schemas.openxmlformats.org/officeDocument/2006/customXml" ds:itemID="{DD60F952-57EB-4343-9E4E-8D22372BEAE9}"/>
</file>

<file path=customXml/itemProps3.xml><?xml version="1.0" encoding="utf-8"?>
<ds:datastoreItem xmlns:ds="http://schemas.openxmlformats.org/officeDocument/2006/customXml" ds:itemID="{8760A3D4-4D0A-462B-95F5-8C3F4B2B80D8}"/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2017</TotalTime>
  <Words>1358</Words>
  <Application>Microsoft Macintosh PowerPoint</Application>
  <PresentationFormat>Custom</PresentationFormat>
  <Paragraphs>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Parcel</vt:lpstr>
      <vt:lpstr>Magnetosomes: Nanoscale Magnetic Iron Minerals in Bacteria</vt:lpstr>
      <vt:lpstr>Magnetotactic Bacteria</vt:lpstr>
      <vt:lpstr>Magnetotactic Bacteria</vt:lpstr>
      <vt:lpstr>PowerPoint Presentation</vt:lpstr>
      <vt:lpstr>Magnetosomes</vt:lpstr>
      <vt:lpstr>Magnetosomes</vt:lpstr>
      <vt:lpstr>PowerPoint Presentation</vt:lpstr>
      <vt:lpstr>Cellular Magnetic Dipole and Magnetotaxis</vt:lpstr>
      <vt:lpstr>Cellular Magnetic Dipole and Magnetotaxis</vt:lpstr>
      <vt:lpstr>Cellular Magnetic Dipole and Magnetotaxis</vt:lpstr>
      <vt:lpstr>Cellular Magnetic Dipole and Magnetotaxis</vt:lpstr>
      <vt:lpstr>Cellular Magnetic Dipole and Magnetotaxis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Magnetosomes: Nanoscale Magnetic Iron Minerals in Bacteria</dc:title>
  <dc:creator>Kritika Narula</dc:creator>
  <cp:lastModifiedBy>Prashant Mishra</cp:lastModifiedBy>
  <cp:revision>66</cp:revision>
  <dcterms:created xsi:type="dcterms:W3CDTF">2021-02-11T14:33:21Z</dcterms:created>
  <dcterms:modified xsi:type="dcterms:W3CDTF">2022-01-21T04:13:35Z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0x0101005EE681FECDCB634A88B380210644E33D</vt:lpwstr>
  </property>
</Properties>
</file>