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0" r:id="rId3"/>
    <p:sldId id="259" r:id="rId4"/>
    <p:sldId id="274" r:id="rId5"/>
    <p:sldId id="275" r:id="rId6"/>
    <p:sldId id="272" r:id="rId7"/>
    <p:sldId id="276" r:id="rId8"/>
    <p:sldId id="271" r:id="rId9"/>
    <p:sldId id="273" r:id="rId10"/>
    <p:sldId id="277" r:id="rId11"/>
    <p:sldId id="278" r:id="rId12"/>
    <p:sldId id="280" r:id="rId13"/>
    <p:sldId id="283" r:id="rId14"/>
    <p:sldId id="25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E8005-0449-4809-ABD7-DFF74B70B76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18AC8FA-A668-4DE4-BBC6-A0B73FD8A522}">
      <dgm:prSet/>
      <dgm:spPr/>
      <dgm:t>
        <a:bodyPr/>
        <a:lstStyle/>
        <a:p>
          <a:r>
            <a:rPr lang="en-US"/>
            <a:t>DNA origami is a technique that uses DNA to create nanoscale structures with complex shapes and functions. The technique was developed by Paul Rothemund in 2006.</a:t>
          </a:r>
        </a:p>
      </dgm:t>
    </dgm:pt>
    <dgm:pt modelId="{6C04A892-3BBA-47F6-855B-3E9BA07E3048}" type="parTrans" cxnId="{C27FCBE2-0D87-4AB7-BB07-49D160A9AD0B}">
      <dgm:prSet/>
      <dgm:spPr/>
      <dgm:t>
        <a:bodyPr/>
        <a:lstStyle/>
        <a:p>
          <a:endParaRPr lang="en-US"/>
        </a:p>
      </dgm:t>
    </dgm:pt>
    <dgm:pt modelId="{ED9871AD-F3E7-48C0-91C9-D0A906032C95}" type="sibTrans" cxnId="{C27FCBE2-0D87-4AB7-BB07-49D160A9AD0B}">
      <dgm:prSet/>
      <dgm:spPr/>
      <dgm:t>
        <a:bodyPr/>
        <a:lstStyle/>
        <a:p>
          <a:endParaRPr lang="en-US"/>
        </a:p>
      </dgm:t>
    </dgm:pt>
    <dgm:pt modelId="{63289CF8-4A7A-4F32-BFCF-EAD695199AD5}">
      <dgm:prSet/>
      <dgm:spPr/>
      <dgm:t>
        <a:bodyPr/>
        <a:lstStyle/>
        <a:p>
          <a:r>
            <a:rPr lang="en-US"/>
            <a:t>In DNA origami, a long single-stranded DNA molecule (the scaffold) is folded into a specific shape by using short, complementary single-stranded DNA molecules (the staples). The staples bind to the scaffold DNA in a specific sequence, which determines the shape of the origami structure.</a:t>
          </a:r>
        </a:p>
      </dgm:t>
    </dgm:pt>
    <dgm:pt modelId="{EDD1669F-8243-4561-BDEC-5101C2D6A899}" type="parTrans" cxnId="{11A148F9-424F-4D9A-9669-61843BBBDB04}">
      <dgm:prSet/>
      <dgm:spPr/>
      <dgm:t>
        <a:bodyPr/>
        <a:lstStyle/>
        <a:p>
          <a:endParaRPr lang="en-US"/>
        </a:p>
      </dgm:t>
    </dgm:pt>
    <dgm:pt modelId="{7C719C45-E3CA-4E05-9199-A5934EDA0137}" type="sibTrans" cxnId="{11A148F9-424F-4D9A-9669-61843BBBDB04}">
      <dgm:prSet/>
      <dgm:spPr/>
      <dgm:t>
        <a:bodyPr/>
        <a:lstStyle/>
        <a:p>
          <a:endParaRPr lang="en-US"/>
        </a:p>
      </dgm:t>
    </dgm:pt>
    <dgm:pt modelId="{0A94C5BA-119F-482E-9AB0-E6FC6702E52D}">
      <dgm:prSet/>
      <dgm:spPr/>
      <dgm:t>
        <a:bodyPr/>
        <a:lstStyle/>
        <a:p>
          <a:r>
            <a:rPr lang="en-US" dirty="0"/>
            <a:t>DNA origami has been used to create a variety of nanoscale structures, including squares, triangles, cubes, and even spheres. The structures can be used for a variety of applications, including drug delivery, biosensing, and nanoelectronics.</a:t>
          </a:r>
        </a:p>
      </dgm:t>
    </dgm:pt>
    <dgm:pt modelId="{6E589F3A-44AD-4302-8A8D-A3B0C0E4BC50}" type="parTrans" cxnId="{0DE85F8C-4845-4E3C-B4E0-8E5BC66A9A43}">
      <dgm:prSet/>
      <dgm:spPr/>
      <dgm:t>
        <a:bodyPr/>
        <a:lstStyle/>
        <a:p>
          <a:endParaRPr lang="en-US"/>
        </a:p>
      </dgm:t>
    </dgm:pt>
    <dgm:pt modelId="{9C4579E3-C23D-4837-8438-57663BB640C8}" type="sibTrans" cxnId="{0DE85F8C-4845-4E3C-B4E0-8E5BC66A9A43}">
      <dgm:prSet/>
      <dgm:spPr/>
      <dgm:t>
        <a:bodyPr/>
        <a:lstStyle/>
        <a:p>
          <a:endParaRPr lang="en-US"/>
        </a:p>
      </dgm:t>
    </dgm:pt>
    <dgm:pt modelId="{5A9650C4-65ED-4B3C-8C33-A50A5DA6997B}">
      <dgm:prSet/>
      <dgm:spPr/>
      <dgm:t>
        <a:bodyPr/>
        <a:lstStyle/>
        <a:p>
          <a:r>
            <a:rPr lang="en-US" dirty="0"/>
            <a:t>DNA origami is a versatile and powerful technique that has the potential to revolutionize the field of nanotechnology.</a:t>
          </a:r>
        </a:p>
      </dgm:t>
    </dgm:pt>
    <dgm:pt modelId="{1C519DBF-0A14-4753-93C4-B6F464647708}" type="parTrans" cxnId="{B9BD35B3-EA1E-4800-A586-A720AC848E57}">
      <dgm:prSet/>
      <dgm:spPr/>
      <dgm:t>
        <a:bodyPr/>
        <a:lstStyle/>
        <a:p>
          <a:endParaRPr lang="en-US"/>
        </a:p>
      </dgm:t>
    </dgm:pt>
    <dgm:pt modelId="{D6B16B23-47F6-432B-B59A-464ECB350463}" type="sibTrans" cxnId="{B9BD35B3-EA1E-4800-A586-A720AC848E57}">
      <dgm:prSet/>
      <dgm:spPr/>
      <dgm:t>
        <a:bodyPr/>
        <a:lstStyle/>
        <a:p>
          <a:endParaRPr lang="en-US"/>
        </a:p>
      </dgm:t>
    </dgm:pt>
    <dgm:pt modelId="{AA460484-AB7D-462E-B0C4-9DD16A1D7114}" type="pres">
      <dgm:prSet presAssocID="{3E9E8005-0449-4809-ABD7-DFF74B70B769}" presName="linear" presStyleCnt="0">
        <dgm:presLayoutVars>
          <dgm:animLvl val="lvl"/>
          <dgm:resizeHandles val="exact"/>
        </dgm:presLayoutVars>
      </dgm:prSet>
      <dgm:spPr/>
    </dgm:pt>
    <dgm:pt modelId="{B7A185A9-8C2A-4B4F-B671-5A2E9CC7E811}" type="pres">
      <dgm:prSet presAssocID="{C18AC8FA-A668-4DE4-BBC6-A0B73FD8A5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98AF20-B770-4D77-A38B-CD0C75642C74}" type="pres">
      <dgm:prSet presAssocID="{ED9871AD-F3E7-48C0-91C9-D0A906032C95}" presName="spacer" presStyleCnt="0"/>
      <dgm:spPr/>
    </dgm:pt>
    <dgm:pt modelId="{51DD0439-EC11-4864-A017-F90DCAA7E85B}" type="pres">
      <dgm:prSet presAssocID="{63289CF8-4A7A-4F32-BFCF-EAD695199A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FF78BC-7581-44E1-8DBE-96DA8636704A}" type="pres">
      <dgm:prSet presAssocID="{7C719C45-E3CA-4E05-9199-A5934EDA0137}" presName="spacer" presStyleCnt="0"/>
      <dgm:spPr/>
    </dgm:pt>
    <dgm:pt modelId="{AC53F0AC-2CC4-4F49-919E-66A04F14BA2D}" type="pres">
      <dgm:prSet presAssocID="{0A94C5BA-119F-482E-9AB0-E6FC6702E5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4A36AD-E1C3-47FC-9AFD-98F321E5FF2D}" type="pres">
      <dgm:prSet presAssocID="{9C4579E3-C23D-4837-8438-57663BB640C8}" presName="spacer" presStyleCnt="0"/>
      <dgm:spPr/>
    </dgm:pt>
    <dgm:pt modelId="{F1253692-BF53-4ACE-9544-10ED7B525048}" type="pres">
      <dgm:prSet presAssocID="{5A9650C4-65ED-4B3C-8C33-A50A5DA6997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2C151F-69F5-4B34-8638-4BC3B3DF66B4}" type="presOf" srcId="{5A9650C4-65ED-4B3C-8C33-A50A5DA6997B}" destId="{F1253692-BF53-4ACE-9544-10ED7B525048}" srcOrd="0" destOrd="0" presId="urn:microsoft.com/office/officeart/2005/8/layout/vList2"/>
    <dgm:cxn modelId="{4BDC8526-5937-425C-8666-712E16823F70}" type="presOf" srcId="{0A94C5BA-119F-482E-9AB0-E6FC6702E52D}" destId="{AC53F0AC-2CC4-4F49-919E-66A04F14BA2D}" srcOrd="0" destOrd="0" presId="urn:microsoft.com/office/officeart/2005/8/layout/vList2"/>
    <dgm:cxn modelId="{23F8DB6F-1261-42DB-94D1-D04E94B3CBC1}" type="presOf" srcId="{3E9E8005-0449-4809-ABD7-DFF74B70B769}" destId="{AA460484-AB7D-462E-B0C4-9DD16A1D7114}" srcOrd="0" destOrd="0" presId="urn:microsoft.com/office/officeart/2005/8/layout/vList2"/>
    <dgm:cxn modelId="{430E4A76-6FE1-4CAA-A999-5E9023E92B00}" type="presOf" srcId="{C18AC8FA-A668-4DE4-BBC6-A0B73FD8A522}" destId="{B7A185A9-8C2A-4B4F-B671-5A2E9CC7E811}" srcOrd="0" destOrd="0" presId="urn:microsoft.com/office/officeart/2005/8/layout/vList2"/>
    <dgm:cxn modelId="{0DE85F8C-4845-4E3C-B4E0-8E5BC66A9A43}" srcId="{3E9E8005-0449-4809-ABD7-DFF74B70B769}" destId="{0A94C5BA-119F-482E-9AB0-E6FC6702E52D}" srcOrd="2" destOrd="0" parTransId="{6E589F3A-44AD-4302-8A8D-A3B0C0E4BC50}" sibTransId="{9C4579E3-C23D-4837-8438-57663BB640C8}"/>
    <dgm:cxn modelId="{1656C592-E653-4E7C-8B55-8629F56A32A9}" type="presOf" srcId="{63289CF8-4A7A-4F32-BFCF-EAD695199AD5}" destId="{51DD0439-EC11-4864-A017-F90DCAA7E85B}" srcOrd="0" destOrd="0" presId="urn:microsoft.com/office/officeart/2005/8/layout/vList2"/>
    <dgm:cxn modelId="{B9BD35B3-EA1E-4800-A586-A720AC848E57}" srcId="{3E9E8005-0449-4809-ABD7-DFF74B70B769}" destId="{5A9650C4-65ED-4B3C-8C33-A50A5DA6997B}" srcOrd="3" destOrd="0" parTransId="{1C519DBF-0A14-4753-93C4-B6F464647708}" sibTransId="{D6B16B23-47F6-432B-B59A-464ECB350463}"/>
    <dgm:cxn modelId="{C27FCBE2-0D87-4AB7-BB07-49D160A9AD0B}" srcId="{3E9E8005-0449-4809-ABD7-DFF74B70B769}" destId="{C18AC8FA-A668-4DE4-BBC6-A0B73FD8A522}" srcOrd="0" destOrd="0" parTransId="{6C04A892-3BBA-47F6-855B-3E9BA07E3048}" sibTransId="{ED9871AD-F3E7-48C0-91C9-D0A906032C95}"/>
    <dgm:cxn modelId="{11A148F9-424F-4D9A-9669-61843BBBDB04}" srcId="{3E9E8005-0449-4809-ABD7-DFF74B70B769}" destId="{63289CF8-4A7A-4F32-BFCF-EAD695199AD5}" srcOrd="1" destOrd="0" parTransId="{EDD1669F-8243-4561-BDEC-5101C2D6A899}" sibTransId="{7C719C45-E3CA-4E05-9199-A5934EDA0137}"/>
    <dgm:cxn modelId="{09207547-4994-4250-B4A0-9F49A06F952D}" type="presParOf" srcId="{AA460484-AB7D-462E-B0C4-9DD16A1D7114}" destId="{B7A185A9-8C2A-4B4F-B671-5A2E9CC7E811}" srcOrd="0" destOrd="0" presId="urn:microsoft.com/office/officeart/2005/8/layout/vList2"/>
    <dgm:cxn modelId="{6F47CCE0-ADEB-4DF8-970C-46AF2CDFC1E8}" type="presParOf" srcId="{AA460484-AB7D-462E-B0C4-9DD16A1D7114}" destId="{7098AF20-B770-4D77-A38B-CD0C75642C74}" srcOrd="1" destOrd="0" presId="urn:microsoft.com/office/officeart/2005/8/layout/vList2"/>
    <dgm:cxn modelId="{D4BAD15B-CA5E-4198-89D3-90E04C9A34AA}" type="presParOf" srcId="{AA460484-AB7D-462E-B0C4-9DD16A1D7114}" destId="{51DD0439-EC11-4864-A017-F90DCAA7E85B}" srcOrd="2" destOrd="0" presId="urn:microsoft.com/office/officeart/2005/8/layout/vList2"/>
    <dgm:cxn modelId="{319703F6-980F-4C36-9055-9C07C6B602EF}" type="presParOf" srcId="{AA460484-AB7D-462E-B0C4-9DD16A1D7114}" destId="{7AFF78BC-7581-44E1-8DBE-96DA8636704A}" srcOrd="3" destOrd="0" presId="urn:microsoft.com/office/officeart/2005/8/layout/vList2"/>
    <dgm:cxn modelId="{12908240-849B-46F1-9C8A-8AE2D3842781}" type="presParOf" srcId="{AA460484-AB7D-462E-B0C4-9DD16A1D7114}" destId="{AC53F0AC-2CC4-4F49-919E-66A04F14BA2D}" srcOrd="4" destOrd="0" presId="urn:microsoft.com/office/officeart/2005/8/layout/vList2"/>
    <dgm:cxn modelId="{201511E9-BDFA-4EA9-8F4D-DD1DB4DEC1F8}" type="presParOf" srcId="{AA460484-AB7D-462E-B0C4-9DD16A1D7114}" destId="{EE4A36AD-E1C3-47FC-9AFD-98F321E5FF2D}" srcOrd="5" destOrd="0" presId="urn:microsoft.com/office/officeart/2005/8/layout/vList2"/>
    <dgm:cxn modelId="{FD35D059-A14E-482A-B3DB-F78ACE32DE4A}" type="presParOf" srcId="{AA460484-AB7D-462E-B0C4-9DD16A1D7114}" destId="{F1253692-BF53-4ACE-9544-10ED7B5250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8B1C7A-EF1B-4A01-9210-9FBB25C18D96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B27B319-47AD-40C2-BFB4-72E828723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Fluorous-directed assembly of DNA origami nanostructures is a novel and orthogonal method to control the hierarchical assembly of higher-order DNA structures.</a:t>
          </a:r>
          <a:endParaRPr lang="en-US"/>
        </a:p>
      </dgm:t>
    </dgm:pt>
    <dgm:pt modelId="{3AF4A444-5DE9-4EDE-9B09-A18307DC9A3B}" type="parTrans" cxnId="{5C8B1C62-0AD0-40C9-ABE1-9661AE05F1D9}">
      <dgm:prSet/>
      <dgm:spPr/>
      <dgm:t>
        <a:bodyPr/>
        <a:lstStyle/>
        <a:p>
          <a:endParaRPr lang="en-US"/>
        </a:p>
      </dgm:t>
    </dgm:pt>
    <dgm:pt modelId="{B6EC4559-DA5F-4CC2-A2B5-F78B463A677C}" type="sibTrans" cxnId="{5C8B1C62-0AD0-40C9-ABE1-9661AE05F1D9}">
      <dgm:prSet/>
      <dgm:spPr/>
      <dgm:t>
        <a:bodyPr/>
        <a:lstStyle/>
        <a:p>
          <a:endParaRPr lang="en-US"/>
        </a:p>
      </dgm:t>
    </dgm:pt>
    <dgm:pt modelId="{EA83CBB2-5169-46A5-8239-95D696D1B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authors use perfluorinated tags at the edges of origami tiles to form Fluorous-modified staples that can hybridize with sticky ends of complementary DNA sequences.</a:t>
          </a:r>
          <a:endParaRPr lang="en-US"/>
        </a:p>
      </dgm:t>
    </dgm:pt>
    <dgm:pt modelId="{CCA3A0BA-F573-4C72-9D4D-18EC60618A29}" type="parTrans" cxnId="{5877C23E-5954-411C-A8BA-B0F0878981D0}">
      <dgm:prSet/>
      <dgm:spPr/>
      <dgm:t>
        <a:bodyPr/>
        <a:lstStyle/>
        <a:p>
          <a:endParaRPr lang="en-US"/>
        </a:p>
      </dgm:t>
    </dgm:pt>
    <dgm:pt modelId="{0DF68557-0876-4486-9072-531C6B8D1FA0}" type="sibTrans" cxnId="{5877C23E-5954-411C-A8BA-B0F0878981D0}">
      <dgm:prSet/>
      <dgm:spPr/>
      <dgm:t>
        <a:bodyPr/>
        <a:lstStyle/>
        <a:p>
          <a:endParaRPr lang="en-US"/>
        </a:p>
      </dgm:t>
    </dgm:pt>
    <dgm:pt modelId="{04D5402A-79A4-4067-AC47-474D77092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This integration of Fluorous-directed assembly and base-pairing results in a catch-and-latch system that provides strength, stability, and specificity for the origami assembly.</a:t>
          </a:r>
          <a:endParaRPr lang="en-US"/>
        </a:p>
      </dgm:t>
    </dgm:pt>
    <dgm:pt modelId="{3EC87ADC-0CC4-4963-8822-CAE7C2CEBEF4}" type="parTrans" cxnId="{D76F3DAB-61D5-4A73-87A6-B813F56138EC}">
      <dgm:prSet/>
      <dgm:spPr/>
      <dgm:t>
        <a:bodyPr/>
        <a:lstStyle/>
        <a:p>
          <a:endParaRPr lang="en-US"/>
        </a:p>
      </dgm:t>
    </dgm:pt>
    <dgm:pt modelId="{9BB32DD8-46D0-4B52-B394-E6FD35A5364C}" type="sibTrans" cxnId="{D76F3DAB-61D5-4A73-87A6-B813F56138EC}">
      <dgm:prSet/>
      <dgm:spPr/>
      <dgm:t>
        <a:bodyPr/>
        <a:lstStyle/>
        <a:p>
          <a:endParaRPr lang="en-US"/>
        </a:p>
      </dgm:t>
    </dgm:pt>
    <dgm:pt modelId="{9CFD7540-1A61-4E2F-B7C9-5C8EAD1A7270}" type="pres">
      <dgm:prSet presAssocID="{B38B1C7A-EF1B-4A01-9210-9FBB25C18D96}" presName="root" presStyleCnt="0">
        <dgm:presLayoutVars>
          <dgm:dir/>
          <dgm:resizeHandles val="exact"/>
        </dgm:presLayoutVars>
      </dgm:prSet>
      <dgm:spPr/>
    </dgm:pt>
    <dgm:pt modelId="{EF33A2BF-1ECE-466F-831A-9526E3C5A846}" type="pres">
      <dgm:prSet presAssocID="{BB27B319-47AD-40C2-BFB4-72E8287234EA}" presName="compNode" presStyleCnt="0"/>
      <dgm:spPr/>
    </dgm:pt>
    <dgm:pt modelId="{F48A7240-9C04-471A-996A-96607561DB18}" type="pres">
      <dgm:prSet presAssocID="{BB27B319-47AD-40C2-BFB4-72E8287234EA}" presName="bgRect" presStyleLbl="bgShp" presStyleIdx="0" presStyleCnt="3"/>
      <dgm:spPr/>
    </dgm:pt>
    <dgm:pt modelId="{A071E2E8-28F4-4ACC-BC3D-30359A23B6C8}" type="pres">
      <dgm:prSet presAssocID="{BB27B319-47AD-40C2-BFB4-72E8287234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E5A04EB-BFE5-4F03-87A7-8AE8A5C29C1C}" type="pres">
      <dgm:prSet presAssocID="{BB27B319-47AD-40C2-BFB4-72E8287234EA}" presName="spaceRect" presStyleCnt="0"/>
      <dgm:spPr/>
    </dgm:pt>
    <dgm:pt modelId="{136157C8-D1DC-44FE-874B-760B3AE48B78}" type="pres">
      <dgm:prSet presAssocID="{BB27B319-47AD-40C2-BFB4-72E8287234EA}" presName="parTx" presStyleLbl="revTx" presStyleIdx="0" presStyleCnt="3">
        <dgm:presLayoutVars>
          <dgm:chMax val="0"/>
          <dgm:chPref val="0"/>
        </dgm:presLayoutVars>
      </dgm:prSet>
      <dgm:spPr/>
    </dgm:pt>
    <dgm:pt modelId="{FCFD0F1D-6352-42BF-9E52-B64196D524A6}" type="pres">
      <dgm:prSet presAssocID="{B6EC4559-DA5F-4CC2-A2B5-F78B463A677C}" presName="sibTrans" presStyleCnt="0"/>
      <dgm:spPr/>
    </dgm:pt>
    <dgm:pt modelId="{B85FF17F-48AF-402F-8DCB-521AFC293202}" type="pres">
      <dgm:prSet presAssocID="{EA83CBB2-5169-46A5-8239-95D696D1B06E}" presName="compNode" presStyleCnt="0"/>
      <dgm:spPr/>
    </dgm:pt>
    <dgm:pt modelId="{8019BF66-D341-4E2A-BFF3-530B72F3F811}" type="pres">
      <dgm:prSet presAssocID="{EA83CBB2-5169-46A5-8239-95D696D1B06E}" presName="bgRect" presStyleLbl="bgShp" presStyleIdx="1" presStyleCnt="3"/>
      <dgm:spPr/>
    </dgm:pt>
    <dgm:pt modelId="{EBE7AE6F-1A4D-4C93-B74A-749EAFCDEBE4}" type="pres">
      <dgm:prSet presAssocID="{EA83CBB2-5169-46A5-8239-95D696D1B0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1AFECFB9-35DA-449C-A7F8-97F12BE113CE}" type="pres">
      <dgm:prSet presAssocID="{EA83CBB2-5169-46A5-8239-95D696D1B06E}" presName="spaceRect" presStyleCnt="0"/>
      <dgm:spPr/>
    </dgm:pt>
    <dgm:pt modelId="{4E03918E-7BFB-4435-8656-DB41A718CB9F}" type="pres">
      <dgm:prSet presAssocID="{EA83CBB2-5169-46A5-8239-95D696D1B06E}" presName="parTx" presStyleLbl="revTx" presStyleIdx="1" presStyleCnt="3">
        <dgm:presLayoutVars>
          <dgm:chMax val="0"/>
          <dgm:chPref val="0"/>
        </dgm:presLayoutVars>
      </dgm:prSet>
      <dgm:spPr/>
    </dgm:pt>
    <dgm:pt modelId="{DFE807CD-BE24-4F7D-868F-BAEC195252AD}" type="pres">
      <dgm:prSet presAssocID="{0DF68557-0876-4486-9072-531C6B8D1FA0}" presName="sibTrans" presStyleCnt="0"/>
      <dgm:spPr/>
    </dgm:pt>
    <dgm:pt modelId="{31A2A0C2-B8E1-4662-9840-5852EBD71FEC}" type="pres">
      <dgm:prSet presAssocID="{04D5402A-79A4-4067-AC47-474D77092249}" presName="compNode" presStyleCnt="0"/>
      <dgm:spPr/>
    </dgm:pt>
    <dgm:pt modelId="{477AC9A0-1906-44B2-A887-1746FD6F672D}" type="pres">
      <dgm:prSet presAssocID="{04D5402A-79A4-4067-AC47-474D77092249}" presName="bgRect" presStyleLbl="bgShp" presStyleIdx="2" presStyleCnt="3"/>
      <dgm:spPr/>
    </dgm:pt>
    <dgm:pt modelId="{427AAF4A-27C8-471E-BC5F-B239FC0324EB}" type="pres">
      <dgm:prSet presAssocID="{04D5402A-79A4-4067-AC47-474D770922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48D02F3-0BA0-4A78-8C23-54768AA9D7DF}" type="pres">
      <dgm:prSet presAssocID="{04D5402A-79A4-4067-AC47-474D77092249}" presName="spaceRect" presStyleCnt="0"/>
      <dgm:spPr/>
    </dgm:pt>
    <dgm:pt modelId="{D4AF2365-61AD-4571-860E-B96374BAB9A6}" type="pres">
      <dgm:prSet presAssocID="{04D5402A-79A4-4067-AC47-474D770922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21A226-3A4A-481B-9EEE-DABC2EFBDF6F}" type="presOf" srcId="{BB27B319-47AD-40C2-BFB4-72E8287234EA}" destId="{136157C8-D1DC-44FE-874B-760B3AE48B78}" srcOrd="0" destOrd="0" presId="urn:microsoft.com/office/officeart/2018/2/layout/IconVerticalSolidList"/>
    <dgm:cxn modelId="{5CE8432C-DC6B-4475-929B-2E5F341D2677}" type="presOf" srcId="{B38B1C7A-EF1B-4A01-9210-9FBB25C18D96}" destId="{9CFD7540-1A61-4E2F-B7C9-5C8EAD1A7270}" srcOrd="0" destOrd="0" presId="urn:microsoft.com/office/officeart/2018/2/layout/IconVerticalSolidList"/>
    <dgm:cxn modelId="{5877C23E-5954-411C-A8BA-B0F0878981D0}" srcId="{B38B1C7A-EF1B-4A01-9210-9FBB25C18D96}" destId="{EA83CBB2-5169-46A5-8239-95D696D1B06E}" srcOrd="1" destOrd="0" parTransId="{CCA3A0BA-F573-4C72-9D4D-18EC60618A29}" sibTransId="{0DF68557-0876-4486-9072-531C6B8D1FA0}"/>
    <dgm:cxn modelId="{5C8B1C62-0AD0-40C9-ABE1-9661AE05F1D9}" srcId="{B38B1C7A-EF1B-4A01-9210-9FBB25C18D96}" destId="{BB27B319-47AD-40C2-BFB4-72E8287234EA}" srcOrd="0" destOrd="0" parTransId="{3AF4A444-5DE9-4EDE-9B09-A18307DC9A3B}" sibTransId="{B6EC4559-DA5F-4CC2-A2B5-F78B463A677C}"/>
    <dgm:cxn modelId="{BDCDC687-4844-48C9-94A5-1E425C8D0E39}" type="presOf" srcId="{04D5402A-79A4-4067-AC47-474D77092249}" destId="{D4AF2365-61AD-4571-860E-B96374BAB9A6}" srcOrd="0" destOrd="0" presId="urn:microsoft.com/office/officeart/2018/2/layout/IconVerticalSolidList"/>
    <dgm:cxn modelId="{085DA3A4-BD92-4E68-9DFB-1FE2673FAB5B}" type="presOf" srcId="{EA83CBB2-5169-46A5-8239-95D696D1B06E}" destId="{4E03918E-7BFB-4435-8656-DB41A718CB9F}" srcOrd="0" destOrd="0" presId="urn:microsoft.com/office/officeart/2018/2/layout/IconVerticalSolidList"/>
    <dgm:cxn modelId="{D76F3DAB-61D5-4A73-87A6-B813F56138EC}" srcId="{B38B1C7A-EF1B-4A01-9210-9FBB25C18D96}" destId="{04D5402A-79A4-4067-AC47-474D77092249}" srcOrd="2" destOrd="0" parTransId="{3EC87ADC-0CC4-4963-8822-CAE7C2CEBEF4}" sibTransId="{9BB32DD8-46D0-4B52-B394-E6FD35A5364C}"/>
    <dgm:cxn modelId="{B255D66D-7FAF-4124-BCA5-2AA53938D284}" type="presParOf" srcId="{9CFD7540-1A61-4E2F-B7C9-5C8EAD1A7270}" destId="{EF33A2BF-1ECE-466F-831A-9526E3C5A846}" srcOrd="0" destOrd="0" presId="urn:microsoft.com/office/officeart/2018/2/layout/IconVerticalSolidList"/>
    <dgm:cxn modelId="{A18B68CD-45A3-4AE2-A840-3AF22F0B3DF7}" type="presParOf" srcId="{EF33A2BF-1ECE-466F-831A-9526E3C5A846}" destId="{F48A7240-9C04-471A-996A-96607561DB18}" srcOrd="0" destOrd="0" presId="urn:microsoft.com/office/officeart/2018/2/layout/IconVerticalSolidList"/>
    <dgm:cxn modelId="{EC9B0BCF-B890-4601-BFF4-F256D32697A9}" type="presParOf" srcId="{EF33A2BF-1ECE-466F-831A-9526E3C5A846}" destId="{A071E2E8-28F4-4ACC-BC3D-30359A23B6C8}" srcOrd="1" destOrd="0" presId="urn:microsoft.com/office/officeart/2018/2/layout/IconVerticalSolidList"/>
    <dgm:cxn modelId="{8EAFF03B-433A-41C3-B918-65023074BB0F}" type="presParOf" srcId="{EF33A2BF-1ECE-466F-831A-9526E3C5A846}" destId="{5E5A04EB-BFE5-4F03-87A7-8AE8A5C29C1C}" srcOrd="2" destOrd="0" presId="urn:microsoft.com/office/officeart/2018/2/layout/IconVerticalSolidList"/>
    <dgm:cxn modelId="{0DDC028B-9DF9-4134-AE20-E2EE3DA4EB0B}" type="presParOf" srcId="{EF33A2BF-1ECE-466F-831A-9526E3C5A846}" destId="{136157C8-D1DC-44FE-874B-760B3AE48B78}" srcOrd="3" destOrd="0" presId="urn:microsoft.com/office/officeart/2018/2/layout/IconVerticalSolidList"/>
    <dgm:cxn modelId="{29524173-90B7-40F7-BCED-B09D6F003AC4}" type="presParOf" srcId="{9CFD7540-1A61-4E2F-B7C9-5C8EAD1A7270}" destId="{FCFD0F1D-6352-42BF-9E52-B64196D524A6}" srcOrd="1" destOrd="0" presId="urn:microsoft.com/office/officeart/2018/2/layout/IconVerticalSolidList"/>
    <dgm:cxn modelId="{5C8C8D8E-30E0-4EB1-863D-63C0C591C473}" type="presParOf" srcId="{9CFD7540-1A61-4E2F-B7C9-5C8EAD1A7270}" destId="{B85FF17F-48AF-402F-8DCB-521AFC293202}" srcOrd="2" destOrd="0" presId="urn:microsoft.com/office/officeart/2018/2/layout/IconVerticalSolidList"/>
    <dgm:cxn modelId="{7CE7500B-7501-4975-9591-DA189BF7CE9A}" type="presParOf" srcId="{B85FF17F-48AF-402F-8DCB-521AFC293202}" destId="{8019BF66-D341-4E2A-BFF3-530B72F3F811}" srcOrd="0" destOrd="0" presId="urn:microsoft.com/office/officeart/2018/2/layout/IconVerticalSolidList"/>
    <dgm:cxn modelId="{A5F909E5-ECB2-4BB2-8845-C968198CC383}" type="presParOf" srcId="{B85FF17F-48AF-402F-8DCB-521AFC293202}" destId="{EBE7AE6F-1A4D-4C93-B74A-749EAFCDEBE4}" srcOrd="1" destOrd="0" presId="urn:microsoft.com/office/officeart/2018/2/layout/IconVerticalSolidList"/>
    <dgm:cxn modelId="{E132E1A9-0951-4A18-8390-6382DF50C594}" type="presParOf" srcId="{B85FF17F-48AF-402F-8DCB-521AFC293202}" destId="{1AFECFB9-35DA-449C-A7F8-97F12BE113CE}" srcOrd="2" destOrd="0" presId="urn:microsoft.com/office/officeart/2018/2/layout/IconVerticalSolidList"/>
    <dgm:cxn modelId="{5B2C89C6-F993-4EEA-A9D4-EE43C592674C}" type="presParOf" srcId="{B85FF17F-48AF-402F-8DCB-521AFC293202}" destId="{4E03918E-7BFB-4435-8656-DB41A718CB9F}" srcOrd="3" destOrd="0" presId="urn:microsoft.com/office/officeart/2018/2/layout/IconVerticalSolidList"/>
    <dgm:cxn modelId="{53209BE9-8F09-44EA-A42D-2FFC9FC37038}" type="presParOf" srcId="{9CFD7540-1A61-4E2F-B7C9-5C8EAD1A7270}" destId="{DFE807CD-BE24-4F7D-868F-BAEC195252AD}" srcOrd="3" destOrd="0" presId="urn:microsoft.com/office/officeart/2018/2/layout/IconVerticalSolidList"/>
    <dgm:cxn modelId="{25E30CC8-DFEF-43E3-8B8D-79F7C7EBCF2F}" type="presParOf" srcId="{9CFD7540-1A61-4E2F-B7C9-5C8EAD1A7270}" destId="{31A2A0C2-B8E1-4662-9840-5852EBD71FEC}" srcOrd="4" destOrd="0" presId="urn:microsoft.com/office/officeart/2018/2/layout/IconVerticalSolidList"/>
    <dgm:cxn modelId="{7319D0E6-AE93-477A-8404-1B5ACB370FE8}" type="presParOf" srcId="{31A2A0C2-B8E1-4662-9840-5852EBD71FEC}" destId="{477AC9A0-1906-44B2-A887-1746FD6F672D}" srcOrd="0" destOrd="0" presId="urn:microsoft.com/office/officeart/2018/2/layout/IconVerticalSolidList"/>
    <dgm:cxn modelId="{7CEEFE75-B3E0-40D7-B7FF-B065DAC99E75}" type="presParOf" srcId="{31A2A0C2-B8E1-4662-9840-5852EBD71FEC}" destId="{427AAF4A-27C8-471E-BC5F-B239FC0324EB}" srcOrd="1" destOrd="0" presId="urn:microsoft.com/office/officeart/2018/2/layout/IconVerticalSolidList"/>
    <dgm:cxn modelId="{9C22672F-DCEA-403F-931A-2175FCC1745A}" type="presParOf" srcId="{31A2A0C2-B8E1-4662-9840-5852EBD71FEC}" destId="{C48D02F3-0BA0-4A78-8C23-54768AA9D7DF}" srcOrd="2" destOrd="0" presId="urn:microsoft.com/office/officeart/2018/2/layout/IconVerticalSolidList"/>
    <dgm:cxn modelId="{F62826C0-FBA9-4038-AF84-A8BAD6300E48}" type="presParOf" srcId="{31A2A0C2-B8E1-4662-9840-5852EBD71FEC}" destId="{D4AF2365-61AD-4571-860E-B96374BAB9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8DE515-B7BE-46DB-961C-F206362581A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D4556E-996F-4860-8107-0CB38643A061}">
      <dgm:prSet/>
      <dgm:spPr/>
      <dgm:t>
        <a:bodyPr/>
        <a:lstStyle/>
        <a:p>
          <a:r>
            <a:rPr lang="en-US" b="0" i="0"/>
            <a:t>Orthogonal, noncovalent approach</a:t>
          </a:r>
          <a:endParaRPr lang="en-US"/>
        </a:p>
      </dgm:t>
    </dgm:pt>
    <dgm:pt modelId="{2F28C5F5-7997-4D8B-A3FE-900583FEC624}" type="parTrans" cxnId="{15DAD989-FE60-4638-AF10-2966E09FC773}">
      <dgm:prSet/>
      <dgm:spPr/>
      <dgm:t>
        <a:bodyPr/>
        <a:lstStyle/>
        <a:p>
          <a:endParaRPr lang="en-US"/>
        </a:p>
      </dgm:t>
    </dgm:pt>
    <dgm:pt modelId="{3633AC85-623C-4C0B-B176-3F9B1CEA5050}" type="sibTrans" cxnId="{15DAD989-FE60-4638-AF10-2966E09FC773}">
      <dgm:prSet/>
      <dgm:spPr/>
      <dgm:t>
        <a:bodyPr/>
        <a:lstStyle/>
        <a:p>
          <a:endParaRPr lang="en-US"/>
        </a:p>
      </dgm:t>
    </dgm:pt>
    <dgm:pt modelId="{978AB13B-0367-4BF2-B63B-FB412A4977A7}">
      <dgm:prSet/>
      <dgm:spPr/>
      <dgm:t>
        <a:bodyPr/>
        <a:lstStyle/>
        <a:p>
          <a:r>
            <a:rPr lang="en-US" b="0" i="0"/>
            <a:t>Incorporates perfluorinated tags into the edges of DNA origami tiles</a:t>
          </a:r>
          <a:endParaRPr lang="en-US"/>
        </a:p>
      </dgm:t>
    </dgm:pt>
    <dgm:pt modelId="{6468B8C2-3BF6-4956-8C2E-5B82F6C8902A}" type="parTrans" cxnId="{EF137E26-1226-4947-B6EB-BA6C7ECDD6C1}">
      <dgm:prSet/>
      <dgm:spPr/>
      <dgm:t>
        <a:bodyPr/>
        <a:lstStyle/>
        <a:p>
          <a:endParaRPr lang="en-US"/>
        </a:p>
      </dgm:t>
    </dgm:pt>
    <dgm:pt modelId="{C324E7B5-86DE-4A89-AA87-3C75B00262D9}" type="sibTrans" cxnId="{EF137E26-1226-4947-B6EB-BA6C7ECDD6C1}">
      <dgm:prSet/>
      <dgm:spPr/>
      <dgm:t>
        <a:bodyPr/>
        <a:lstStyle/>
        <a:p>
          <a:endParaRPr lang="en-US"/>
        </a:p>
      </dgm:t>
    </dgm:pt>
    <dgm:pt modelId="{8B957932-3EC3-486A-A4D5-0EB0EC88C5AB}">
      <dgm:prSet/>
      <dgm:spPr/>
      <dgm:t>
        <a:bodyPr/>
        <a:lstStyle/>
        <a:p>
          <a:r>
            <a:rPr lang="en-US" b="0" i="0"/>
            <a:t>Controls hierarchical assembly via fluorous-directed recognition</a:t>
          </a:r>
          <a:endParaRPr lang="en-US"/>
        </a:p>
      </dgm:t>
    </dgm:pt>
    <dgm:pt modelId="{D6C581DD-6BBB-4A4F-B992-F09F525D3F64}" type="parTrans" cxnId="{476694D9-33FA-499C-B905-D5B985A79223}">
      <dgm:prSet/>
      <dgm:spPr/>
      <dgm:t>
        <a:bodyPr/>
        <a:lstStyle/>
        <a:p>
          <a:endParaRPr lang="en-US"/>
        </a:p>
      </dgm:t>
    </dgm:pt>
    <dgm:pt modelId="{A79C30A1-767A-4605-A2CA-DC82D047B041}" type="sibTrans" cxnId="{476694D9-33FA-499C-B905-D5B985A79223}">
      <dgm:prSet/>
      <dgm:spPr/>
      <dgm:t>
        <a:bodyPr/>
        <a:lstStyle/>
        <a:p>
          <a:endParaRPr lang="en-US"/>
        </a:p>
      </dgm:t>
    </dgm:pt>
    <dgm:pt modelId="{D5732E86-4BCF-465D-A37E-85E31024F949}">
      <dgm:prSet/>
      <dgm:spPr/>
      <dgm:t>
        <a:bodyPr/>
        <a:lstStyle/>
        <a:p>
          <a:r>
            <a:rPr lang="en-US" b="0" i="0"/>
            <a:t>Increased assembly efficiency</a:t>
          </a:r>
          <a:endParaRPr lang="en-US"/>
        </a:p>
      </dgm:t>
    </dgm:pt>
    <dgm:pt modelId="{A286064C-E888-4A94-AF8A-92499C82D2A8}" type="parTrans" cxnId="{22E1004A-B119-4828-8718-76414804F261}">
      <dgm:prSet/>
      <dgm:spPr/>
      <dgm:t>
        <a:bodyPr/>
        <a:lstStyle/>
        <a:p>
          <a:endParaRPr lang="en-US"/>
        </a:p>
      </dgm:t>
    </dgm:pt>
    <dgm:pt modelId="{D89882C9-D052-4DDB-B5C2-73A47F65EB57}" type="sibTrans" cxnId="{22E1004A-B119-4828-8718-76414804F261}">
      <dgm:prSet/>
      <dgm:spPr/>
      <dgm:t>
        <a:bodyPr/>
        <a:lstStyle/>
        <a:p>
          <a:endParaRPr lang="en-US"/>
        </a:p>
      </dgm:t>
    </dgm:pt>
    <dgm:pt modelId="{77164102-34C6-44D4-B133-3EC262EFD630}">
      <dgm:prSet/>
      <dgm:spPr/>
      <dgm:t>
        <a:bodyPr/>
        <a:lstStyle/>
        <a:p>
          <a:r>
            <a:rPr lang="en-US" b="0" i="0"/>
            <a:t>Requires significantly fewer DNA sequences</a:t>
          </a:r>
          <a:endParaRPr lang="en-US"/>
        </a:p>
      </dgm:t>
    </dgm:pt>
    <dgm:pt modelId="{39263446-EBAB-42AC-B5C2-ACBC37A03203}" type="parTrans" cxnId="{74D5429E-D0E8-42D1-8030-0FCA92E5B5FC}">
      <dgm:prSet/>
      <dgm:spPr/>
      <dgm:t>
        <a:bodyPr/>
        <a:lstStyle/>
        <a:p>
          <a:endParaRPr lang="en-US"/>
        </a:p>
      </dgm:t>
    </dgm:pt>
    <dgm:pt modelId="{B4425F94-16B1-4B71-B4E6-9983787A2C40}" type="sibTrans" cxnId="{74D5429E-D0E8-42D1-8030-0FCA92E5B5FC}">
      <dgm:prSet/>
      <dgm:spPr/>
      <dgm:t>
        <a:bodyPr/>
        <a:lstStyle/>
        <a:p>
          <a:endParaRPr lang="en-US"/>
        </a:p>
      </dgm:t>
    </dgm:pt>
    <dgm:pt modelId="{763FF929-FFD2-4D28-B482-43D12B8D3B09}">
      <dgm:prSet/>
      <dgm:spPr/>
      <dgm:t>
        <a:bodyPr/>
        <a:lstStyle/>
        <a:p>
          <a:r>
            <a:rPr lang="en-US" b="0" i="0"/>
            <a:t>Additional toolset for DNA nanotechnology</a:t>
          </a:r>
          <a:endParaRPr lang="en-US"/>
        </a:p>
      </dgm:t>
    </dgm:pt>
    <dgm:pt modelId="{4933C524-6771-4D15-8B06-766952E63115}" type="parTrans" cxnId="{7ABF8CDD-5C2F-422D-9ECD-7BE989259DF4}">
      <dgm:prSet/>
      <dgm:spPr/>
      <dgm:t>
        <a:bodyPr/>
        <a:lstStyle/>
        <a:p>
          <a:endParaRPr lang="en-US"/>
        </a:p>
      </dgm:t>
    </dgm:pt>
    <dgm:pt modelId="{8C1FCAF2-659A-4D08-A4D7-B14F5F08C0C5}" type="sibTrans" cxnId="{7ABF8CDD-5C2F-422D-9ECD-7BE989259DF4}">
      <dgm:prSet/>
      <dgm:spPr/>
      <dgm:t>
        <a:bodyPr/>
        <a:lstStyle/>
        <a:p>
          <a:endParaRPr lang="en-US"/>
        </a:p>
      </dgm:t>
    </dgm:pt>
    <dgm:pt modelId="{6C4B7597-D36F-4BDE-8880-B501F9D25904}">
      <dgm:prSet/>
      <dgm:spPr/>
      <dgm:t>
        <a:bodyPr/>
        <a:lstStyle/>
        <a:p>
          <a:r>
            <a:rPr lang="en-US" b="0" i="0"/>
            <a:t>Enables the construction of complex nanostructures with greater precision and control</a:t>
          </a:r>
          <a:endParaRPr lang="en-US"/>
        </a:p>
      </dgm:t>
    </dgm:pt>
    <dgm:pt modelId="{F05D2A13-94F2-4628-B050-2059FE6F5F5A}" type="parTrans" cxnId="{DA079F33-C96E-4786-A7BC-3C73F819FCB0}">
      <dgm:prSet/>
      <dgm:spPr/>
      <dgm:t>
        <a:bodyPr/>
        <a:lstStyle/>
        <a:p>
          <a:endParaRPr lang="en-US"/>
        </a:p>
      </dgm:t>
    </dgm:pt>
    <dgm:pt modelId="{5774074B-668A-4257-B298-DF6F7C1BA8FA}" type="sibTrans" cxnId="{DA079F33-C96E-4786-A7BC-3C73F819FCB0}">
      <dgm:prSet/>
      <dgm:spPr/>
      <dgm:t>
        <a:bodyPr/>
        <a:lstStyle/>
        <a:p>
          <a:endParaRPr lang="en-US"/>
        </a:p>
      </dgm:t>
    </dgm:pt>
    <dgm:pt modelId="{E614926A-217B-467A-8949-89C15A0DB8A1}" type="pres">
      <dgm:prSet presAssocID="{E38DE515-B7BE-46DB-961C-F206362581A2}" presName="linear" presStyleCnt="0">
        <dgm:presLayoutVars>
          <dgm:dir/>
          <dgm:animLvl val="lvl"/>
          <dgm:resizeHandles val="exact"/>
        </dgm:presLayoutVars>
      </dgm:prSet>
      <dgm:spPr/>
    </dgm:pt>
    <dgm:pt modelId="{F6C92C39-6624-4530-9FC9-B034954653D0}" type="pres">
      <dgm:prSet presAssocID="{88D4556E-996F-4860-8107-0CB38643A061}" presName="parentLin" presStyleCnt="0"/>
      <dgm:spPr/>
    </dgm:pt>
    <dgm:pt modelId="{E8D8CAF2-97BA-4A15-B474-8DCED74BC7AD}" type="pres">
      <dgm:prSet presAssocID="{88D4556E-996F-4860-8107-0CB38643A061}" presName="parentLeftMargin" presStyleLbl="node1" presStyleIdx="0" presStyleCnt="3"/>
      <dgm:spPr/>
    </dgm:pt>
    <dgm:pt modelId="{3DE2FBB5-5F9A-4128-8584-E7D2491C55FE}" type="pres">
      <dgm:prSet presAssocID="{88D4556E-996F-4860-8107-0CB38643A0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4AE68E-E3F5-40DB-BF3E-6E2EDA6E6AC7}" type="pres">
      <dgm:prSet presAssocID="{88D4556E-996F-4860-8107-0CB38643A061}" presName="negativeSpace" presStyleCnt="0"/>
      <dgm:spPr/>
    </dgm:pt>
    <dgm:pt modelId="{8598BCFA-344E-47FD-B333-EE18B34371A7}" type="pres">
      <dgm:prSet presAssocID="{88D4556E-996F-4860-8107-0CB38643A061}" presName="childText" presStyleLbl="conFgAcc1" presStyleIdx="0" presStyleCnt="3">
        <dgm:presLayoutVars>
          <dgm:bulletEnabled val="1"/>
        </dgm:presLayoutVars>
      </dgm:prSet>
      <dgm:spPr/>
    </dgm:pt>
    <dgm:pt modelId="{B3E25DFA-2937-47C2-9357-7C347E482448}" type="pres">
      <dgm:prSet presAssocID="{3633AC85-623C-4C0B-B176-3F9B1CEA5050}" presName="spaceBetweenRectangles" presStyleCnt="0"/>
      <dgm:spPr/>
    </dgm:pt>
    <dgm:pt modelId="{84334F1B-6A65-4C1A-97E5-3211C0DB88E1}" type="pres">
      <dgm:prSet presAssocID="{D5732E86-4BCF-465D-A37E-85E31024F949}" presName="parentLin" presStyleCnt="0"/>
      <dgm:spPr/>
    </dgm:pt>
    <dgm:pt modelId="{AAF7F27F-EB22-44F2-B214-7B56967D2EBA}" type="pres">
      <dgm:prSet presAssocID="{D5732E86-4BCF-465D-A37E-85E31024F949}" presName="parentLeftMargin" presStyleLbl="node1" presStyleIdx="0" presStyleCnt="3"/>
      <dgm:spPr/>
    </dgm:pt>
    <dgm:pt modelId="{326EB839-7256-44C7-AF9D-59BC27B94ACA}" type="pres">
      <dgm:prSet presAssocID="{D5732E86-4BCF-465D-A37E-85E31024F9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BC010A-ADDC-4393-984D-580D24C9B1C1}" type="pres">
      <dgm:prSet presAssocID="{D5732E86-4BCF-465D-A37E-85E31024F949}" presName="negativeSpace" presStyleCnt="0"/>
      <dgm:spPr/>
    </dgm:pt>
    <dgm:pt modelId="{08322A3C-B9AF-4495-87BC-3863570A2A07}" type="pres">
      <dgm:prSet presAssocID="{D5732E86-4BCF-465D-A37E-85E31024F949}" presName="childText" presStyleLbl="conFgAcc1" presStyleIdx="1" presStyleCnt="3">
        <dgm:presLayoutVars>
          <dgm:bulletEnabled val="1"/>
        </dgm:presLayoutVars>
      </dgm:prSet>
      <dgm:spPr/>
    </dgm:pt>
    <dgm:pt modelId="{F16A5426-9E4D-43BB-895A-820DFC91E345}" type="pres">
      <dgm:prSet presAssocID="{D89882C9-D052-4DDB-B5C2-73A47F65EB57}" presName="spaceBetweenRectangles" presStyleCnt="0"/>
      <dgm:spPr/>
    </dgm:pt>
    <dgm:pt modelId="{1AF3BDE9-75A2-403D-A314-711340EA6D71}" type="pres">
      <dgm:prSet presAssocID="{763FF929-FFD2-4D28-B482-43D12B8D3B09}" presName="parentLin" presStyleCnt="0"/>
      <dgm:spPr/>
    </dgm:pt>
    <dgm:pt modelId="{9478FC84-AA54-427D-9353-54CC2EF434DC}" type="pres">
      <dgm:prSet presAssocID="{763FF929-FFD2-4D28-B482-43D12B8D3B09}" presName="parentLeftMargin" presStyleLbl="node1" presStyleIdx="1" presStyleCnt="3"/>
      <dgm:spPr/>
    </dgm:pt>
    <dgm:pt modelId="{C06AE84C-0531-4DD9-845E-F93CAF35B0A4}" type="pres">
      <dgm:prSet presAssocID="{763FF929-FFD2-4D28-B482-43D12B8D3B0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84D46E-E123-4018-82B9-05B0A3458DD8}" type="pres">
      <dgm:prSet presAssocID="{763FF929-FFD2-4D28-B482-43D12B8D3B09}" presName="negativeSpace" presStyleCnt="0"/>
      <dgm:spPr/>
    </dgm:pt>
    <dgm:pt modelId="{A60FC5C4-DC25-4D7F-BDE8-AE048BF42D36}" type="pres">
      <dgm:prSet presAssocID="{763FF929-FFD2-4D28-B482-43D12B8D3B0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A9030C-EBAA-46DF-A100-2E8B7C2BB884}" type="presOf" srcId="{88D4556E-996F-4860-8107-0CB38643A061}" destId="{3DE2FBB5-5F9A-4128-8584-E7D2491C55FE}" srcOrd="1" destOrd="0" presId="urn:microsoft.com/office/officeart/2005/8/layout/list1"/>
    <dgm:cxn modelId="{466F1B18-2E92-40D2-B5A5-C5A71E92CB53}" type="presOf" srcId="{D5732E86-4BCF-465D-A37E-85E31024F949}" destId="{326EB839-7256-44C7-AF9D-59BC27B94ACA}" srcOrd="1" destOrd="0" presId="urn:microsoft.com/office/officeart/2005/8/layout/list1"/>
    <dgm:cxn modelId="{EF137E26-1226-4947-B6EB-BA6C7ECDD6C1}" srcId="{88D4556E-996F-4860-8107-0CB38643A061}" destId="{978AB13B-0367-4BF2-B63B-FB412A4977A7}" srcOrd="0" destOrd="0" parTransId="{6468B8C2-3BF6-4956-8C2E-5B82F6C8902A}" sibTransId="{C324E7B5-86DE-4A89-AA87-3C75B00262D9}"/>
    <dgm:cxn modelId="{DA079F33-C96E-4786-A7BC-3C73F819FCB0}" srcId="{763FF929-FFD2-4D28-B482-43D12B8D3B09}" destId="{6C4B7597-D36F-4BDE-8880-B501F9D25904}" srcOrd="0" destOrd="0" parTransId="{F05D2A13-94F2-4628-B050-2059FE6F5F5A}" sibTransId="{5774074B-668A-4257-B298-DF6F7C1BA8FA}"/>
    <dgm:cxn modelId="{31A90645-EE4B-4BED-9F71-3CE355E11F34}" type="presOf" srcId="{763FF929-FFD2-4D28-B482-43D12B8D3B09}" destId="{9478FC84-AA54-427D-9353-54CC2EF434DC}" srcOrd="0" destOrd="0" presId="urn:microsoft.com/office/officeart/2005/8/layout/list1"/>
    <dgm:cxn modelId="{22E1004A-B119-4828-8718-76414804F261}" srcId="{E38DE515-B7BE-46DB-961C-F206362581A2}" destId="{D5732E86-4BCF-465D-A37E-85E31024F949}" srcOrd="1" destOrd="0" parTransId="{A286064C-E888-4A94-AF8A-92499C82D2A8}" sibTransId="{D89882C9-D052-4DDB-B5C2-73A47F65EB57}"/>
    <dgm:cxn modelId="{1AD86F7C-FA4C-4BAF-ADAB-FE9E7B94A2D4}" type="presOf" srcId="{E38DE515-B7BE-46DB-961C-F206362581A2}" destId="{E614926A-217B-467A-8949-89C15A0DB8A1}" srcOrd="0" destOrd="0" presId="urn:microsoft.com/office/officeart/2005/8/layout/list1"/>
    <dgm:cxn modelId="{15DAD989-FE60-4638-AF10-2966E09FC773}" srcId="{E38DE515-B7BE-46DB-961C-F206362581A2}" destId="{88D4556E-996F-4860-8107-0CB38643A061}" srcOrd="0" destOrd="0" parTransId="{2F28C5F5-7997-4D8B-A3FE-900583FEC624}" sibTransId="{3633AC85-623C-4C0B-B176-3F9B1CEA5050}"/>
    <dgm:cxn modelId="{F4497E8A-810F-4457-9EC2-430AAFDC8380}" type="presOf" srcId="{6C4B7597-D36F-4BDE-8880-B501F9D25904}" destId="{A60FC5C4-DC25-4D7F-BDE8-AE048BF42D36}" srcOrd="0" destOrd="0" presId="urn:microsoft.com/office/officeart/2005/8/layout/list1"/>
    <dgm:cxn modelId="{E37D4992-A31A-4A52-84A6-A8D75C2A397A}" type="presOf" srcId="{77164102-34C6-44D4-B133-3EC262EFD630}" destId="{08322A3C-B9AF-4495-87BC-3863570A2A07}" srcOrd="0" destOrd="0" presId="urn:microsoft.com/office/officeart/2005/8/layout/list1"/>
    <dgm:cxn modelId="{CDEF899B-3A67-47BB-A19C-D65D4A7F9881}" type="presOf" srcId="{763FF929-FFD2-4D28-B482-43D12B8D3B09}" destId="{C06AE84C-0531-4DD9-845E-F93CAF35B0A4}" srcOrd="1" destOrd="0" presId="urn:microsoft.com/office/officeart/2005/8/layout/list1"/>
    <dgm:cxn modelId="{74D5429E-D0E8-42D1-8030-0FCA92E5B5FC}" srcId="{D5732E86-4BCF-465D-A37E-85E31024F949}" destId="{77164102-34C6-44D4-B133-3EC262EFD630}" srcOrd="0" destOrd="0" parTransId="{39263446-EBAB-42AC-B5C2-ACBC37A03203}" sibTransId="{B4425F94-16B1-4B71-B4E6-9983787A2C40}"/>
    <dgm:cxn modelId="{3D3DFEAB-EAE8-4AE1-9DD6-791474843D56}" type="presOf" srcId="{978AB13B-0367-4BF2-B63B-FB412A4977A7}" destId="{8598BCFA-344E-47FD-B333-EE18B34371A7}" srcOrd="0" destOrd="0" presId="urn:microsoft.com/office/officeart/2005/8/layout/list1"/>
    <dgm:cxn modelId="{476694D9-33FA-499C-B905-D5B985A79223}" srcId="{88D4556E-996F-4860-8107-0CB38643A061}" destId="{8B957932-3EC3-486A-A4D5-0EB0EC88C5AB}" srcOrd="1" destOrd="0" parTransId="{D6C581DD-6BBB-4A4F-B992-F09F525D3F64}" sibTransId="{A79C30A1-767A-4605-A2CA-DC82D047B041}"/>
    <dgm:cxn modelId="{7ABF8CDD-5C2F-422D-9ECD-7BE989259DF4}" srcId="{E38DE515-B7BE-46DB-961C-F206362581A2}" destId="{763FF929-FFD2-4D28-B482-43D12B8D3B09}" srcOrd="2" destOrd="0" parTransId="{4933C524-6771-4D15-8B06-766952E63115}" sibTransId="{8C1FCAF2-659A-4D08-A4D7-B14F5F08C0C5}"/>
    <dgm:cxn modelId="{78ED34E1-DC25-4B69-A994-A1EBC866710A}" type="presOf" srcId="{D5732E86-4BCF-465D-A37E-85E31024F949}" destId="{AAF7F27F-EB22-44F2-B214-7B56967D2EBA}" srcOrd="0" destOrd="0" presId="urn:microsoft.com/office/officeart/2005/8/layout/list1"/>
    <dgm:cxn modelId="{F7E6BBE7-EFED-452B-82C4-17E573C6AB93}" type="presOf" srcId="{88D4556E-996F-4860-8107-0CB38643A061}" destId="{E8D8CAF2-97BA-4A15-B474-8DCED74BC7AD}" srcOrd="0" destOrd="0" presId="urn:microsoft.com/office/officeart/2005/8/layout/list1"/>
    <dgm:cxn modelId="{3AE0DCF4-E3D1-4854-9CA7-45081E01EC9F}" type="presOf" srcId="{8B957932-3EC3-486A-A4D5-0EB0EC88C5AB}" destId="{8598BCFA-344E-47FD-B333-EE18B34371A7}" srcOrd="0" destOrd="1" presId="urn:microsoft.com/office/officeart/2005/8/layout/list1"/>
    <dgm:cxn modelId="{EE9A8D91-C354-4230-8A6A-D76FD4610371}" type="presParOf" srcId="{E614926A-217B-467A-8949-89C15A0DB8A1}" destId="{F6C92C39-6624-4530-9FC9-B034954653D0}" srcOrd="0" destOrd="0" presId="urn:microsoft.com/office/officeart/2005/8/layout/list1"/>
    <dgm:cxn modelId="{FB411BC8-09F7-415E-8A19-606A7F06A728}" type="presParOf" srcId="{F6C92C39-6624-4530-9FC9-B034954653D0}" destId="{E8D8CAF2-97BA-4A15-B474-8DCED74BC7AD}" srcOrd="0" destOrd="0" presId="urn:microsoft.com/office/officeart/2005/8/layout/list1"/>
    <dgm:cxn modelId="{53A524B3-5F3B-470B-AAFE-90080FDE6D9B}" type="presParOf" srcId="{F6C92C39-6624-4530-9FC9-B034954653D0}" destId="{3DE2FBB5-5F9A-4128-8584-E7D2491C55FE}" srcOrd="1" destOrd="0" presId="urn:microsoft.com/office/officeart/2005/8/layout/list1"/>
    <dgm:cxn modelId="{26493C50-FBEC-4363-8C2E-1E31C4121252}" type="presParOf" srcId="{E614926A-217B-467A-8949-89C15A0DB8A1}" destId="{4E4AE68E-E3F5-40DB-BF3E-6E2EDA6E6AC7}" srcOrd="1" destOrd="0" presId="urn:microsoft.com/office/officeart/2005/8/layout/list1"/>
    <dgm:cxn modelId="{DBCB7C4D-DC60-4798-AF47-7150474762A5}" type="presParOf" srcId="{E614926A-217B-467A-8949-89C15A0DB8A1}" destId="{8598BCFA-344E-47FD-B333-EE18B34371A7}" srcOrd="2" destOrd="0" presId="urn:microsoft.com/office/officeart/2005/8/layout/list1"/>
    <dgm:cxn modelId="{BE4EB23C-D2A0-4E0E-A09E-0CECD1A9FC3A}" type="presParOf" srcId="{E614926A-217B-467A-8949-89C15A0DB8A1}" destId="{B3E25DFA-2937-47C2-9357-7C347E482448}" srcOrd="3" destOrd="0" presId="urn:microsoft.com/office/officeart/2005/8/layout/list1"/>
    <dgm:cxn modelId="{5E6BC464-B3ED-493B-BEC3-81F98F192D8B}" type="presParOf" srcId="{E614926A-217B-467A-8949-89C15A0DB8A1}" destId="{84334F1B-6A65-4C1A-97E5-3211C0DB88E1}" srcOrd="4" destOrd="0" presId="urn:microsoft.com/office/officeart/2005/8/layout/list1"/>
    <dgm:cxn modelId="{64E0B594-9B56-4788-AE2C-8575D8F2150F}" type="presParOf" srcId="{84334F1B-6A65-4C1A-97E5-3211C0DB88E1}" destId="{AAF7F27F-EB22-44F2-B214-7B56967D2EBA}" srcOrd="0" destOrd="0" presId="urn:microsoft.com/office/officeart/2005/8/layout/list1"/>
    <dgm:cxn modelId="{B8173FF4-70EF-425B-BF94-831152F6CA39}" type="presParOf" srcId="{84334F1B-6A65-4C1A-97E5-3211C0DB88E1}" destId="{326EB839-7256-44C7-AF9D-59BC27B94ACA}" srcOrd="1" destOrd="0" presId="urn:microsoft.com/office/officeart/2005/8/layout/list1"/>
    <dgm:cxn modelId="{DC297796-F92A-48AA-806F-A99DD6FE252A}" type="presParOf" srcId="{E614926A-217B-467A-8949-89C15A0DB8A1}" destId="{64BC010A-ADDC-4393-984D-580D24C9B1C1}" srcOrd="5" destOrd="0" presId="urn:microsoft.com/office/officeart/2005/8/layout/list1"/>
    <dgm:cxn modelId="{1EBC9380-F59D-4F8E-B8C8-CBE654E9B128}" type="presParOf" srcId="{E614926A-217B-467A-8949-89C15A0DB8A1}" destId="{08322A3C-B9AF-4495-87BC-3863570A2A07}" srcOrd="6" destOrd="0" presId="urn:microsoft.com/office/officeart/2005/8/layout/list1"/>
    <dgm:cxn modelId="{6E68C22F-4DF5-45F9-87C3-7711F2403274}" type="presParOf" srcId="{E614926A-217B-467A-8949-89C15A0DB8A1}" destId="{F16A5426-9E4D-43BB-895A-820DFC91E345}" srcOrd="7" destOrd="0" presId="urn:microsoft.com/office/officeart/2005/8/layout/list1"/>
    <dgm:cxn modelId="{FE100E63-57D6-4C62-8F2D-D6914CEB8CCB}" type="presParOf" srcId="{E614926A-217B-467A-8949-89C15A0DB8A1}" destId="{1AF3BDE9-75A2-403D-A314-711340EA6D71}" srcOrd="8" destOrd="0" presId="urn:microsoft.com/office/officeart/2005/8/layout/list1"/>
    <dgm:cxn modelId="{BA885910-E5D9-44C0-AC7C-7C5931739A53}" type="presParOf" srcId="{1AF3BDE9-75A2-403D-A314-711340EA6D71}" destId="{9478FC84-AA54-427D-9353-54CC2EF434DC}" srcOrd="0" destOrd="0" presId="urn:microsoft.com/office/officeart/2005/8/layout/list1"/>
    <dgm:cxn modelId="{95A7AD35-5E88-44F2-85D5-5189E10DD87F}" type="presParOf" srcId="{1AF3BDE9-75A2-403D-A314-711340EA6D71}" destId="{C06AE84C-0531-4DD9-845E-F93CAF35B0A4}" srcOrd="1" destOrd="0" presId="urn:microsoft.com/office/officeart/2005/8/layout/list1"/>
    <dgm:cxn modelId="{1D1B38FD-F018-4C12-AE32-B961C14A8AEA}" type="presParOf" srcId="{E614926A-217B-467A-8949-89C15A0DB8A1}" destId="{D384D46E-E123-4018-82B9-05B0A3458DD8}" srcOrd="9" destOrd="0" presId="urn:microsoft.com/office/officeart/2005/8/layout/list1"/>
    <dgm:cxn modelId="{1120EC7B-2F2D-4248-B2F6-4955E43B1866}" type="presParOf" srcId="{E614926A-217B-467A-8949-89C15A0DB8A1}" destId="{A60FC5C4-DC25-4D7F-BDE8-AE048BF42D3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2819B-0750-4862-A64E-622E9980069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75C616-224A-41E4-8A25-2B2B7C9C938A}">
      <dgm:prSet/>
      <dgm:spPr/>
      <dgm:t>
        <a:bodyPr/>
        <a:lstStyle/>
        <a:p>
          <a:r>
            <a:rPr lang="en-US" b="0" i="0"/>
            <a:t>The authors have developed a new method for directing the hierarchical assembly of DNA origami nanostructures. This method uses a combination of Watson–Crick base-pairing and the Fluorous effect to create discrete dimeric species with greater efficiency than either approach can achieve in isolation.</a:t>
          </a:r>
          <a:endParaRPr lang="en-US"/>
        </a:p>
      </dgm:t>
    </dgm:pt>
    <dgm:pt modelId="{270F1EDA-1909-4810-AA6A-737218F6A0BC}" type="parTrans" cxnId="{47C8A2D3-3B9F-4DF0-8908-36000F640213}">
      <dgm:prSet/>
      <dgm:spPr/>
      <dgm:t>
        <a:bodyPr/>
        <a:lstStyle/>
        <a:p>
          <a:endParaRPr lang="en-US"/>
        </a:p>
      </dgm:t>
    </dgm:pt>
    <dgm:pt modelId="{A239712A-B026-426B-92C6-6FFFD3128A7A}" type="sibTrans" cxnId="{47C8A2D3-3B9F-4DF0-8908-36000F640213}">
      <dgm:prSet/>
      <dgm:spPr/>
      <dgm:t>
        <a:bodyPr/>
        <a:lstStyle/>
        <a:p>
          <a:endParaRPr lang="en-US"/>
        </a:p>
      </dgm:t>
    </dgm:pt>
    <dgm:pt modelId="{B59F524C-05E2-4D42-91D0-BAF4EFCC798A}">
      <dgm:prSet/>
      <dgm:spPr/>
      <dgm:t>
        <a:bodyPr/>
        <a:lstStyle/>
        <a:p>
          <a:r>
            <a:rPr lang="en-US" b="0" i="0"/>
            <a:t>This method of origami attachment is orthogonal to DNA-based methods, meaning that it can be used in conjunction with other DNA-based assembly methods. This makes it a powerful tool for the self-assembly of complex three-dimensional DNA nanostructures.</a:t>
          </a:r>
          <a:endParaRPr lang="en-US"/>
        </a:p>
      </dgm:t>
    </dgm:pt>
    <dgm:pt modelId="{B182A3B0-0D0C-4809-9891-B7552A8A3C1F}" type="parTrans" cxnId="{99617716-F9D9-4C38-8511-7E436BEDC2D5}">
      <dgm:prSet/>
      <dgm:spPr/>
      <dgm:t>
        <a:bodyPr/>
        <a:lstStyle/>
        <a:p>
          <a:endParaRPr lang="en-US"/>
        </a:p>
      </dgm:t>
    </dgm:pt>
    <dgm:pt modelId="{96D4FE3C-D69A-4F5F-816D-17D8548189C3}" type="sibTrans" cxnId="{99617716-F9D9-4C38-8511-7E436BEDC2D5}">
      <dgm:prSet/>
      <dgm:spPr/>
      <dgm:t>
        <a:bodyPr/>
        <a:lstStyle/>
        <a:p>
          <a:endParaRPr lang="en-US"/>
        </a:p>
      </dgm:t>
    </dgm:pt>
    <dgm:pt modelId="{15FEBA01-12C6-487F-97D1-018C21B57687}">
      <dgm:prSet/>
      <dgm:spPr/>
      <dgm:t>
        <a:bodyPr/>
        <a:lstStyle/>
        <a:p>
          <a:r>
            <a:rPr lang="en-US" b="0" i="0"/>
            <a:t>The authors believe that this new method has the potential to be used for the delivery of biological components to specific cell types.</a:t>
          </a:r>
          <a:endParaRPr lang="en-US"/>
        </a:p>
      </dgm:t>
    </dgm:pt>
    <dgm:pt modelId="{7ABA54F7-D942-4FFA-90CF-59E3352E103E}" type="parTrans" cxnId="{1CAA9FDA-B2A4-4BE4-8CD5-57A2E5545068}">
      <dgm:prSet/>
      <dgm:spPr/>
      <dgm:t>
        <a:bodyPr/>
        <a:lstStyle/>
        <a:p>
          <a:endParaRPr lang="en-US"/>
        </a:p>
      </dgm:t>
    </dgm:pt>
    <dgm:pt modelId="{FE2E44B1-5660-40A1-89A0-B3EDD3B66664}" type="sibTrans" cxnId="{1CAA9FDA-B2A4-4BE4-8CD5-57A2E5545068}">
      <dgm:prSet/>
      <dgm:spPr/>
      <dgm:t>
        <a:bodyPr/>
        <a:lstStyle/>
        <a:p>
          <a:endParaRPr lang="en-US"/>
        </a:p>
      </dgm:t>
    </dgm:pt>
    <dgm:pt modelId="{3AA0B7A8-B11B-4D1A-9797-4A0C79CBE4AC}" type="pres">
      <dgm:prSet presAssocID="{0BF2819B-0750-4862-A64E-622E9980069B}" presName="vert0" presStyleCnt="0">
        <dgm:presLayoutVars>
          <dgm:dir/>
          <dgm:animOne val="branch"/>
          <dgm:animLvl val="lvl"/>
        </dgm:presLayoutVars>
      </dgm:prSet>
      <dgm:spPr/>
    </dgm:pt>
    <dgm:pt modelId="{665FDE7B-44CB-461C-AFF2-A083A875E19D}" type="pres">
      <dgm:prSet presAssocID="{0175C616-224A-41E4-8A25-2B2B7C9C938A}" presName="thickLine" presStyleLbl="alignNode1" presStyleIdx="0" presStyleCnt="3"/>
      <dgm:spPr/>
    </dgm:pt>
    <dgm:pt modelId="{790B696A-1C68-4797-892B-2AD1A85FB142}" type="pres">
      <dgm:prSet presAssocID="{0175C616-224A-41E4-8A25-2B2B7C9C938A}" presName="horz1" presStyleCnt="0"/>
      <dgm:spPr/>
    </dgm:pt>
    <dgm:pt modelId="{A901804C-4B65-45A9-911E-98DE4ECFFCD7}" type="pres">
      <dgm:prSet presAssocID="{0175C616-224A-41E4-8A25-2B2B7C9C938A}" presName="tx1" presStyleLbl="revTx" presStyleIdx="0" presStyleCnt="3"/>
      <dgm:spPr/>
    </dgm:pt>
    <dgm:pt modelId="{93B62BEA-3DDD-4BDC-A119-1A6A89EE435D}" type="pres">
      <dgm:prSet presAssocID="{0175C616-224A-41E4-8A25-2B2B7C9C938A}" presName="vert1" presStyleCnt="0"/>
      <dgm:spPr/>
    </dgm:pt>
    <dgm:pt modelId="{233A0C86-888A-423D-9D9D-57CEBBAE2498}" type="pres">
      <dgm:prSet presAssocID="{B59F524C-05E2-4D42-91D0-BAF4EFCC798A}" presName="thickLine" presStyleLbl="alignNode1" presStyleIdx="1" presStyleCnt="3"/>
      <dgm:spPr/>
    </dgm:pt>
    <dgm:pt modelId="{77ED61BF-0524-4775-902E-779AA8B9F372}" type="pres">
      <dgm:prSet presAssocID="{B59F524C-05E2-4D42-91D0-BAF4EFCC798A}" presName="horz1" presStyleCnt="0"/>
      <dgm:spPr/>
    </dgm:pt>
    <dgm:pt modelId="{37B20DA7-16FE-4481-B7D5-A5C77F66FA61}" type="pres">
      <dgm:prSet presAssocID="{B59F524C-05E2-4D42-91D0-BAF4EFCC798A}" presName="tx1" presStyleLbl="revTx" presStyleIdx="1" presStyleCnt="3"/>
      <dgm:spPr/>
    </dgm:pt>
    <dgm:pt modelId="{42595AE4-62D6-493C-A058-D49D4AAC5AB8}" type="pres">
      <dgm:prSet presAssocID="{B59F524C-05E2-4D42-91D0-BAF4EFCC798A}" presName="vert1" presStyleCnt="0"/>
      <dgm:spPr/>
    </dgm:pt>
    <dgm:pt modelId="{B29D3A13-9AAA-46AF-93B5-B3D7A78B531E}" type="pres">
      <dgm:prSet presAssocID="{15FEBA01-12C6-487F-97D1-018C21B57687}" presName="thickLine" presStyleLbl="alignNode1" presStyleIdx="2" presStyleCnt="3"/>
      <dgm:spPr/>
    </dgm:pt>
    <dgm:pt modelId="{CDFB9A3D-441D-4D8E-8081-0A4B4D3A8E79}" type="pres">
      <dgm:prSet presAssocID="{15FEBA01-12C6-487F-97D1-018C21B57687}" presName="horz1" presStyleCnt="0"/>
      <dgm:spPr/>
    </dgm:pt>
    <dgm:pt modelId="{28A03E79-FFA0-46C5-95D5-A09DB4B3CF9C}" type="pres">
      <dgm:prSet presAssocID="{15FEBA01-12C6-487F-97D1-018C21B57687}" presName="tx1" presStyleLbl="revTx" presStyleIdx="2" presStyleCnt="3"/>
      <dgm:spPr/>
    </dgm:pt>
    <dgm:pt modelId="{4B46B7AD-0E0B-4490-A655-569F1C682A13}" type="pres">
      <dgm:prSet presAssocID="{15FEBA01-12C6-487F-97D1-018C21B57687}" presName="vert1" presStyleCnt="0"/>
      <dgm:spPr/>
    </dgm:pt>
  </dgm:ptLst>
  <dgm:cxnLst>
    <dgm:cxn modelId="{F9A27606-96E3-4A10-BA1D-BE5DE695D6CC}" type="presOf" srcId="{15FEBA01-12C6-487F-97D1-018C21B57687}" destId="{28A03E79-FFA0-46C5-95D5-A09DB4B3CF9C}" srcOrd="0" destOrd="0" presId="urn:microsoft.com/office/officeart/2008/layout/LinedList"/>
    <dgm:cxn modelId="{99617716-F9D9-4C38-8511-7E436BEDC2D5}" srcId="{0BF2819B-0750-4862-A64E-622E9980069B}" destId="{B59F524C-05E2-4D42-91D0-BAF4EFCC798A}" srcOrd="1" destOrd="0" parTransId="{B182A3B0-0D0C-4809-9891-B7552A8A3C1F}" sibTransId="{96D4FE3C-D69A-4F5F-816D-17D8548189C3}"/>
    <dgm:cxn modelId="{9942B231-02C8-444F-B1FE-03CBBADD2352}" type="presOf" srcId="{0175C616-224A-41E4-8A25-2B2B7C9C938A}" destId="{A901804C-4B65-45A9-911E-98DE4ECFFCD7}" srcOrd="0" destOrd="0" presId="urn:microsoft.com/office/officeart/2008/layout/LinedList"/>
    <dgm:cxn modelId="{AFFC5B59-8427-432B-940D-17F99F0E22A7}" type="presOf" srcId="{B59F524C-05E2-4D42-91D0-BAF4EFCC798A}" destId="{37B20DA7-16FE-4481-B7D5-A5C77F66FA61}" srcOrd="0" destOrd="0" presId="urn:microsoft.com/office/officeart/2008/layout/LinedList"/>
    <dgm:cxn modelId="{47C8A2D3-3B9F-4DF0-8908-36000F640213}" srcId="{0BF2819B-0750-4862-A64E-622E9980069B}" destId="{0175C616-224A-41E4-8A25-2B2B7C9C938A}" srcOrd="0" destOrd="0" parTransId="{270F1EDA-1909-4810-AA6A-737218F6A0BC}" sibTransId="{A239712A-B026-426B-92C6-6FFFD3128A7A}"/>
    <dgm:cxn modelId="{1CAA9FDA-B2A4-4BE4-8CD5-57A2E5545068}" srcId="{0BF2819B-0750-4862-A64E-622E9980069B}" destId="{15FEBA01-12C6-487F-97D1-018C21B57687}" srcOrd="2" destOrd="0" parTransId="{7ABA54F7-D942-4FFA-90CF-59E3352E103E}" sibTransId="{FE2E44B1-5660-40A1-89A0-B3EDD3B66664}"/>
    <dgm:cxn modelId="{55009EF3-30A6-4536-A7D3-5353FD2084DD}" type="presOf" srcId="{0BF2819B-0750-4862-A64E-622E9980069B}" destId="{3AA0B7A8-B11B-4D1A-9797-4A0C79CBE4AC}" srcOrd="0" destOrd="0" presId="urn:microsoft.com/office/officeart/2008/layout/LinedList"/>
    <dgm:cxn modelId="{9BEF21DC-99E0-4573-8A36-D5521D5D2B4E}" type="presParOf" srcId="{3AA0B7A8-B11B-4D1A-9797-4A0C79CBE4AC}" destId="{665FDE7B-44CB-461C-AFF2-A083A875E19D}" srcOrd="0" destOrd="0" presId="urn:microsoft.com/office/officeart/2008/layout/LinedList"/>
    <dgm:cxn modelId="{939BD9B6-D2D2-4B63-8860-B1A3FFED3105}" type="presParOf" srcId="{3AA0B7A8-B11B-4D1A-9797-4A0C79CBE4AC}" destId="{790B696A-1C68-4797-892B-2AD1A85FB142}" srcOrd="1" destOrd="0" presId="urn:microsoft.com/office/officeart/2008/layout/LinedList"/>
    <dgm:cxn modelId="{5A86592D-11BC-440C-B726-B5299F6B00FD}" type="presParOf" srcId="{790B696A-1C68-4797-892B-2AD1A85FB142}" destId="{A901804C-4B65-45A9-911E-98DE4ECFFCD7}" srcOrd="0" destOrd="0" presId="urn:microsoft.com/office/officeart/2008/layout/LinedList"/>
    <dgm:cxn modelId="{7F42AE4A-850A-44AA-A896-88F827209788}" type="presParOf" srcId="{790B696A-1C68-4797-892B-2AD1A85FB142}" destId="{93B62BEA-3DDD-4BDC-A119-1A6A89EE435D}" srcOrd="1" destOrd="0" presId="urn:microsoft.com/office/officeart/2008/layout/LinedList"/>
    <dgm:cxn modelId="{3F657674-4231-4BF3-867D-024590DCBE01}" type="presParOf" srcId="{3AA0B7A8-B11B-4D1A-9797-4A0C79CBE4AC}" destId="{233A0C86-888A-423D-9D9D-57CEBBAE2498}" srcOrd="2" destOrd="0" presId="urn:microsoft.com/office/officeart/2008/layout/LinedList"/>
    <dgm:cxn modelId="{1ED85E17-623B-4BBB-9D18-AE19A724B32E}" type="presParOf" srcId="{3AA0B7A8-B11B-4D1A-9797-4A0C79CBE4AC}" destId="{77ED61BF-0524-4775-902E-779AA8B9F372}" srcOrd="3" destOrd="0" presId="urn:microsoft.com/office/officeart/2008/layout/LinedList"/>
    <dgm:cxn modelId="{EC6BE19D-7B2D-4740-AFD7-5E9A65FD35D1}" type="presParOf" srcId="{77ED61BF-0524-4775-902E-779AA8B9F372}" destId="{37B20DA7-16FE-4481-B7D5-A5C77F66FA61}" srcOrd="0" destOrd="0" presId="urn:microsoft.com/office/officeart/2008/layout/LinedList"/>
    <dgm:cxn modelId="{7E9B8637-6C06-4C2C-8DA9-B5BB07660B61}" type="presParOf" srcId="{77ED61BF-0524-4775-902E-779AA8B9F372}" destId="{42595AE4-62D6-493C-A058-D49D4AAC5AB8}" srcOrd="1" destOrd="0" presId="urn:microsoft.com/office/officeart/2008/layout/LinedList"/>
    <dgm:cxn modelId="{13654CDE-0266-42CC-91D9-1AEE31D1F4C5}" type="presParOf" srcId="{3AA0B7A8-B11B-4D1A-9797-4A0C79CBE4AC}" destId="{B29D3A13-9AAA-46AF-93B5-B3D7A78B531E}" srcOrd="4" destOrd="0" presId="urn:microsoft.com/office/officeart/2008/layout/LinedList"/>
    <dgm:cxn modelId="{4B665A25-346C-4513-9659-A05B49C83971}" type="presParOf" srcId="{3AA0B7A8-B11B-4D1A-9797-4A0C79CBE4AC}" destId="{CDFB9A3D-441D-4D8E-8081-0A4B4D3A8E79}" srcOrd="5" destOrd="0" presId="urn:microsoft.com/office/officeart/2008/layout/LinedList"/>
    <dgm:cxn modelId="{F5B3B9BB-F1C9-4BAC-9AEA-344434971A23}" type="presParOf" srcId="{CDFB9A3D-441D-4D8E-8081-0A4B4D3A8E79}" destId="{28A03E79-FFA0-46C5-95D5-A09DB4B3CF9C}" srcOrd="0" destOrd="0" presId="urn:microsoft.com/office/officeart/2008/layout/LinedList"/>
    <dgm:cxn modelId="{6E265158-194A-4C47-BB11-0DBCAEEE16F2}" type="presParOf" srcId="{CDFB9A3D-441D-4D8E-8081-0A4B4D3A8E79}" destId="{4B46B7AD-0E0B-4490-A655-569F1C682A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185A9-8C2A-4B4F-B671-5A2E9CC7E811}">
      <dsp:nvSpPr>
        <dsp:cNvPr id="0" name=""/>
        <dsp:cNvSpPr/>
      </dsp:nvSpPr>
      <dsp:spPr>
        <a:xfrm>
          <a:off x="0" y="616195"/>
          <a:ext cx="6245265" cy="10568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DNA origami is a technique that uses DNA to create nanoscale structures with complex shapes and functions. The technique was developed by Paul Rothemund in 2006.</a:t>
          </a:r>
        </a:p>
      </dsp:txBody>
      <dsp:txXfrm>
        <a:off x="51591" y="667786"/>
        <a:ext cx="6142083" cy="953657"/>
      </dsp:txXfrm>
    </dsp:sp>
    <dsp:sp modelId="{51DD0439-EC11-4864-A017-F90DCAA7E85B}">
      <dsp:nvSpPr>
        <dsp:cNvPr id="0" name=""/>
        <dsp:cNvSpPr/>
      </dsp:nvSpPr>
      <dsp:spPr>
        <a:xfrm>
          <a:off x="0" y="1716234"/>
          <a:ext cx="6245265" cy="105683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 DNA origami, a long single-stranded DNA molecule (the scaffold) is folded into a specific shape by using short, complementary single-stranded DNA molecules (the staples). The staples bind to the scaffold DNA in a specific sequence, which determines the shape of the origami structure.</a:t>
          </a:r>
        </a:p>
      </dsp:txBody>
      <dsp:txXfrm>
        <a:off x="51591" y="1767825"/>
        <a:ext cx="6142083" cy="953657"/>
      </dsp:txXfrm>
    </dsp:sp>
    <dsp:sp modelId="{AC53F0AC-2CC4-4F49-919E-66A04F14BA2D}">
      <dsp:nvSpPr>
        <dsp:cNvPr id="0" name=""/>
        <dsp:cNvSpPr/>
      </dsp:nvSpPr>
      <dsp:spPr>
        <a:xfrm>
          <a:off x="0" y="2816273"/>
          <a:ext cx="6245265" cy="105683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DNA origami has been used to create a variety of nanoscale structures, including squares, triangles, cubes, and even spheres. The structures can be used for a variety of applications, including drug delivery, biosensing, and nanoelectronics.</a:t>
          </a:r>
        </a:p>
      </dsp:txBody>
      <dsp:txXfrm>
        <a:off x="51591" y="2867864"/>
        <a:ext cx="6142083" cy="953657"/>
      </dsp:txXfrm>
    </dsp:sp>
    <dsp:sp modelId="{F1253692-BF53-4ACE-9544-10ED7B525048}">
      <dsp:nvSpPr>
        <dsp:cNvPr id="0" name=""/>
        <dsp:cNvSpPr/>
      </dsp:nvSpPr>
      <dsp:spPr>
        <a:xfrm>
          <a:off x="0" y="3916312"/>
          <a:ext cx="6245265" cy="10568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DNA origami is a versatile and powerful technique that has the potential to revolutionize the field of nanotechnology.</a:t>
          </a:r>
        </a:p>
      </dsp:txBody>
      <dsp:txXfrm>
        <a:off x="51591" y="3967903"/>
        <a:ext cx="6142083" cy="953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A7240-9C04-471A-996A-96607561DB1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1E2E8-28F4-4ACC-BC3D-30359A23B6C8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157C8-D1DC-44FE-874B-760B3AE48B78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Fluorous-directed assembly of DNA origami nanostructures is a novel and orthogonal method to control the hierarchical assembly of higher-order DNA structures.</a:t>
          </a:r>
          <a:endParaRPr lang="en-US" sz="1600" kern="1200"/>
        </a:p>
      </dsp:txBody>
      <dsp:txXfrm>
        <a:off x="1816103" y="671"/>
        <a:ext cx="4447536" cy="1572384"/>
      </dsp:txXfrm>
    </dsp:sp>
    <dsp:sp modelId="{8019BF66-D341-4E2A-BFF3-530B72F3F811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7AE6F-1A4D-4C93-B74A-749EAFCDEBE4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3918E-7BFB-4435-8656-DB41A718CB9F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authors use perfluorinated tags at the edges of origami tiles to form Fluorous-modified staples that can hybridize with sticky ends of complementary DNA sequences.</a:t>
          </a:r>
          <a:endParaRPr lang="en-US" sz="1600" kern="1200"/>
        </a:p>
      </dsp:txBody>
      <dsp:txXfrm>
        <a:off x="1816103" y="1966151"/>
        <a:ext cx="4447536" cy="1572384"/>
      </dsp:txXfrm>
    </dsp:sp>
    <dsp:sp modelId="{477AC9A0-1906-44B2-A887-1746FD6F672D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AAF4A-27C8-471E-BC5F-B239FC0324E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F2365-61AD-4571-860E-B96374BAB9A6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This integration of Fluorous-directed assembly and base-pairing results in a catch-and-latch system that provides strength, stability, and specificity for the origami assembly.</a:t>
          </a:r>
          <a:endParaRPr lang="en-US" sz="1600" kern="1200"/>
        </a:p>
      </dsp:txBody>
      <dsp:txXfrm>
        <a:off x="1816103" y="3931632"/>
        <a:ext cx="4447536" cy="157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BCFA-344E-47FD-B333-EE18B34371A7}">
      <dsp:nvSpPr>
        <dsp:cNvPr id="0" name=""/>
        <dsp:cNvSpPr/>
      </dsp:nvSpPr>
      <dsp:spPr>
        <a:xfrm>
          <a:off x="0" y="759675"/>
          <a:ext cx="6900512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Incorporates perfluorinated tags into the edges of DNA origami tiles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Controls hierarchical assembly via fluorous-directed recognition</a:t>
          </a:r>
          <a:endParaRPr lang="en-US" sz="1900" kern="1200"/>
        </a:p>
      </dsp:txBody>
      <dsp:txXfrm>
        <a:off x="0" y="759675"/>
        <a:ext cx="6900512" cy="1645875"/>
      </dsp:txXfrm>
    </dsp:sp>
    <dsp:sp modelId="{3DE2FBB5-5F9A-4128-8584-E7D2491C55FE}">
      <dsp:nvSpPr>
        <dsp:cNvPr id="0" name=""/>
        <dsp:cNvSpPr/>
      </dsp:nvSpPr>
      <dsp:spPr>
        <a:xfrm>
          <a:off x="345025" y="479235"/>
          <a:ext cx="483035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Orthogonal, noncovalent approach</a:t>
          </a:r>
          <a:endParaRPr lang="en-US" sz="1900" kern="1200"/>
        </a:p>
      </dsp:txBody>
      <dsp:txXfrm>
        <a:off x="372405" y="506615"/>
        <a:ext cx="4775598" cy="506120"/>
      </dsp:txXfrm>
    </dsp:sp>
    <dsp:sp modelId="{08322A3C-B9AF-4495-87BC-3863570A2A07}">
      <dsp:nvSpPr>
        <dsp:cNvPr id="0" name=""/>
        <dsp:cNvSpPr/>
      </dsp:nvSpPr>
      <dsp:spPr>
        <a:xfrm>
          <a:off x="0" y="2788590"/>
          <a:ext cx="69005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Requires significantly fewer DNA sequences</a:t>
          </a:r>
          <a:endParaRPr lang="en-US" sz="1900" kern="1200"/>
        </a:p>
      </dsp:txBody>
      <dsp:txXfrm>
        <a:off x="0" y="2788590"/>
        <a:ext cx="6900512" cy="807975"/>
      </dsp:txXfrm>
    </dsp:sp>
    <dsp:sp modelId="{326EB839-7256-44C7-AF9D-59BC27B94ACA}">
      <dsp:nvSpPr>
        <dsp:cNvPr id="0" name=""/>
        <dsp:cNvSpPr/>
      </dsp:nvSpPr>
      <dsp:spPr>
        <a:xfrm>
          <a:off x="345025" y="2508150"/>
          <a:ext cx="4830358" cy="5608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Increased assembly efficiency</a:t>
          </a:r>
          <a:endParaRPr lang="en-US" sz="1900" kern="1200"/>
        </a:p>
      </dsp:txBody>
      <dsp:txXfrm>
        <a:off x="372405" y="2535530"/>
        <a:ext cx="4775598" cy="506120"/>
      </dsp:txXfrm>
    </dsp:sp>
    <dsp:sp modelId="{A60FC5C4-DC25-4D7F-BDE8-AE048BF42D36}">
      <dsp:nvSpPr>
        <dsp:cNvPr id="0" name=""/>
        <dsp:cNvSpPr/>
      </dsp:nvSpPr>
      <dsp:spPr>
        <a:xfrm>
          <a:off x="0" y="3979605"/>
          <a:ext cx="690051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Enables the construction of complex nanostructures with greater precision and control</a:t>
          </a:r>
          <a:endParaRPr lang="en-US" sz="1900" kern="1200"/>
        </a:p>
      </dsp:txBody>
      <dsp:txXfrm>
        <a:off x="0" y="3979605"/>
        <a:ext cx="6900512" cy="1077300"/>
      </dsp:txXfrm>
    </dsp:sp>
    <dsp:sp modelId="{C06AE84C-0531-4DD9-845E-F93CAF35B0A4}">
      <dsp:nvSpPr>
        <dsp:cNvPr id="0" name=""/>
        <dsp:cNvSpPr/>
      </dsp:nvSpPr>
      <dsp:spPr>
        <a:xfrm>
          <a:off x="345025" y="3699165"/>
          <a:ext cx="483035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Additional toolset for DNA nanotechnology</a:t>
          </a:r>
          <a:endParaRPr lang="en-US" sz="1900" kern="1200"/>
        </a:p>
      </dsp:txBody>
      <dsp:txXfrm>
        <a:off x="372405" y="3726545"/>
        <a:ext cx="4775598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FDE7B-44CB-461C-AFF2-A083A875E19D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1804C-4B65-45A9-911E-98DE4ECFFCD7}">
      <dsp:nvSpPr>
        <dsp:cNvPr id="0" name=""/>
        <dsp:cNvSpPr/>
      </dsp:nvSpPr>
      <dsp:spPr>
        <a:xfrm>
          <a:off x="0" y="2125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 authors have developed a new method for directing the hierarchical assembly of DNA origami nanostructures. This method uses a combination of Watson–Crick base-pairing and the Fluorous effect to create discrete dimeric species with greater efficiency than either approach can achieve in isolation.</a:t>
          </a:r>
          <a:endParaRPr lang="en-US" sz="2200" kern="1200"/>
        </a:p>
      </dsp:txBody>
      <dsp:txXfrm>
        <a:off x="0" y="2125"/>
        <a:ext cx="10515600" cy="1449431"/>
      </dsp:txXfrm>
    </dsp:sp>
    <dsp:sp modelId="{233A0C86-888A-423D-9D9D-57CEBBAE2498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20DA7-16FE-4481-B7D5-A5C77F66FA61}">
      <dsp:nvSpPr>
        <dsp:cNvPr id="0" name=""/>
        <dsp:cNvSpPr/>
      </dsp:nvSpPr>
      <dsp:spPr>
        <a:xfrm>
          <a:off x="0" y="1451556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This method of origami attachment is orthogonal to DNA-based methods, meaning that it can be used in conjunction with other DNA-based assembly methods. This makes it a powerful tool for the self-assembly of complex three-dimensional DNA nanostructures.</a:t>
          </a:r>
          <a:endParaRPr lang="en-US" sz="2200" kern="1200"/>
        </a:p>
      </dsp:txBody>
      <dsp:txXfrm>
        <a:off x="0" y="1451556"/>
        <a:ext cx="10515600" cy="1449431"/>
      </dsp:txXfrm>
    </dsp:sp>
    <dsp:sp modelId="{B29D3A13-9AAA-46AF-93B5-B3D7A78B531E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03E79-FFA0-46C5-95D5-A09DB4B3CF9C}">
      <dsp:nvSpPr>
        <dsp:cNvPr id="0" name=""/>
        <dsp:cNvSpPr/>
      </dsp:nvSpPr>
      <dsp:spPr>
        <a:xfrm>
          <a:off x="0" y="2900987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 authors believe that this new method has the potential to be used for the delivery of biological components to specific cell types.</a:t>
          </a:r>
          <a:endParaRPr lang="en-US" sz="2200" kern="1200"/>
        </a:p>
      </dsp:txBody>
      <dsp:txXfrm>
        <a:off x="0" y="2900987"/>
        <a:ext cx="10515600" cy="144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A8C77-81F8-4D43-8F68-D5B08EBCCD3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536CB-E6DF-42D7-840A-2492730EA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3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FA83-0C4F-674D-99B5-EC259F5E0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1AB1B-C90B-9479-E81A-AF96AECA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AA99-F915-3682-F6D1-CE475036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953-F3E2-4241-B56D-A2F37C348B0A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4A50-2807-21AD-C705-64779B7B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F3DF-D92F-438F-7B9F-81D71E6E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64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402F-A02A-9646-6CD4-B7C3D024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02D59-193D-938F-2E1A-1D097DE3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7526-6AE9-887D-5092-C68146A8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3A8-7C1C-4359-A34B-2C28EF4D475C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CBD3-285C-C9C8-ED4C-FE08DAAF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C2A5-4713-E032-5D3B-B1489900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7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FFE22-FD46-9E17-97BA-B1FB88B0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A204B-F9F3-2409-56A1-511E1085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EAFC-EEB1-9789-F968-15ABEA7B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310-387B-407C-B22C-0EC661ADB27F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A30D-A8A6-60BE-9EDA-F1B1EF92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DD6D-F0D9-8142-CE4A-1422A6FE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0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8B3A-B715-8753-6F8B-B5D09489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7823-417C-B479-CC8A-86665387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E458-CE44-E4CF-E3ED-49F9C66C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9802-6125-493D-BACD-F92A4C2C9814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D478-0466-79A6-111E-9DADC94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44E4-000B-7746-730C-B2605CAB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6F33-069F-C4B8-5409-F05A780C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EABB-69FF-8A7E-19F1-DEFF6912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9EBE-FB25-58E2-ED7C-DFD3AFD2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4BC0-16A2-46CF-867A-934247C285C5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BCDD-582F-6F4E-17B0-AC5E11D4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8442-7B3B-ED7B-E956-B501A54B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0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CE54-30CF-3D6F-FCE8-D5166090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4E0E-DF05-C88B-1DAC-26C302423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35A78-1B9F-0AC0-1398-48953AEAF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570EF-41A5-8866-3648-10D2CC92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525C-F06C-4FBE-A85F-9B4348A62F42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88CB0-E3B4-4620-80B6-85D623BB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E47E-24AB-CF8A-9AC3-E45F297A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3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9050-111D-016F-D31F-45AC12CB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E6C1D-E39C-1319-724C-2E54371F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A7F91-1DDA-E331-4FF7-29B5FB0F5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9A587-C567-C868-2DB7-28AB33296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6C818-F8D4-D1CC-0FA4-4900E10BF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7B6D2-EBB5-1E11-2A0D-229502FB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8CC7-423A-4100-93C8-790D48305494}" type="datetime1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A0DCF-09DC-ACA7-7E73-C8175CCF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186BD-E682-5E69-B85F-7D9455AB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F4C4-E163-8E9C-73F5-D85DD978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D3D8-D4EA-700C-E9DE-08FE75EC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924D-91BD-4161-B68D-4818F6BC2010}" type="datetime1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23CBE-743F-B1D4-3750-30220D65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F9243-EB54-5FAD-CA22-04A2AC12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50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64B9C-A3E2-D0B7-8134-30CD085E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51A4-366A-43C5-99A9-0DE34F3AD744}" type="datetime1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06787-89F8-82BD-BD91-E3E7BACB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DE15B-0E80-B2F2-0576-1FF6A0EF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546F-F465-D138-E57F-E01A22B2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9C32-4B3E-E499-7443-DCE7BAD2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5D5FF-136F-AD6C-02B7-CEA35A32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BDDA-CB53-9B10-4625-D4A9C3EA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DEC9-AF3B-4B2D-B3D0-9BE40FD62A01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D753E-E945-C295-CCAB-AB8CAD2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7CB31-8FA1-5DD1-4514-78B76E3A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2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2B4-9837-86DD-01A7-10E4CFC5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92875-D289-3F69-E0A0-52A47992C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0954D-E072-FB43-6487-88752CF7C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B472E-7898-B984-509E-7E1E9A35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B8D6-CD82-43EF-BE65-F2D5F9945630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F3889-6E89-D659-D035-73C29A0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7CB55-7780-7258-48E3-D56CE25C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7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FB1B5-C6D3-7C57-5A13-AB01EEED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95872-9BC7-D8EA-AB9D-2B9C5278D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D8F6-BD09-6847-73BB-09D5C1F9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8BE6-E949-41B4-B337-B904015821F6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A9A1-6AF4-9007-E72B-E586A8BDB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3510-934D-8170-7235-47F86BC5B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601F-ECF0-448C-84A3-735B33BC3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0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i.org/10.1021/acsnano.2c10727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3D rendering of DNA">
            <a:extLst>
              <a:ext uri="{FF2B5EF4-FFF2-40B4-BE49-F238E27FC236}">
                <a16:creationId xmlns:a16="http://schemas.microsoft.com/office/drawing/2014/main" id="{255E7A79-CA7E-0B68-9F35-D28CE15D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78" r="9089" b="88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E77D3-F041-DFA4-429D-94D1A2DA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Fluorous-Directed Assembly of DNA Origami Nanostructures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7D186-3158-D319-F518-5B4305B88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Ratnesh Kumar Sharma</a:t>
            </a:r>
          </a:p>
          <a:p>
            <a:pPr algn="l"/>
            <a:r>
              <a:rPr lang="en-IN" sz="2000"/>
              <a:t>2019BB10047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EB49-14FC-FA0D-4E33-E31310E7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97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822E-3845-A118-E7B4-2FD19CA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34B7-7140-8E43-41F0-30CA0207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Sure! Here are five key points from the current web page context:</a:t>
            </a:r>
          </a:p>
          <a:p>
            <a:endParaRPr lang="en-US" dirty="0"/>
          </a:p>
          <a:p>
            <a:r>
              <a:rPr lang="en-US" dirty="0"/>
              <a:t>1. The paper describes an orthogonal, noncovalent approach to direct the assembly of higher-order DNA origami nanostructures.</a:t>
            </a:r>
          </a:p>
          <a:p>
            <a:r>
              <a:rPr lang="en-US" dirty="0"/>
              <a:t>2. By incorporating perfluorinated tags into the edges of DNA origami tiles, scientists control their hierarchical assembly via </a:t>
            </a:r>
            <a:r>
              <a:rPr lang="en-US" dirty="0" err="1"/>
              <a:t>fluorous</a:t>
            </a:r>
            <a:r>
              <a:rPr lang="en-US" dirty="0"/>
              <a:t>-directed recognition.</a:t>
            </a:r>
          </a:p>
          <a:p>
            <a:r>
              <a:rPr lang="en-US" dirty="0"/>
              <a:t>3. When this approach is combined with Watson–Crick base-pairing, discrete dimeric constructs are formed in significantly higher yield (8x) than when either molecular recognition method is used in isolation.</a:t>
            </a:r>
          </a:p>
          <a:p>
            <a:r>
              <a:rPr lang="en-US" dirty="0"/>
              <a:t>4. This integrated “catch-and-latch” approach provides an additional toolset for DNA nanotechnology, one that enables increased assembly efficiency while requiring significantly fewer DNA sequences.</a:t>
            </a:r>
          </a:p>
          <a:p>
            <a:r>
              <a:rPr lang="en-US" dirty="0"/>
              <a:t>5. The integration of </a:t>
            </a:r>
            <a:r>
              <a:rPr lang="en-US" dirty="0" err="1"/>
              <a:t>fluorous</a:t>
            </a:r>
            <a:r>
              <a:rPr lang="en-US" dirty="0"/>
              <a:t>-directed assembly into origami systems represents a cheap, atom-efficient means to produce discrete superstructures.</a:t>
            </a:r>
          </a:p>
          <a:p>
            <a:endParaRPr lang="en-US" dirty="0"/>
          </a:p>
          <a:p>
            <a:r>
              <a:rPr lang="en-US" dirty="0"/>
              <a:t>I hope that helps! Let me know if you have any other questions or if there's anything else I can help you with.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581F-4F54-3BE9-E5E5-59350F0D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6F3D-3AA1-E96C-6A10-E9441DDC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49C8-9AEE-1F72-4CBE-23898670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current web page context, the incorporation of recognition elements in ODN staples permits the spatial arrangement of components with </a:t>
            </a:r>
            <a:r>
              <a:rPr lang="en-US" dirty="0" err="1"/>
              <a:t>subnanometer</a:t>
            </a:r>
            <a:r>
              <a:rPr lang="en-US" dirty="0"/>
              <a:t> precision, providing additional functionality for applications spanning biosensing, drug delivery, and the fabrication of photonic devices. The paper also describes an orthogonal, noncovalent approach to direct the assembly of higher-order DNA origami nanostructures.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ECB97-8B14-E019-852F-039E4E22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2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1DB4-6BD9-F65A-9807-C93008FC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Conclusion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3AEB7-197E-36D7-8E14-2468595B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32601F-ECF0-448C-84A3-735B33BC3237}" type="slidenum">
              <a:rPr lang="en-IN" smtClean="0"/>
              <a:pPr>
                <a:spcAft>
                  <a:spcPts val="600"/>
                </a:spcAft>
              </a:pPr>
              <a:t>12</a:t>
            </a:fld>
            <a:endParaRPr lang="en-IN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551C2CB-9E7E-30DB-D819-A8D59AB6B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8155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84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2EB43-C41F-5E77-0958-CDBD5602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79629"/>
            <a:ext cx="6692827" cy="11330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95A5C-08EF-321C-FA7B-B5B43315D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631161"/>
            <a:ext cx="6692827" cy="13697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Zou,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Jiajia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 al. "Fluorous-directed assembly of DNA origami nanostructures." </a:t>
            </a:r>
            <a:r>
              <a:rPr lang="en-US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ACS nano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(2023). 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https://doi.org/10.1021/acsnano.2c10727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r code&#10;&#10;Description automatically generated">
            <a:extLst>
              <a:ext uri="{FF2B5EF4-FFF2-40B4-BE49-F238E27FC236}">
                <a16:creationId xmlns:a16="http://schemas.microsoft.com/office/drawing/2014/main" id="{C105BC3B-CB33-3E98-CA85-24DF3805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8167" y="1438792"/>
            <a:ext cx="4443754" cy="444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3E43C-1E02-81D1-985A-CED9FB9F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A32601F-ECF0-448C-84A3-735B33BC323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4FC14-09E6-482B-DDB6-6FFCBF23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DF82-8179-F3CC-5CE5-1E83636B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0DE0D6-3E7E-F898-5C33-8EE0229EE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3" r="26444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09EF5-7666-E2A2-5EC7-0057C2B6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5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4087E04-C99E-4195-8EBA-1BD4C451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6EACDA-272E-4472-852A-83CAB4091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8E7674-EC8C-49CF-884A-222BCA865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B3B005-189B-4C78-B153-4B558C1B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D73501D-A515-4725-8404-1315A591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86479-7A70-28DC-06C8-272FB98E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52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F88687-96E3-21EB-FBA0-E9E98FA9A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55536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14AF2-2FBD-B81A-0497-BCFCB5F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1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A00DC-8B37-7E08-E6A3-1F658F2F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8000" dirty="0"/>
              <a:t>What is DNA origami?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9E0BC3-21E8-67D1-30CC-275959BF0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23123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D1CE1-FA8B-5043-97A0-DA045F37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6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AE65-22B4-B7E9-1D15-4CD44A0F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IN" sz="5200" b="1" dirty="0"/>
              <a:t>What is </a:t>
            </a:r>
            <a:r>
              <a:rPr lang="en-US" sz="5200" b="1" i="0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Fluorou</a:t>
            </a:r>
            <a:r>
              <a:rPr lang="en-US" sz="5200" b="1" dirty="0">
                <a:ea typeface="Calibri Light" panose="020F0302020204030204" pitchFamily="34" charset="0"/>
                <a:cs typeface="Calibri Light" panose="020F0302020204030204" pitchFamily="34" charset="0"/>
              </a:rPr>
              <a:t>s-</a:t>
            </a:r>
            <a:r>
              <a:rPr lang="en-US" sz="5200" b="1" i="0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directed</a:t>
            </a:r>
            <a:r>
              <a:rPr lang="en-US" sz="5200" b="1" i="0" dirty="0">
                <a:effectLst/>
              </a:rPr>
              <a:t> assembly?</a:t>
            </a:r>
            <a:endParaRPr lang="en-IN" sz="5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C3CD4A-9EBC-B9EB-FE48-5A7E59292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5008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0536-F231-B8C1-EC12-CA71F3D3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0EC4-0FC1-19C7-F89D-4AF084E9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95DE-6C61-AC66-4381-70FD4700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Perfluorinated tags are fluorine-rich groups that preferentially associate with one another while excluding other forms of hydrophilic and hydrophobic interactions, a phenomenon known as the “</a:t>
            </a:r>
            <a:r>
              <a:rPr lang="en-US" dirty="0" err="1"/>
              <a:t>fluorous</a:t>
            </a:r>
            <a:r>
              <a:rPr lang="en-US" dirty="0"/>
              <a:t> effect”¹. The </a:t>
            </a:r>
            <a:r>
              <a:rPr lang="en-US" dirty="0" err="1"/>
              <a:t>fluorous</a:t>
            </a:r>
            <a:r>
              <a:rPr lang="en-US" dirty="0"/>
              <a:t> effect has been utilized extensively in the preparation of microarrays in which small molecules or biomacromolecules incorporating perfluorinated tags [-(CF2)nCF3 where n ≥ 3] are immobilized onto </a:t>
            </a:r>
            <a:r>
              <a:rPr lang="en-US" dirty="0" err="1"/>
              <a:t>fluorous</a:t>
            </a:r>
            <a:r>
              <a:rPr lang="en-US" dirty="0"/>
              <a:t>-micropatterned surfaces¹. The affinity of self-association of perfluorinated tags (RF) is far stronger than equivalent hydrophobic interactions, rendering the </a:t>
            </a:r>
            <a:r>
              <a:rPr lang="en-US" dirty="0" err="1"/>
              <a:t>fluorous</a:t>
            </a:r>
            <a:r>
              <a:rPr lang="en-US" dirty="0"/>
              <a:t> effect an atom-efficient yet reversible noncovalent interaction¹.</a:t>
            </a:r>
          </a:p>
          <a:p>
            <a:endParaRPr lang="en-US" dirty="0"/>
          </a:p>
          <a:p>
            <a:r>
              <a:rPr lang="en-US" dirty="0"/>
              <a:t>Source: Conversation with Bing, 26/4/2023(1) Perfluorinated Chemicals: What they are and what you should know about .... https://www.canr.msu.edu/news/perfluorinated_chemicals_what_they_are_and_what_you_should_know_about_them Accessed 26/4/2023.</a:t>
            </a:r>
          </a:p>
          <a:p>
            <a:r>
              <a:rPr lang="en-US" dirty="0"/>
              <a:t>(2) Perfluorinated compound - Wikipedia. https://en.wikipedia.org/wiki/Perfluorinated_compound Accessed 26/4/2023.</a:t>
            </a:r>
          </a:p>
          <a:p>
            <a:r>
              <a:rPr lang="en-US" dirty="0"/>
              <a:t>(3) Molecules | Free Full-Text | Synthesis of Tailored Perfluoro ... - MDPI. https://www.mdpi.com/1420-3049/26/18/5592/htm Accessed 26/4/2023.</a:t>
            </a:r>
          </a:p>
          <a:p>
            <a:r>
              <a:rPr lang="en-US" dirty="0"/>
              <a:t>(4) Fluorous-Directed Assembly of DNA Origami Nanostructures. https://pubs.acs.org/doi/10.1021/acsnano.2c10727 Accessed 26/4/2023.</a:t>
            </a:r>
          </a:p>
          <a:p>
            <a:r>
              <a:rPr lang="en-US" dirty="0"/>
              <a:t>(5) Selective Metabolite and Peptide Capture/Mass Detection Using Fluorous .... https://pubs.acs.org/doi/10.1021/pr060608s Accessed 26/4/2023.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A635-6340-5151-1C33-A145B505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7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4B4-4EEB-E668-9B37-A4D52330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unique about this paper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DE9F-ED7F-14C2-3292-F3B86285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current web page context is a research article titled "Fluorous-Directed Assembly of DNA Origami Nanostructures" published in ACS Nano¹. The article describes an orthogonal, noncovalent approach to direct the assembly of higher-order DNA origami nanostructures by incorporating perfluorinated tags into the edges of DNA origami tiles to control their hierarchical assembly via </a:t>
            </a:r>
            <a:r>
              <a:rPr lang="en-US" dirty="0" err="1"/>
              <a:t>fluorous</a:t>
            </a:r>
            <a:r>
              <a:rPr lang="en-US" dirty="0"/>
              <a:t>-directed recognition. When this approach is combined with Watson–Crick base-pairing, discrete dimeric constructs are formed in significantly higher yield (8x) than when either molecular recognition method is used in isolation. This integrated “catch-and-latch” approach provides an additional toolset for DNA nanotechnology, one that enables increased assembly efficiency while requiring significantly fewer DNA sequences¹. The unique aspect of this paper is that it describes a new method for directing the assembly of higher-order DNA origami nanostructures using </a:t>
            </a:r>
            <a:r>
              <a:rPr lang="en-US" dirty="0" err="1"/>
              <a:t>fluorous</a:t>
            </a:r>
            <a:r>
              <a:rPr lang="en-US" dirty="0"/>
              <a:t>-directed recognition¹.</a:t>
            </a:r>
          </a:p>
          <a:p>
            <a:endParaRPr lang="en-US" dirty="0"/>
          </a:p>
          <a:p>
            <a:r>
              <a:rPr lang="en-US" dirty="0"/>
              <a:t>Source: Conversation with Bing, 26/4/2023(1) Fluorous-Directed Assembly of DNA Origami Nanostructures. https://pubs.acs.org/doi/10.1021/acsnano.2c10727 Accessed 26/4/2023.</a:t>
            </a:r>
          </a:p>
          <a:p>
            <a:r>
              <a:rPr lang="en-US" dirty="0"/>
              <a:t>(2) Fluorous-Directed Assembly of DNA Origami Nanostructures. https://pubmed.ncbi.nlm.nih.gov/36537902/ Accessed 26/4/2023.</a:t>
            </a:r>
          </a:p>
          <a:p>
            <a:r>
              <a:rPr lang="en-US" dirty="0"/>
              <a:t>(3) Fluorous-Directed Assembly of DNA Origami Nanostructures. https://researchportal.port.ac.uk/files/66490813/acsnano.2c10727.pdf Accessed 26/4/2023.</a:t>
            </a:r>
          </a:p>
          <a:p>
            <a:r>
              <a:rPr lang="en-US" dirty="0"/>
              <a:t>(4) Fluorous-directed assembly of DNA origami nanostructures. https://researchportal.port.ac.uk/en/publications/fluorous-directed-assembly-of-dna-origami-nanostructures Accessed 26/4/2023.</a:t>
            </a:r>
          </a:p>
          <a:p>
            <a:r>
              <a:rPr lang="en-US" dirty="0"/>
              <a:t>(5) Fluorous-Directed Assembly of DNA Origami Nanostructures. https://www.researchgate.net/publication/366455864_Fluorous-Directed_Assembly_of_DNA_Origami_Nanostructures Accessed 26/4/2023.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7716E-7975-DB4F-B775-B0130B7B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4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97B5-C127-084D-01FB-1559AACF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2918-A9B9-7A8A-E590-27E78C06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current web page context is about a research paper titled "Fluorous-Directed Assembly of DNA Origami Nanostructures" published in ACS Nano in December 2022. The paper describes an orthogonal, noncovalent approach to direct the assembly of higher-order DNA origami nanostructures by incorporating perfluorinated tags into the edges of DNA origami tiles to control their hierarchical assembly via </a:t>
            </a:r>
            <a:r>
              <a:rPr lang="en-US" dirty="0" err="1"/>
              <a:t>fluorous</a:t>
            </a:r>
            <a:r>
              <a:rPr lang="en-US" dirty="0"/>
              <a:t>-directed recognition. The authors combined this approach with Watson–Crick base-pairing to form discrete dimeric constructs in significantly higher yield than when either molecular recognition method is used in isolation. The paper provides a detailed protocol for folding DNA origami in a buffer solution containing 1 × TAE (Tris, 40 mM; acetic acid, 20 mM; EDTA, 1 mM) with 12.5 mM magnesium acetate¹.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78F28-37FC-7C94-1E05-5AEB7EE1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52020-8A00-C1E5-F882-09C2D8FE3BEC}"/>
              </a:ext>
            </a:extLst>
          </p:cNvPr>
          <p:cNvSpPr txBox="1"/>
          <p:nvPr/>
        </p:nvSpPr>
        <p:spPr>
          <a:xfrm>
            <a:off x="1229360" y="6451600"/>
            <a:ext cx="208828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Conversation with Bing, 26/4/2023(1) Scaling Up DNA Origami Lattice Assembly - Xin - 2021 - Chemistry – A .... https://chemistry-europe.onlinelibrary.wiley.com/doi/10.1002/chem.202100784 Accessed 26/4/2023.</a:t>
            </a:r>
          </a:p>
          <a:p>
            <a:r>
              <a:rPr lang="en-US" dirty="0"/>
              <a:t>(2) A label-free light-scattering method to resolve assembly and .... https://www.cell.com/biophysj/fulltext/S0006-3495(22)00874-8 Accessed 26/4/2023.</a:t>
            </a:r>
          </a:p>
          <a:p>
            <a:r>
              <a:rPr lang="en-US" dirty="0"/>
              <a:t>(3) Directed Protein Adsorption Through DNA Origami Masks. https://link.springer.com/protocol/10.1007/978-1-4939-8582-1_17 Accessed 26/4/2023.</a:t>
            </a:r>
          </a:p>
          <a:p>
            <a:r>
              <a:rPr lang="en-US" dirty="0"/>
              <a:t>(4) DNA origami | Nature Reviews Methods Primers. https://www.nature.com/articles/s43586-020-00009-8 Accessed 26/4/2023.</a:t>
            </a:r>
          </a:p>
          <a:p>
            <a:r>
              <a:rPr lang="en-US" dirty="0"/>
              <a:t>(5) Programming DNA origami assembly for shape-resolved ... - Nature. https://www.nature.com/articles/s41596-018-0004-y/ Accessed 26/4/2023.</a:t>
            </a:r>
          </a:p>
          <a:p>
            <a:r>
              <a:rPr lang="en-US" dirty="0"/>
              <a:t>(6) Design, assembly, and characterization of membrane-spanning DNA .... https://www.nature.com/articles/s41596-020-0331-7 Accessed 26/4/2023.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83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D831-E455-DE06-5643-3089C18D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6B95-70E9-D612-8AD1-36A99BA7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Here is a 10 point summary of the current web page context:</a:t>
            </a:r>
          </a:p>
          <a:p>
            <a:endParaRPr lang="en-US" dirty="0"/>
          </a:p>
          <a:p>
            <a:r>
              <a:rPr lang="en-US" dirty="0"/>
              <a:t>1. The paper is titled "Fluorous-Directed Assembly of DNA Origami Nanostructures".</a:t>
            </a:r>
          </a:p>
          <a:p>
            <a:r>
              <a:rPr lang="en-US" dirty="0"/>
              <a:t>2. The authors are </a:t>
            </a:r>
            <a:r>
              <a:rPr lang="en-US" dirty="0" err="1"/>
              <a:t>Jiajia</a:t>
            </a:r>
            <a:r>
              <a:rPr lang="en-US" dirty="0"/>
              <a:t> Zou, Ashley C. Stammers, Andrea </a:t>
            </a:r>
            <a:r>
              <a:rPr lang="en-US" dirty="0" err="1"/>
              <a:t>Taladriz</a:t>
            </a:r>
            <a:r>
              <a:rPr lang="en-US" dirty="0"/>
              <a:t>-Sender, Jamie M. Withers, Iain Christie, Marina Santana Vega, Badri L. </a:t>
            </a:r>
            <a:r>
              <a:rPr lang="en-US" dirty="0" err="1"/>
              <a:t>Aekbote</a:t>
            </a:r>
            <a:r>
              <a:rPr lang="en-US" dirty="0"/>
              <a:t>, William J. </a:t>
            </a:r>
            <a:r>
              <a:rPr lang="en-US" dirty="0" err="1"/>
              <a:t>Peveler</a:t>
            </a:r>
            <a:r>
              <a:rPr lang="en-US" dirty="0"/>
              <a:t>, David A. </a:t>
            </a:r>
            <a:r>
              <a:rPr lang="en-US" dirty="0" err="1"/>
              <a:t>Rusling</a:t>
            </a:r>
            <a:r>
              <a:rPr lang="en-US" dirty="0"/>
              <a:t>, Glenn A. Burley*, and Alasdair W. Clark*.</a:t>
            </a:r>
          </a:p>
          <a:p>
            <a:r>
              <a:rPr lang="en-US" dirty="0"/>
              <a:t>3. The paper was published in ACS Nano on December 20th, 2022.</a:t>
            </a:r>
          </a:p>
          <a:p>
            <a:r>
              <a:rPr lang="en-US" dirty="0"/>
              <a:t>4. The paper describes an orthogonal, noncovalent approach to direct the assembly of higher-order DNA origami nanostructures.</a:t>
            </a:r>
          </a:p>
          <a:p>
            <a:r>
              <a:rPr lang="en-US" dirty="0"/>
              <a:t>5. By incorporating perfluorinated tags into the edges of DNA origami tiles they control their hierarchical assembly via </a:t>
            </a:r>
            <a:r>
              <a:rPr lang="en-US" dirty="0" err="1"/>
              <a:t>fluorous</a:t>
            </a:r>
            <a:r>
              <a:rPr lang="en-US" dirty="0"/>
              <a:t>-directed recognition.</a:t>
            </a:r>
          </a:p>
          <a:p>
            <a:r>
              <a:rPr lang="en-US" dirty="0"/>
              <a:t>6. When this approach is combined with Watson–Crick base-pairing they form discrete dimeric constructs in significantly higher yield (8x) than when either molecular recognition method is used in isolation.</a:t>
            </a:r>
          </a:p>
          <a:p>
            <a:r>
              <a:rPr lang="en-US" dirty="0"/>
              <a:t>7. This integrated “catch-and-latch” approach provides an additional toolset for DNA nanotechnology that enables increased assembly efficiency while requiring significantly fewer DNA sequences.</a:t>
            </a:r>
          </a:p>
          <a:p>
            <a:r>
              <a:rPr lang="en-US" dirty="0"/>
              <a:t>8. Incorporating ssDNA overhangs (sticky ends) onto the edges of nanostructures that base-pair with complementary sequences or the use of blunt-ended base-stacking interactions are the most common strategies to promote the assembly of extended two-dimensional assemblies and complex, three-dimensional origami superstructures.</a:t>
            </a:r>
          </a:p>
          <a:p>
            <a:r>
              <a:rPr lang="en-US" dirty="0"/>
              <a:t>9. Blending orthogonal modes of molecular recognition that can function co-operatively has the potential to address the limitations of these pure DNA methods and represents a step toward creating a library of nucleic acid recognition elements analogous to the more diverse range of elements employed in protein–protein assembly.</a:t>
            </a:r>
          </a:p>
          <a:p>
            <a:r>
              <a:rPr lang="en-US" dirty="0"/>
              <a:t>10. The incorporation of perfluorinated tags at precise locations within a DNA sequence provides an orthogonal recognition mode for their hierarchical assembly; a strong yet mobile binding solution to deliver added stability when mixed with ssDNA sticky ends.</a:t>
            </a:r>
          </a:p>
          <a:p>
            <a:endParaRPr lang="en-US" dirty="0"/>
          </a:p>
          <a:p>
            <a:r>
              <a:rPr lang="en-US" dirty="0"/>
              <a:t>Is there anything else I can help you with?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D3352-2E87-EE21-4A2D-856DA21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4F73-6D2B-115B-09E3-E92A08FF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conclusion of this paper tell me in one sentence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42E4-BB43-80D5-3051-314950B74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article describes an orthogonal, noncovalent approach to direct the assembly of higher-order DNA origami nanostructures by incorporating perfluorinated tags into the edges of DNA origami tiles to control their hierarchical assembly via </a:t>
            </a:r>
            <a:r>
              <a:rPr lang="en-US" dirty="0" err="1"/>
              <a:t>fluorous</a:t>
            </a:r>
            <a:r>
              <a:rPr lang="en-US" dirty="0"/>
              <a:t>-directed recognition, which provides an additional toolset for DNA nanotechnology, one that enables increased assembly efficiency while requiring significantly fewer DNA sequences.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DE5C-1ACB-A0C9-AA89-D884D31B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8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D23B-F60D-44D0-6E37-AD33CED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Origami 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0D7F-B1FE-DDDF-4DCA-3690F836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 DNA nanotechnology, origami tiles are short DNA strands that are folded into a specific shape using Watson-Crick base pairing with a longer single-stranded DNA scaffold¹. These tiles can be used to create intricate two- and three-dimensional nanostructures¹.</a:t>
            </a:r>
          </a:p>
          <a:p>
            <a:endParaRPr lang="en-IN" dirty="0"/>
          </a:p>
          <a:p>
            <a:r>
              <a:rPr lang="en-IN" dirty="0"/>
              <a:t>Source: Conversation with Bing, 26/4/2023(1) Easy Origami Square Tiles Tutorial (ASMR Paper Folding). https://www.youtube.com/watch?v=dMKORmb4oIM Accessed 26/4/2023.</a:t>
            </a:r>
          </a:p>
          <a:p>
            <a:r>
              <a:rPr lang="en-IN" dirty="0"/>
              <a:t>(2) Origami Tiles || Easy DIY - YouTube. https://www.youtube.com/watch?v=4nKChhYExBQ Accessed 26/4/2023.</a:t>
            </a:r>
          </a:p>
          <a:p>
            <a:r>
              <a:rPr lang="en-IN" dirty="0"/>
              <a:t>(3) Origami Tiles &amp; Coasters Category - Paper Kawaii. https://www.paperkawaii.com/origami-tiles-coasters/ Accessed 26/4/2023.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37EB0-46E7-C36A-1EBF-0B6FBD4E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601F-ECF0-448C-84A3-735B33BC323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3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2116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Fluorous-Directed Assembly of DNA Origami Nanostructures</vt:lpstr>
      <vt:lpstr>What is DNA origami?</vt:lpstr>
      <vt:lpstr>What is Fluorous-directed assembly?</vt:lpstr>
      <vt:lpstr>PowerPoint Presentation</vt:lpstr>
      <vt:lpstr>What is unique about this paper </vt:lpstr>
      <vt:lpstr>Methods</vt:lpstr>
      <vt:lpstr>PowerPoint Presentation</vt:lpstr>
      <vt:lpstr>What is the conclusion of this paper tell me in one sentence </vt:lpstr>
      <vt:lpstr>Origami tiles</vt:lpstr>
      <vt:lpstr>PowerPoint Presentation</vt:lpstr>
      <vt:lpstr>PowerPoint Presentation</vt:lpstr>
      <vt:lpstr>Conclusion</vt:lpstr>
      <vt:lpstr>Reference</vt:lpstr>
      <vt:lpstr>Thank you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Fluorous-Directed Assembly of DNA Origami Nanostructures</dc:title>
  <dc:creator>Ratnesh Sharma</dc:creator>
  <cp:lastModifiedBy>Ratnesh Sharma</cp:lastModifiedBy>
  <cp:revision>3</cp:revision>
  <dcterms:created xsi:type="dcterms:W3CDTF">2023-04-25T02:44:13Z</dcterms:created>
  <dcterms:modified xsi:type="dcterms:W3CDTF">2023-04-29T02:43:43Z</dcterms:modified>
</cp:coreProperties>
</file>