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79" r:id="rId2"/>
    <p:sldId id="273" r:id="rId3"/>
    <p:sldId id="265" r:id="rId4"/>
    <p:sldId id="261" r:id="rId5"/>
    <p:sldId id="262" r:id="rId6"/>
    <p:sldId id="257" r:id="rId7"/>
    <p:sldId id="268" r:id="rId8"/>
    <p:sldId id="269" r:id="rId9"/>
    <p:sldId id="270" r:id="rId10"/>
    <p:sldId id="277" r:id="rId11"/>
    <p:sldId id="263" r:id="rId12"/>
    <p:sldId id="274" r:id="rId13"/>
    <p:sldId id="275" r:id="rId14"/>
    <p:sldId id="2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3"/>
  </p:normalViewPr>
  <p:slideViewPr>
    <p:cSldViewPr snapToGrid="0" snapToObjects="1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C4F15-EA93-8840-A743-71A814588861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0ED83-CCB0-994D-ABE5-1FE8DB41A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55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Steady mind is a </a:t>
            </a:r>
            <a:r>
              <a:rPr lang="en-US"/>
              <a:t>starting point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0ED83-CCB0-994D-ABE5-1FE8DB41A3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13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3C3FA-A1D5-1B98-CBA4-E7899B230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DE7E84-D82E-7408-EF36-0BAB4C85F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7CBAA-861B-81F7-83FD-043C210AB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6653-853B-EE48-A76F-B3D2550FCCF0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C7D2C-B99F-810E-4F98-CD0695A67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C0138-8F2A-9320-BD09-E45F3BEE2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74CB2-4AA0-284E-AFD8-1E9788FC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30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4EF18-76C1-FD46-AC20-AECF1B415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42D51-FF70-3447-1C03-4637E4D61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F5DD8-F8E4-6256-925B-7751D72B6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6653-853B-EE48-A76F-B3D2550FCCF0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919D0-FCBF-4C37-BB25-2B039D2CC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0DF93-97F6-2EAC-5F21-397FF047B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74CB2-4AA0-284E-AFD8-1E9788FC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93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D2DE6F-D983-E2B4-7169-9C2C4E30A5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316F36-FC89-F1B0-3A75-A5F791A2A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7AEE7-1362-0485-D757-00F53583B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6653-853B-EE48-A76F-B3D2550FCCF0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71CDD-C96A-782F-3B1E-AD0C64345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F76FD-B809-38C5-B1C5-0B1B6D5FE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74CB2-4AA0-284E-AFD8-1E9788FC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9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C979F-4B80-09B2-26DB-3AE7E257D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2D5A9-7263-17A2-296D-37276EF3A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979C8-BAB4-5B47-185A-273DEA72A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6653-853B-EE48-A76F-B3D2550FCCF0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2B6B1-CAA0-5B12-50D8-4B12246E2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AD668-DE6E-A90C-2FCC-39105C656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74CB2-4AA0-284E-AFD8-1E9788FC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43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2A882-8120-0B1E-1583-9A62B28E7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CC25D-F20E-896E-7A1A-8BEDB5395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0191D-2C27-3841-36AA-C0DD96753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6653-853B-EE48-A76F-B3D2550FCCF0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6B8B6-C64C-F457-1370-C828A673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050C7-01E5-02B9-DFB6-9ED57D4C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74CB2-4AA0-284E-AFD8-1E9788FC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14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9B502-8051-8472-9C01-E0ACDECA4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E9D61-1AB8-72DA-C47B-A6F1084F5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7902E-7D91-D16A-E818-99720316A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3DB39-E8E6-0D36-97C5-D47B7EEFE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6653-853B-EE48-A76F-B3D2550FCCF0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7D7F1-A616-13FA-AE42-215C6FD65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12D71-4545-8418-AD63-092FD349D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74CB2-4AA0-284E-AFD8-1E9788FC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1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127DA-C687-1862-2D12-A699B4C1B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194CB-2E22-C19E-85DC-7A7973CDB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475F7-33EF-0FBA-1D17-F1D14D302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62EC53-5453-FF1D-3425-11A58AC14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FE6FF3-F24A-2136-CE25-E218E7E201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72902D-514A-DA81-C3C2-CE9F58E34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6653-853B-EE48-A76F-B3D2550FCCF0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04B451-E09A-A00E-9DF0-C1DA9F002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F51368-83CE-92DD-3226-4586B0238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74CB2-4AA0-284E-AFD8-1E9788FC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6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212C1-4D42-A717-FDA7-309254C85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2913C2-8935-3CBF-9D8B-5CEC8569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6653-853B-EE48-A76F-B3D2550FCCF0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6B76D9-E1C0-0EBA-2E91-D230D90AC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F41AC6-C30E-EB40-1C8F-D384F9C04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74CB2-4AA0-284E-AFD8-1E9788FC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00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3EEC20-33BB-D62A-940F-4E3BDEC00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6653-853B-EE48-A76F-B3D2550FCCF0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80F1EB-7875-4074-3B1D-00370373B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48EE27-23C3-5B2F-FD37-F2D8D3C26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74CB2-4AA0-284E-AFD8-1E9788FC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2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8CCD1-3540-EF74-96E0-E1F322EFC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744CB-8618-555F-AE11-344F7E5C9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01E3E7-2376-C095-92DB-A54CD94C7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AEFAA-88B4-E093-8F4B-0638EF8F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6653-853B-EE48-A76F-B3D2550FCCF0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790A8-8770-3022-AD40-A43051F57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0D62D-F0C2-CD1C-6774-47DF77519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74CB2-4AA0-284E-AFD8-1E9788FC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00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B9BCA-8EFA-4638-2659-0A7EE1A91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0C3C83-950A-9C90-DCC1-E7745BC088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F636C7-F0ED-7AC8-A308-2F8E96B48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7D759-C9F0-4034-0E42-4D3B0FAFC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6653-853B-EE48-A76F-B3D2550FCCF0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118AE3-BF4C-9222-1E4B-1CB749587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45F5C-42C8-C1D5-F739-46AA3517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74CB2-4AA0-284E-AFD8-1E9788FC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83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209294-F1BF-EE25-A611-3CB3AF955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7C281-AB2D-6669-3F04-B28C5A00B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CE377-F8BA-8DBC-CCBB-A29B92132D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C6653-853B-EE48-A76F-B3D2550FCCF0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B1F67-1377-0B99-D6F0-269A7F77E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1F592-17EA-491F-F074-8B745426B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74CB2-4AA0-284E-AFD8-1E9788FC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18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7CBfCW67xT8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anu.vfaculty@iitd.ac.i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580D54-B30C-E997-3489-8BCD66CF326B}"/>
              </a:ext>
            </a:extLst>
          </p:cNvPr>
          <p:cNvSpPr/>
          <p:nvPr/>
        </p:nvSpPr>
        <p:spPr>
          <a:xfrm>
            <a:off x="148856" y="170121"/>
            <a:ext cx="11887200" cy="651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94CA7C69-E847-0A38-0732-92A584381B5E}"/>
              </a:ext>
            </a:extLst>
          </p:cNvPr>
          <p:cNvSpPr txBox="1">
            <a:spLocks/>
          </p:cNvSpPr>
          <p:nvPr/>
        </p:nvSpPr>
        <p:spPr>
          <a:xfrm>
            <a:off x="1524000" y="2302579"/>
            <a:ext cx="9144000" cy="15995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bg1"/>
                </a:solidFill>
              </a:rPr>
              <a:t>Concentration and Focus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2CF22BB3-33FD-E96B-964C-A9761A499E20}"/>
              </a:ext>
            </a:extLst>
          </p:cNvPr>
          <p:cNvSpPr txBox="1">
            <a:spLocks/>
          </p:cNvSpPr>
          <p:nvPr/>
        </p:nvSpPr>
        <p:spPr>
          <a:xfrm>
            <a:off x="2938131" y="3967868"/>
            <a:ext cx="6641804" cy="4552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VEV 741  Session 1 – Introductory Session </a:t>
            </a:r>
          </a:p>
        </p:txBody>
      </p:sp>
    </p:spTree>
    <p:extLst>
      <p:ext uri="{BB962C8B-B14F-4D97-AF65-F5344CB8AC3E}">
        <p14:creationId xmlns:p14="http://schemas.microsoft.com/office/powerpoint/2010/main" val="183767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040E4-1DCB-86F1-7321-6C3746173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 wandering mind is an unhappy mind 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65831C46-4B4B-A443-FC1C-B75BFC485A90}"/>
              </a:ext>
            </a:extLst>
          </p:cNvPr>
          <p:cNvSpPr/>
          <p:nvPr/>
        </p:nvSpPr>
        <p:spPr>
          <a:xfrm>
            <a:off x="925031" y="1796897"/>
            <a:ext cx="1637414" cy="3338623"/>
          </a:xfrm>
          <a:prstGeom prst="can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Awareness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92B0E3FB-94CA-D478-4AAF-75008CCE3FBF}"/>
              </a:ext>
            </a:extLst>
          </p:cNvPr>
          <p:cNvSpPr/>
          <p:nvPr/>
        </p:nvSpPr>
        <p:spPr>
          <a:xfrm>
            <a:off x="3455582" y="1796897"/>
            <a:ext cx="1637414" cy="3338623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Connection</a:t>
            </a: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AA4D6603-B1BF-591E-704C-32B76C66CB8B}"/>
              </a:ext>
            </a:extLst>
          </p:cNvPr>
          <p:cNvSpPr/>
          <p:nvPr/>
        </p:nvSpPr>
        <p:spPr>
          <a:xfrm>
            <a:off x="6058783" y="1796897"/>
            <a:ext cx="1637414" cy="3338623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Insight</a:t>
            </a: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BD9B5518-205B-D40C-46EC-FBE36BC3B5CE}"/>
              </a:ext>
            </a:extLst>
          </p:cNvPr>
          <p:cNvSpPr/>
          <p:nvPr/>
        </p:nvSpPr>
        <p:spPr>
          <a:xfrm>
            <a:off x="8580474" y="1796897"/>
            <a:ext cx="1637414" cy="3338623"/>
          </a:xfrm>
          <a:prstGeom prst="ca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Purpose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DEF601-F5D5-69B9-B9A6-626EDB5CF960}"/>
              </a:ext>
            </a:extLst>
          </p:cNvPr>
          <p:cNvSpPr txBox="1"/>
          <p:nvPr/>
        </p:nvSpPr>
        <p:spPr>
          <a:xfrm>
            <a:off x="838199" y="5358692"/>
            <a:ext cx="1990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Knowing what our minds are doing right now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8EE2B3-8D63-E521-9A43-B3A3A578D275}"/>
              </a:ext>
            </a:extLst>
          </p:cNvPr>
          <p:cNvSpPr txBox="1"/>
          <p:nvPr/>
        </p:nvSpPr>
        <p:spPr>
          <a:xfrm>
            <a:off x="3421912" y="5358692"/>
            <a:ext cx="1788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harmonious inter-personal relationships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22A610-FB50-BA13-05FF-8CE9AE934CBC}"/>
              </a:ext>
            </a:extLst>
          </p:cNvPr>
          <p:cNvSpPr txBox="1"/>
          <p:nvPr/>
        </p:nvSpPr>
        <p:spPr>
          <a:xfrm>
            <a:off x="5982582" y="5358692"/>
            <a:ext cx="1905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Watching the stories we tell ourselves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E6FB4B-4AA6-4DFE-CB82-E062520F99D4}"/>
              </a:ext>
            </a:extLst>
          </p:cNvPr>
          <p:cNvSpPr txBox="1"/>
          <p:nvPr/>
        </p:nvSpPr>
        <p:spPr>
          <a:xfrm>
            <a:off x="8472375" y="5358692"/>
            <a:ext cx="1745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meaning we attribute to our life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7088B1-4F7E-56D5-312B-FBF5D1342BC9}"/>
              </a:ext>
            </a:extLst>
          </p:cNvPr>
          <p:cNvSpPr txBox="1"/>
          <p:nvPr/>
        </p:nvSpPr>
        <p:spPr>
          <a:xfrm>
            <a:off x="838199" y="5934670"/>
            <a:ext cx="102728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r>
              <a:rPr lang="en-US" sz="1400" b="1" dirty="0"/>
              <a:t>Worth watching | Video by Richard J Davidson </a:t>
            </a:r>
            <a:r>
              <a:rPr lang="en-US" sz="1400" dirty="0">
                <a:hlinkClick r:id="rId2"/>
              </a:rPr>
              <a:t>https://www.youtube.com/watch?v=7CBfCW67xT8</a:t>
            </a:r>
            <a:r>
              <a:rPr lang="en-US" sz="14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31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D73E0-6B93-FD47-7550-B2D6F2CA5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Assess your own concentration levels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F32D4-8EE3-A6F2-4483-FA836DBD1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/>
              <a:t>On a scale from 1-10 rate yourself on each of these parameters.</a:t>
            </a:r>
          </a:p>
          <a:p>
            <a:pPr marL="0" indent="0">
              <a:buNone/>
            </a:pPr>
            <a:r>
              <a:rPr lang="en-US" sz="2400" i="1" dirty="0"/>
              <a:t>Total your scores – the higher your scores, the higher your attention deficit.</a:t>
            </a:r>
          </a:p>
          <a:p>
            <a:pPr marL="0" indent="0">
              <a:buNone/>
            </a:pPr>
            <a:endParaRPr lang="en-US" sz="2400" i="1" dirty="0"/>
          </a:p>
          <a:p>
            <a:r>
              <a:rPr lang="en-US" sz="2400" dirty="0">
                <a:solidFill>
                  <a:schemeClr val="accent1"/>
                </a:solidFill>
              </a:rPr>
              <a:t>I often read something without remembering what I have read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When someone is talking to me I usually am thinking of something else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I am not fully aware of my surroundings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I cannot sit still in one place for more than 20  minutes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I get bored easily </a:t>
            </a:r>
          </a:p>
          <a:p>
            <a:pPr marL="0" indent="0">
              <a:buNone/>
            </a:pP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912176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81C97-F2F2-13C0-3EF7-E1843FB08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What are the major sources of my distraction?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CDDAF-C30F-6178-E475-6C458C81F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Gaming?</a:t>
            </a:r>
          </a:p>
          <a:p>
            <a:r>
              <a:rPr lang="en-US" dirty="0"/>
              <a:t>Social Media?</a:t>
            </a:r>
          </a:p>
          <a:p>
            <a:r>
              <a:rPr lang="en-US" dirty="0"/>
              <a:t>Unhealthy habits? </a:t>
            </a:r>
          </a:p>
          <a:p>
            <a:endParaRPr lang="en-US" dirty="0"/>
          </a:p>
          <a:p>
            <a:r>
              <a:rPr lang="en-US" dirty="0"/>
              <a:t>Why do I indulge in these ?</a:t>
            </a:r>
          </a:p>
          <a:p>
            <a:r>
              <a:rPr lang="en-US" dirty="0"/>
              <a:t>Do I want to do something constructive about it?</a:t>
            </a:r>
          </a:p>
          <a:p>
            <a:r>
              <a:rPr lang="en-US" dirty="0"/>
              <a:t>What can I do about it?  </a:t>
            </a:r>
          </a:p>
        </p:txBody>
      </p:sp>
    </p:spTree>
    <p:extLst>
      <p:ext uri="{BB962C8B-B14F-4D97-AF65-F5344CB8AC3E}">
        <p14:creationId xmlns:p14="http://schemas.microsoft.com/office/powerpoint/2010/main" val="1919191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08E8F-0DA0-940A-6B2E-3870A2ED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( 20 % of the credit)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4F048-CF3D-4A93-4380-F0348780F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Keep a daily journal where you can be honest with yourself.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Identify one source of distraction you are facing.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Be aware of how much time you are losing because of that.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What can you do to reduce this distraction one step at a time?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0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solidFill>
                  <a:schemeClr val="accent1"/>
                </a:solidFill>
              </a:rPr>
              <a:t>Track this till 20</a:t>
            </a:r>
            <a:r>
              <a:rPr lang="en-US" sz="2400" baseline="30000" dirty="0">
                <a:solidFill>
                  <a:schemeClr val="accent1"/>
                </a:solidFill>
              </a:rPr>
              <a:t>th</a:t>
            </a:r>
            <a:r>
              <a:rPr lang="en-US" sz="2400" dirty="0">
                <a:solidFill>
                  <a:schemeClr val="accent1"/>
                </a:solidFill>
              </a:rPr>
              <a:t> august and submit a report  to me on email by 22</a:t>
            </a:r>
            <a:r>
              <a:rPr lang="en-US" sz="2400" baseline="30000" dirty="0">
                <a:solidFill>
                  <a:schemeClr val="accent1"/>
                </a:solidFill>
              </a:rPr>
              <a:t>nd</a:t>
            </a:r>
            <a:r>
              <a:rPr lang="en-US" sz="2400" dirty="0">
                <a:solidFill>
                  <a:schemeClr val="accent1"/>
                </a:solidFill>
              </a:rPr>
              <a:t> August. </a:t>
            </a:r>
          </a:p>
          <a:p>
            <a:pPr marL="0" indent="0">
              <a:lnSpc>
                <a:spcPct val="110000"/>
              </a:lnSpc>
              <a:buNone/>
            </a:pPr>
            <a:br>
              <a:rPr lang="en-US" sz="2000" dirty="0">
                <a:solidFill>
                  <a:schemeClr val="accent1"/>
                </a:solidFill>
              </a:rPr>
            </a:br>
            <a:r>
              <a:rPr lang="en-US" sz="2000" dirty="0"/>
              <a:t>It could be a written report or an audio report or a video report. You will be assessed on efforts taken and insights gained – therefore details are needed.</a:t>
            </a:r>
          </a:p>
        </p:txBody>
      </p:sp>
    </p:spTree>
    <p:extLst>
      <p:ext uri="{BB962C8B-B14F-4D97-AF65-F5344CB8AC3E}">
        <p14:creationId xmlns:p14="http://schemas.microsoft.com/office/powerpoint/2010/main" val="3007492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580D54-B30C-E997-3489-8BCD66CF326B}"/>
              </a:ext>
            </a:extLst>
          </p:cNvPr>
          <p:cNvSpPr/>
          <p:nvPr/>
        </p:nvSpPr>
        <p:spPr>
          <a:xfrm>
            <a:off x="148856" y="170121"/>
            <a:ext cx="11887200" cy="651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BB1D4D3-2BF7-3DB0-0274-3D17DD370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053" y="41829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To contact me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1ADBA04-99CA-ABBC-F117-B21D0E515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053" y="1878790"/>
            <a:ext cx="4722628" cy="1603375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anu.vfaculty@iitd.ac.in</a:t>
            </a:r>
            <a:endParaRPr lang="en-IN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b="1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WhatsApp 9811164667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947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7A933-9C6B-1FE8-D8BE-9257FEB78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importance of Concentration and Focus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E2E41-A9D2-EFCE-3B67-412A6AE22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“All knowledge that we have, either of the external or internal world, is obtained only through one method- concentration of the mind”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Swami Vivekananda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753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F063E-BF87-E495-088D-F85D6DBB5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Concentration and Focus lead to Wellbeing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1B1CE8-EC81-CD90-B874-25BAD695E970}"/>
              </a:ext>
            </a:extLst>
          </p:cNvPr>
          <p:cNvSpPr/>
          <p:nvPr/>
        </p:nvSpPr>
        <p:spPr>
          <a:xfrm>
            <a:off x="965790" y="2009548"/>
            <a:ext cx="4084674" cy="1786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Concentration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Intense application of body, mind and intellect usually to achieve a short-term outcome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61019C-F295-B3C1-5E20-C65E71588743}"/>
              </a:ext>
            </a:extLst>
          </p:cNvPr>
          <p:cNvSpPr/>
          <p:nvPr/>
        </p:nvSpPr>
        <p:spPr>
          <a:xfrm>
            <a:off x="7554432" y="2009549"/>
            <a:ext cx="3815315" cy="1786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Focus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Committed application of human and material resources over a long period to achieve a major outcome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6BB62A-F7C7-D738-7C5E-7DDB12B2F154}"/>
              </a:ext>
            </a:extLst>
          </p:cNvPr>
          <p:cNvCxnSpPr>
            <a:cxnSpLocks/>
          </p:cNvCxnSpPr>
          <p:nvPr/>
        </p:nvCxnSpPr>
        <p:spPr>
          <a:xfrm flipV="1">
            <a:off x="7495953" y="3305137"/>
            <a:ext cx="2571307" cy="214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FE6480C7-B2FC-7B8B-9F1F-1ADCA7F3B618}"/>
              </a:ext>
            </a:extLst>
          </p:cNvPr>
          <p:cNvSpPr/>
          <p:nvPr/>
        </p:nvSpPr>
        <p:spPr>
          <a:xfrm>
            <a:off x="5411971" y="4364659"/>
            <a:ext cx="1860697" cy="19032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Wellbeing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8168165-1DE6-801C-7BA8-472B7D1E5B59}"/>
              </a:ext>
            </a:extLst>
          </p:cNvPr>
          <p:cNvCxnSpPr/>
          <p:nvPr/>
        </p:nvCxnSpPr>
        <p:spPr>
          <a:xfrm>
            <a:off x="5411971" y="2902679"/>
            <a:ext cx="1775635" cy="0"/>
          </a:xfrm>
          <a:prstGeom prst="straightConnector1">
            <a:avLst/>
          </a:prstGeom>
          <a:ln w="44450">
            <a:solidFill>
              <a:schemeClr val="accent1"/>
            </a:solidFill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D742AA-77A3-33BC-550F-EBE8071FEBFA}"/>
              </a:ext>
            </a:extLst>
          </p:cNvPr>
          <p:cNvCxnSpPr>
            <a:cxnSpLocks/>
          </p:cNvCxnSpPr>
          <p:nvPr/>
        </p:nvCxnSpPr>
        <p:spPr>
          <a:xfrm flipV="1">
            <a:off x="7833091" y="4207791"/>
            <a:ext cx="876522" cy="730978"/>
          </a:xfrm>
          <a:prstGeom prst="straightConnector1">
            <a:avLst/>
          </a:prstGeom>
          <a:ln w="44450">
            <a:solidFill>
              <a:schemeClr val="accent1"/>
            </a:solidFill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D90010-125A-0F27-64D4-4796E337D897}"/>
              </a:ext>
            </a:extLst>
          </p:cNvPr>
          <p:cNvCxnSpPr>
            <a:cxnSpLocks/>
          </p:cNvCxnSpPr>
          <p:nvPr/>
        </p:nvCxnSpPr>
        <p:spPr>
          <a:xfrm flipH="1" flipV="1">
            <a:off x="3770792" y="4207791"/>
            <a:ext cx="1137351" cy="764554"/>
          </a:xfrm>
          <a:prstGeom prst="straightConnector1">
            <a:avLst/>
          </a:prstGeom>
          <a:ln w="44450">
            <a:solidFill>
              <a:schemeClr val="accent1"/>
            </a:solidFill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80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79FEF-6EB2-92F7-EDCB-5D88559233FB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Concentration</a:t>
            </a:r>
            <a:r>
              <a:rPr lang="en-US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E4457-4A13-425C-933E-6FCDA1F35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Giving all attention of the mind and body </a:t>
            </a:r>
            <a:r>
              <a:rPr lang="en-US" i="1" dirty="0">
                <a:solidFill>
                  <a:schemeClr val="accent1"/>
                </a:solidFill>
              </a:rPr>
              <a:t>usually for a short period of time</a:t>
            </a:r>
            <a:r>
              <a:rPr lang="en-US" i="1" dirty="0"/>
              <a:t> </a:t>
            </a:r>
            <a:r>
              <a:rPr lang="en-US" dirty="0"/>
              <a:t> and </a:t>
            </a:r>
            <a:r>
              <a:rPr lang="en-US" i="1" dirty="0">
                <a:solidFill>
                  <a:schemeClr val="accent1"/>
                </a:solidFill>
              </a:rPr>
              <a:t>usually for an immediate tangible result </a:t>
            </a:r>
          </a:p>
          <a:p>
            <a:endParaRPr lang="en-US" dirty="0"/>
          </a:p>
          <a:p>
            <a:r>
              <a:rPr lang="en-US" dirty="0"/>
              <a:t> During a sports event </a:t>
            </a:r>
          </a:p>
          <a:p>
            <a:r>
              <a:rPr lang="en-US" dirty="0"/>
              <a:t> Active Listening</a:t>
            </a:r>
          </a:p>
          <a:p>
            <a:r>
              <a:rPr lang="en-US" dirty="0"/>
              <a:t> Recalling a Memory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68192C-5684-F580-B0BA-54A4604DF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872" y="2693324"/>
            <a:ext cx="6124928" cy="348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89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E71E5-89E1-B6B4-3FBD-A24641430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Focus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8304D-36F4-000F-9E01-29CC02DE6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 term interest which calls for applying all resources ( human and material) to this one area, while sacrificing other avenues.</a:t>
            </a:r>
          </a:p>
          <a:p>
            <a:endParaRPr lang="en-US" dirty="0"/>
          </a:p>
          <a:p>
            <a:r>
              <a:rPr lang="en-US" dirty="0"/>
              <a:t>Focus on getting into IIT/Civil Services etc.</a:t>
            </a:r>
          </a:p>
          <a:p>
            <a:r>
              <a:rPr lang="en-US" dirty="0"/>
              <a:t>Focus on creating a start –up /innovation</a:t>
            </a:r>
          </a:p>
          <a:p>
            <a:r>
              <a:rPr lang="en-US" dirty="0"/>
              <a:t>Focus on a passion</a:t>
            </a:r>
          </a:p>
          <a:p>
            <a:r>
              <a:rPr lang="en-US" dirty="0"/>
              <a:t>Focus on excellence </a:t>
            </a:r>
          </a:p>
        </p:txBody>
      </p:sp>
    </p:spTree>
    <p:extLst>
      <p:ext uri="{BB962C8B-B14F-4D97-AF65-F5344CB8AC3E}">
        <p14:creationId xmlns:p14="http://schemas.microsoft.com/office/powerpoint/2010/main" val="2466598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2CD99-D88E-5B75-6B62-3C56D18F0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Today’s session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D513-B87E-0001-B4D4-BF3C91424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r>
              <a:rPr lang="en-US" dirty="0"/>
              <a:t>The critical importance of concentration </a:t>
            </a:r>
          </a:p>
          <a:p>
            <a:r>
              <a:rPr lang="en-US" dirty="0"/>
              <a:t>Assessing our concentration levels </a:t>
            </a:r>
          </a:p>
          <a:p>
            <a:r>
              <a:rPr lang="en-US" dirty="0"/>
              <a:t>Understanding the barriers to concentration</a:t>
            </a:r>
          </a:p>
          <a:p>
            <a:r>
              <a:rPr lang="en-US" dirty="0"/>
              <a:t>Simple steps to improve concentration </a:t>
            </a:r>
          </a:p>
          <a:p>
            <a:r>
              <a:rPr lang="en-US" dirty="0"/>
              <a:t>Starting a journal </a:t>
            </a:r>
          </a:p>
        </p:txBody>
      </p:sp>
    </p:spTree>
    <p:extLst>
      <p:ext uri="{BB962C8B-B14F-4D97-AF65-F5344CB8AC3E}">
        <p14:creationId xmlns:p14="http://schemas.microsoft.com/office/powerpoint/2010/main" val="1402507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627A0-68C0-2E51-94B3-4CA038F6D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Let’s check our concentration levels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9A1C3-91A8-E716-146B-775EA0154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Game 100 – 1 , missing the 3</a:t>
            </a:r>
            <a:r>
              <a:rPr lang="en-US" baseline="30000" dirty="0"/>
              <a:t>rd</a:t>
            </a:r>
            <a:r>
              <a:rPr lang="en-US" dirty="0"/>
              <a:t> number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Discuss</a:t>
            </a:r>
          </a:p>
        </p:txBody>
      </p:sp>
    </p:spTree>
    <p:extLst>
      <p:ext uri="{BB962C8B-B14F-4D97-AF65-F5344CB8AC3E}">
        <p14:creationId xmlns:p14="http://schemas.microsoft.com/office/powerpoint/2010/main" val="2447725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181E-AC99-5811-29EF-2165EF0A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Attention Deficit has become a crisis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DFE75-EC2B-A2CE-D8CA-B63B19586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488" y="1597017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IN" sz="8600" dirty="0"/>
              <a:t>Attention Deficit Hyperactivity Disorder or ADHD is a cognitive disorder that afflicts approximately 2-7% of children globally. ADHD prevalence in India is much higher than the global average (11-17 % according to different studies)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IN" sz="86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en-IN" sz="8600" dirty="0">
                <a:solidFill>
                  <a:schemeClr val="accent1"/>
                </a:solidFill>
              </a:rPr>
              <a:t>Risk of long-term negative outcomes </a:t>
            </a:r>
            <a:endParaRPr lang="en-IN" sz="8600" dirty="0"/>
          </a:p>
          <a:p>
            <a:pPr algn="just">
              <a:lnSpc>
                <a:spcPct val="120000"/>
              </a:lnSpc>
            </a:pPr>
            <a:r>
              <a:rPr lang="en-IN" sz="8600" dirty="0"/>
              <a:t>lower educational and employment attainment</a:t>
            </a:r>
          </a:p>
          <a:p>
            <a:pPr algn="just">
              <a:lnSpc>
                <a:spcPct val="120000"/>
              </a:lnSpc>
            </a:pPr>
            <a:r>
              <a:rPr lang="en-IN" sz="8600" dirty="0"/>
              <a:t>can cause a lot of anxiety to the people around them</a:t>
            </a:r>
          </a:p>
          <a:p>
            <a:pPr algn="just">
              <a:lnSpc>
                <a:spcPct val="120000"/>
              </a:lnSpc>
            </a:pPr>
            <a:r>
              <a:rPr lang="en-IN" sz="8600" dirty="0"/>
              <a:t>imbalances in emotion (trouble controlling anger, depression and mood swings, relationships and problems at work) and </a:t>
            </a:r>
            <a:r>
              <a:rPr lang="en-IN" sz="8600" dirty="0" err="1"/>
              <a:t>behavior</a:t>
            </a:r>
            <a:r>
              <a:rPr lang="en-IN" sz="8600" dirty="0"/>
              <a:t> (getting into addictions and substance abuse, experiencing chronic boredom). </a:t>
            </a:r>
          </a:p>
          <a:p>
            <a:pPr marL="0" indent="0">
              <a:lnSpc>
                <a:spcPct val="120000"/>
              </a:lnSpc>
              <a:buNone/>
            </a:pPr>
            <a:endParaRPr lang="en-IN" sz="8600" dirty="0"/>
          </a:p>
          <a:p>
            <a:pPr marL="0" indent="0">
              <a:lnSpc>
                <a:spcPct val="120000"/>
              </a:lnSpc>
              <a:buNone/>
            </a:pPr>
            <a:r>
              <a:rPr lang="en-IN" sz="5600" dirty="0"/>
              <a:t>Source : https://</a:t>
            </a:r>
            <a:r>
              <a:rPr lang="en-IN" sz="5600" dirty="0" err="1"/>
              <a:t>www.neeuro.com</a:t>
            </a:r>
            <a:r>
              <a:rPr lang="en-IN" sz="5600" dirty="0"/>
              <a:t>/blog/</a:t>
            </a:r>
            <a:r>
              <a:rPr lang="en-IN" sz="5600" dirty="0" err="1"/>
              <a:t>adhd-india</a:t>
            </a: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243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E1A9C-A00E-3FC2-08B7-FE0DEAB81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Break – come back in 15 minutes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52DEF-6BF3-137A-451D-653F1BDAF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 one of these things during your break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Observe something with fresh new eyes</a:t>
            </a:r>
          </a:p>
          <a:p>
            <a:pPr marL="0" indent="0">
              <a:buNone/>
            </a:pPr>
            <a:r>
              <a:rPr lang="en-US" dirty="0"/>
              <a:t>Listen to someone with full attention </a:t>
            </a:r>
          </a:p>
          <a:p>
            <a:pPr marL="0" indent="0">
              <a:buNone/>
            </a:pPr>
            <a:r>
              <a:rPr lang="en-US" dirty="0"/>
              <a:t>Be fully aware of your thoughts</a:t>
            </a:r>
          </a:p>
        </p:txBody>
      </p:sp>
    </p:spTree>
    <p:extLst>
      <p:ext uri="{BB962C8B-B14F-4D97-AF65-F5344CB8AC3E}">
        <p14:creationId xmlns:p14="http://schemas.microsoft.com/office/powerpoint/2010/main" val="1196152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</TotalTime>
  <Words>656</Words>
  <Application>Microsoft Office PowerPoint</Application>
  <PresentationFormat>Widescreen</PresentationFormat>
  <Paragraphs>96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The importance of Concentration and Focus </vt:lpstr>
      <vt:lpstr>Concentration and Focus lead to Wellbeing</vt:lpstr>
      <vt:lpstr>Concentration </vt:lpstr>
      <vt:lpstr>Focus </vt:lpstr>
      <vt:lpstr>Today’s session </vt:lpstr>
      <vt:lpstr>Let’s check our concentration levels </vt:lpstr>
      <vt:lpstr>Attention Deficit has become a crisis  </vt:lpstr>
      <vt:lpstr>Break – come back in 15 minutes</vt:lpstr>
      <vt:lpstr>A wandering mind is an unhappy mind </vt:lpstr>
      <vt:lpstr>Assess your own concentration levels </vt:lpstr>
      <vt:lpstr>What are the major sources of my distraction?</vt:lpstr>
      <vt:lpstr>Assignment ( 20 % of the credit)</vt:lpstr>
      <vt:lpstr>To contact me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Concentration </dc:title>
  <dc:creator>anuradha balaram</dc:creator>
  <cp:lastModifiedBy>Dushyant Soni</cp:lastModifiedBy>
  <cp:revision>17</cp:revision>
  <dcterms:created xsi:type="dcterms:W3CDTF">2022-05-26T11:50:42Z</dcterms:created>
  <dcterms:modified xsi:type="dcterms:W3CDTF">2022-08-08T03:53:56Z</dcterms:modified>
</cp:coreProperties>
</file>