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79" r:id="rId2"/>
    <p:sldId id="273" r:id="rId3"/>
    <p:sldId id="263" r:id="rId4"/>
    <p:sldId id="274" r:id="rId5"/>
    <p:sldId id="277" r:id="rId6"/>
    <p:sldId id="280" r:id="rId7"/>
    <p:sldId id="282" r:id="rId8"/>
    <p:sldId id="281" r:id="rId9"/>
    <p:sldId id="257"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3C4F15-EA93-8840-A743-71A814588861}" type="datetimeFigureOut">
              <a:rPr lang="en-US" smtClean="0"/>
              <a:t>8/7/22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0ED83-CCB0-994D-ABE5-1FE8DB41A3AC}" type="slidenum">
              <a:rPr lang="en-US" smtClean="0"/>
              <a:t>‹#›</a:t>
            </a:fld>
            <a:endParaRPr lang="en-US"/>
          </a:p>
        </p:txBody>
      </p:sp>
    </p:spTree>
    <p:extLst>
      <p:ext uri="{BB962C8B-B14F-4D97-AF65-F5344CB8AC3E}">
        <p14:creationId xmlns:p14="http://schemas.microsoft.com/office/powerpoint/2010/main" val="144135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Steady mind is a </a:t>
            </a:r>
            <a:r>
              <a:rPr lang="en-US"/>
              <a:t>starting point </a:t>
            </a:r>
          </a:p>
        </p:txBody>
      </p:sp>
      <p:sp>
        <p:nvSpPr>
          <p:cNvPr id="4" name="Slide Number Placeholder 3"/>
          <p:cNvSpPr>
            <a:spLocks noGrp="1"/>
          </p:cNvSpPr>
          <p:nvPr>
            <p:ph type="sldNum" sz="quarter" idx="5"/>
          </p:nvPr>
        </p:nvSpPr>
        <p:spPr/>
        <p:txBody>
          <a:bodyPr/>
          <a:lstStyle/>
          <a:p>
            <a:fld id="{FA20ED83-CCB0-994D-ABE5-1FE8DB41A3AC}" type="slidenum">
              <a:rPr lang="en-US" smtClean="0"/>
              <a:t>9</a:t>
            </a:fld>
            <a:endParaRPr lang="en-US"/>
          </a:p>
        </p:txBody>
      </p:sp>
    </p:spTree>
    <p:extLst>
      <p:ext uri="{BB962C8B-B14F-4D97-AF65-F5344CB8AC3E}">
        <p14:creationId xmlns:p14="http://schemas.microsoft.com/office/powerpoint/2010/main" val="2480413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3C3FA-A1D5-1B98-CBA4-E7899B23033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FDE7E84-D82E-7408-EF36-0BAB4C85F1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B97CBAA-861B-81F7-83FD-043C210AB1BC}"/>
              </a:ext>
            </a:extLst>
          </p:cNvPr>
          <p:cNvSpPr>
            <a:spLocks noGrp="1"/>
          </p:cNvSpPr>
          <p:nvPr>
            <p:ph type="dt" sz="half" idx="10"/>
          </p:nvPr>
        </p:nvSpPr>
        <p:spPr/>
        <p:txBody>
          <a:bodyPr/>
          <a:lstStyle/>
          <a:p>
            <a:fld id="{8EEC6653-853B-EE48-A76F-B3D2550FCCF0}" type="datetimeFigureOut">
              <a:rPr lang="en-US" smtClean="0"/>
              <a:t>8/7/22</a:t>
            </a:fld>
            <a:endParaRPr lang="en-US"/>
          </a:p>
        </p:txBody>
      </p:sp>
      <p:sp>
        <p:nvSpPr>
          <p:cNvPr id="5" name="Footer Placeholder 4">
            <a:extLst>
              <a:ext uri="{FF2B5EF4-FFF2-40B4-BE49-F238E27FC236}">
                <a16:creationId xmlns:a16="http://schemas.microsoft.com/office/drawing/2014/main" id="{3B7C7D2C-B99F-810E-4F98-CD0695A67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3C0138-8F2A-9320-BD09-E45F3BEE23EB}"/>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102563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EF18-76C1-FD46-AC20-AECF1B415B5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442D51-FF70-3447-1C03-4637E4D61DD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0F5DD8-F8E4-6256-925B-7751D72B6A4F}"/>
              </a:ext>
            </a:extLst>
          </p:cNvPr>
          <p:cNvSpPr>
            <a:spLocks noGrp="1"/>
          </p:cNvSpPr>
          <p:nvPr>
            <p:ph type="dt" sz="half" idx="10"/>
          </p:nvPr>
        </p:nvSpPr>
        <p:spPr/>
        <p:txBody>
          <a:bodyPr/>
          <a:lstStyle/>
          <a:p>
            <a:fld id="{8EEC6653-853B-EE48-A76F-B3D2550FCCF0}" type="datetimeFigureOut">
              <a:rPr lang="en-US" smtClean="0"/>
              <a:t>8/7/22</a:t>
            </a:fld>
            <a:endParaRPr lang="en-US"/>
          </a:p>
        </p:txBody>
      </p:sp>
      <p:sp>
        <p:nvSpPr>
          <p:cNvPr id="5" name="Footer Placeholder 4">
            <a:extLst>
              <a:ext uri="{FF2B5EF4-FFF2-40B4-BE49-F238E27FC236}">
                <a16:creationId xmlns:a16="http://schemas.microsoft.com/office/drawing/2014/main" id="{A5C919D0-FCBF-4C37-BB25-2B039D2CC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0DF93-97F6-2EAC-5F21-397FF047B85A}"/>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263839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2DE6F-D983-E2B4-7169-9C2C4E30A5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316F36-FC89-F1B0-3A75-A5F791A2A23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37AEE7-1362-0485-D757-00F53583BDCE}"/>
              </a:ext>
            </a:extLst>
          </p:cNvPr>
          <p:cNvSpPr>
            <a:spLocks noGrp="1"/>
          </p:cNvSpPr>
          <p:nvPr>
            <p:ph type="dt" sz="half" idx="10"/>
          </p:nvPr>
        </p:nvSpPr>
        <p:spPr/>
        <p:txBody>
          <a:bodyPr/>
          <a:lstStyle/>
          <a:p>
            <a:fld id="{8EEC6653-853B-EE48-A76F-B3D2550FCCF0}" type="datetimeFigureOut">
              <a:rPr lang="en-US" smtClean="0"/>
              <a:t>8/7/22</a:t>
            </a:fld>
            <a:endParaRPr lang="en-US"/>
          </a:p>
        </p:txBody>
      </p:sp>
      <p:sp>
        <p:nvSpPr>
          <p:cNvPr id="5" name="Footer Placeholder 4">
            <a:extLst>
              <a:ext uri="{FF2B5EF4-FFF2-40B4-BE49-F238E27FC236}">
                <a16:creationId xmlns:a16="http://schemas.microsoft.com/office/drawing/2014/main" id="{85E71CDD-C96A-782F-3B1E-AD0C64345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F76FD-B809-38C5-B1C5-0B1B6D5FEF17}"/>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64169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979F-4B80-09B2-26DB-3AE7E257D40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6E2D5A9-7263-17A2-296D-37276EF3AD6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B979C8-BAB4-5B47-185A-273DEA72AC0E}"/>
              </a:ext>
            </a:extLst>
          </p:cNvPr>
          <p:cNvSpPr>
            <a:spLocks noGrp="1"/>
          </p:cNvSpPr>
          <p:nvPr>
            <p:ph type="dt" sz="half" idx="10"/>
          </p:nvPr>
        </p:nvSpPr>
        <p:spPr/>
        <p:txBody>
          <a:bodyPr/>
          <a:lstStyle/>
          <a:p>
            <a:fld id="{8EEC6653-853B-EE48-A76F-B3D2550FCCF0}" type="datetimeFigureOut">
              <a:rPr lang="en-US" smtClean="0"/>
              <a:t>8/7/22</a:t>
            </a:fld>
            <a:endParaRPr lang="en-US"/>
          </a:p>
        </p:txBody>
      </p:sp>
      <p:sp>
        <p:nvSpPr>
          <p:cNvPr id="5" name="Footer Placeholder 4">
            <a:extLst>
              <a:ext uri="{FF2B5EF4-FFF2-40B4-BE49-F238E27FC236}">
                <a16:creationId xmlns:a16="http://schemas.microsoft.com/office/drawing/2014/main" id="{4222B6B1-CAA0-5B12-50D8-4B12246E2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AD668-DE6E-A90C-2FCC-39105C656526}"/>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26302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A882-8120-0B1E-1583-9A62B28E755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D3CC25D-F20E-896E-7A1A-8BEDB5395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B60191D-2C27-3841-36AA-C0DD967538C2}"/>
              </a:ext>
            </a:extLst>
          </p:cNvPr>
          <p:cNvSpPr>
            <a:spLocks noGrp="1"/>
          </p:cNvSpPr>
          <p:nvPr>
            <p:ph type="dt" sz="half" idx="10"/>
          </p:nvPr>
        </p:nvSpPr>
        <p:spPr/>
        <p:txBody>
          <a:bodyPr/>
          <a:lstStyle/>
          <a:p>
            <a:fld id="{8EEC6653-853B-EE48-A76F-B3D2550FCCF0}" type="datetimeFigureOut">
              <a:rPr lang="en-US" smtClean="0"/>
              <a:t>8/7/22</a:t>
            </a:fld>
            <a:endParaRPr lang="en-US"/>
          </a:p>
        </p:txBody>
      </p:sp>
      <p:sp>
        <p:nvSpPr>
          <p:cNvPr id="5" name="Footer Placeholder 4">
            <a:extLst>
              <a:ext uri="{FF2B5EF4-FFF2-40B4-BE49-F238E27FC236}">
                <a16:creationId xmlns:a16="http://schemas.microsoft.com/office/drawing/2014/main" id="{9C06B8B6-C64C-F457-1370-C828A673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050C7-01E5-02B9-DFB6-9ED57D4C9D09}"/>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340021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B502-8051-8472-9C01-E0ACDECA4F9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71E9D61-1AB8-72DA-C47B-A6F1084F591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B17902E-7D91-D16A-E818-99720316AA2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B33DB39-E8E6-0D36-97C5-D47B7EEFE2F7}"/>
              </a:ext>
            </a:extLst>
          </p:cNvPr>
          <p:cNvSpPr>
            <a:spLocks noGrp="1"/>
          </p:cNvSpPr>
          <p:nvPr>
            <p:ph type="dt" sz="half" idx="10"/>
          </p:nvPr>
        </p:nvSpPr>
        <p:spPr/>
        <p:txBody>
          <a:bodyPr/>
          <a:lstStyle/>
          <a:p>
            <a:fld id="{8EEC6653-853B-EE48-A76F-B3D2550FCCF0}" type="datetimeFigureOut">
              <a:rPr lang="en-US" smtClean="0"/>
              <a:t>8/7/22</a:t>
            </a:fld>
            <a:endParaRPr lang="en-US"/>
          </a:p>
        </p:txBody>
      </p:sp>
      <p:sp>
        <p:nvSpPr>
          <p:cNvPr id="6" name="Footer Placeholder 5">
            <a:extLst>
              <a:ext uri="{FF2B5EF4-FFF2-40B4-BE49-F238E27FC236}">
                <a16:creationId xmlns:a16="http://schemas.microsoft.com/office/drawing/2014/main" id="{43E7D7F1-A616-13FA-AE42-215C6FD655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312D71-4545-8418-AD63-092FD349DE7C}"/>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276281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27DA-C687-1862-2D12-A699B4C1B39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C5194CB-2E22-C19E-85DC-7A7973CDB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E5475F7-33EF-0FBA-1D17-F1D14D30295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562EC53-5453-FF1D-3425-11A58AC14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FE6FF3-F24A-2136-CE25-E218E7E2012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F72902D-514A-DA81-C3C2-CE9F58E34FEB}"/>
              </a:ext>
            </a:extLst>
          </p:cNvPr>
          <p:cNvSpPr>
            <a:spLocks noGrp="1"/>
          </p:cNvSpPr>
          <p:nvPr>
            <p:ph type="dt" sz="half" idx="10"/>
          </p:nvPr>
        </p:nvSpPr>
        <p:spPr/>
        <p:txBody>
          <a:bodyPr/>
          <a:lstStyle/>
          <a:p>
            <a:fld id="{8EEC6653-853B-EE48-A76F-B3D2550FCCF0}" type="datetimeFigureOut">
              <a:rPr lang="en-US" smtClean="0"/>
              <a:t>8/7/22</a:t>
            </a:fld>
            <a:endParaRPr lang="en-US"/>
          </a:p>
        </p:txBody>
      </p:sp>
      <p:sp>
        <p:nvSpPr>
          <p:cNvPr id="8" name="Footer Placeholder 7">
            <a:extLst>
              <a:ext uri="{FF2B5EF4-FFF2-40B4-BE49-F238E27FC236}">
                <a16:creationId xmlns:a16="http://schemas.microsoft.com/office/drawing/2014/main" id="{A204B451-E09A-A00E-9DF0-C1DA9F0026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F51368-83CE-92DD-3226-4586B0238FB1}"/>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186786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12C1-4D42-A717-FDA7-309254C85F0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E2913C2-8935-3CBF-9D8B-5CEC8569EF06}"/>
              </a:ext>
            </a:extLst>
          </p:cNvPr>
          <p:cNvSpPr>
            <a:spLocks noGrp="1"/>
          </p:cNvSpPr>
          <p:nvPr>
            <p:ph type="dt" sz="half" idx="10"/>
          </p:nvPr>
        </p:nvSpPr>
        <p:spPr/>
        <p:txBody>
          <a:bodyPr/>
          <a:lstStyle/>
          <a:p>
            <a:fld id="{8EEC6653-853B-EE48-A76F-B3D2550FCCF0}" type="datetimeFigureOut">
              <a:rPr lang="en-US" smtClean="0"/>
              <a:t>8/7/22</a:t>
            </a:fld>
            <a:endParaRPr lang="en-US"/>
          </a:p>
        </p:txBody>
      </p:sp>
      <p:sp>
        <p:nvSpPr>
          <p:cNvPr id="4" name="Footer Placeholder 3">
            <a:extLst>
              <a:ext uri="{FF2B5EF4-FFF2-40B4-BE49-F238E27FC236}">
                <a16:creationId xmlns:a16="http://schemas.microsoft.com/office/drawing/2014/main" id="{9D6B76D9-E1C0-0EBA-2E91-D230D90ACE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F41AC6-C30E-EB40-1C8F-D384F9C04C0F}"/>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3296800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3EEC20-33BB-D62A-940F-4E3BDEC00361}"/>
              </a:ext>
            </a:extLst>
          </p:cNvPr>
          <p:cNvSpPr>
            <a:spLocks noGrp="1"/>
          </p:cNvSpPr>
          <p:nvPr>
            <p:ph type="dt" sz="half" idx="10"/>
          </p:nvPr>
        </p:nvSpPr>
        <p:spPr/>
        <p:txBody>
          <a:bodyPr/>
          <a:lstStyle/>
          <a:p>
            <a:fld id="{8EEC6653-853B-EE48-A76F-B3D2550FCCF0}" type="datetimeFigureOut">
              <a:rPr lang="en-US" smtClean="0"/>
              <a:t>8/7/22</a:t>
            </a:fld>
            <a:endParaRPr lang="en-US"/>
          </a:p>
        </p:txBody>
      </p:sp>
      <p:sp>
        <p:nvSpPr>
          <p:cNvPr id="3" name="Footer Placeholder 2">
            <a:extLst>
              <a:ext uri="{FF2B5EF4-FFF2-40B4-BE49-F238E27FC236}">
                <a16:creationId xmlns:a16="http://schemas.microsoft.com/office/drawing/2014/main" id="{0F80F1EB-7875-4074-3B1D-00370373B9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48EE27-23C3-5B2F-FD37-F2D8D3C26A38}"/>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229832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CCD1-3540-EF74-96E0-E1F322EFC0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AF744CB-8618-555F-AE11-344F7E5C94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F01E3E7-2376-C095-92DB-A54CD94C7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1AEFAA-88B4-E093-8F4B-0638EF8FAE1C}"/>
              </a:ext>
            </a:extLst>
          </p:cNvPr>
          <p:cNvSpPr>
            <a:spLocks noGrp="1"/>
          </p:cNvSpPr>
          <p:nvPr>
            <p:ph type="dt" sz="half" idx="10"/>
          </p:nvPr>
        </p:nvSpPr>
        <p:spPr/>
        <p:txBody>
          <a:bodyPr/>
          <a:lstStyle/>
          <a:p>
            <a:fld id="{8EEC6653-853B-EE48-A76F-B3D2550FCCF0}" type="datetimeFigureOut">
              <a:rPr lang="en-US" smtClean="0"/>
              <a:t>8/7/22</a:t>
            </a:fld>
            <a:endParaRPr lang="en-US"/>
          </a:p>
        </p:txBody>
      </p:sp>
      <p:sp>
        <p:nvSpPr>
          <p:cNvPr id="6" name="Footer Placeholder 5">
            <a:extLst>
              <a:ext uri="{FF2B5EF4-FFF2-40B4-BE49-F238E27FC236}">
                <a16:creationId xmlns:a16="http://schemas.microsoft.com/office/drawing/2014/main" id="{A67790A8-8770-3022-AD40-A43051F570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30D62D-F0C2-CD1C-6774-47DF77519FB0}"/>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297040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9BCA-8EFA-4638-2659-0A7EE1A91C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A0C3C83-950A-9C90-DCC1-E7745BC088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F636C7-F0ED-7AC8-A308-2F8E96B48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D07D759-C9F0-4034-0E42-4D3B0FAFC06A}"/>
              </a:ext>
            </a:extLst>
          </p:cNvPr>
          <p:cNvSpPr>
            <a:spLocks noGrp="1"/>
          </p:cNvSpPr>
          <p:nvPr>
            <p:ph type="dt" sz="half" idx="10"/>
          </p:nvPr>
        </p:nvSpPr>
        <p:spPr/>
        <p:txBody>
          <a:bodyPr/>
          <a:lstStyle/>
          <a:p>
            <a:fld id="{8EEC6653-853B-EE48-A76F-B3D2550FCCF0}" type="datetimeFigureOut">
              <a:rPr lang="en-US" smtClean="0"/>
              <a:t>8/7/22</a:t>
            </a:fld>
            <a:endParaRPr lang="en-US"/>
          </a:p>
        </p:txBody>
      </p:sp>
      <p:sp>
        <p:nvSpPr>
          <p:cNvPr id="6" name="Footer Placeholder 5">
            <a:extLst>
              <a:ext uri="{FF2B5EF4-FFF2-40B4-BE49-F238E27FC236}">
                <a16:creationId xmlns:a16="http://schemas.microsoft.com/office/drawing/2014/main" id="{C1118AE3-BF4C-9222-1E4B-1CB7495874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B45F5C-42C8-C1D5-F739-46AA3517AB66}"/>
              </a:ext>
            </a:extLst>
          </p:cNvPr>
          <p:cNvSpPr>
            <a:spLocks noGrp="1"/>
          </p:cNvSpPr>
          <p:nvPr>
            <p:ph type="sldNum" sz="quarter" idx="12"/>
          </p:nvPr>
        </p:nvSpPr>
        <p:spPr/>
        <p:txBody>
          <a:bodyPr/>
          <a:lstStyle/>
          <a:p>
            <a:fld id="{CE674CB2-4AA0-284E-AFD8-1E9788FC7B0A}" type="slidenum">
              <a:rPr lang="en-US" smtClean="0"/>
              <a:t>‹#›</a:t>
            </a:fld>
            <a:endParaRPr lang="en-US"/>
          </a:p>
        </p:txBody>
      </p:sp>
    </p:spTree>
    <p:extLst>
      <p:ext uri="{BB962C8B-B14F-4D97-AF65-F5344CB8AC3E}">
        <p14:creationId xmlns:p14="http://schemas.microsoft.com/office/powerpoint/2010/main" val="2968883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209294-F1BF-EE25-A611-3CB3AF955E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9F7C281-AB2D-6669-3F04-B28C5A00BB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ACE377-F8BA-8DBC-CCBB-A29B92132D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C6653-853B-EE48-A76F-B3D2550FCCF0}" type="datetimeFigureOut">
              <a:rPr lang="en-US" smtClean="0"/>
              <a:t>8/7/22</a:t>
            </a:fld>
            <a:endParaRPr lang="en-US"/>
          </a:p>
        </p:txBody>
      </p:sp>
      <p:sp>
        <p:nvSpPr>
          <p:cNvPr id="5" name="Footer Placeholder 4">
            <a:extLst>
              <a:ext uri="{FF2B5EF4-FFF2-40B4-BE49-F238E27FC236}">
                <a16:creationId xmlns:a16="http://schemas.microsoft.com/office/drawing/2014/main" id="{CE9B1F67-1377-0B99-D6F0-269A7F77E6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A1F592-17EA-491F-F074-8B745426B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74CB2-4AA0-284E-AFD8-1E9788FC7B0A}" type="slidenum">
              <a:rPr lang="en-US" smtClean="0"/>
              <a:t>‹#›</a:t>
            </a:fld>
            <a:endParaRPr lang="en-US"/>
          </a:p>
        </p:txBody>
      </p:sp>
    </p:spTree>
    <p:extLst>
      <p:ext uri="{BB962C8B-B14F-4D97-AF65-F5344CB8AC3E}">
        <p14:creationId xmlns:p14="http://schemas.microsoft.com/office/powerpoint/2010/main" val="2579018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mailto:anu.vfaculty@iitd.ac.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7CBfCW67xT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580D54-B30C-E997-3489-8BCD66CF326B}"/>
              </a:ext>
            </a:extLst>
          </p:cNvPr>
          <p:cNvSpPr/>
          <p:nvPr/>
        </p:nvSpPr>
        <p:spPr>
          <a:xfrm>
            <a:off x="148856" y="170121"/>
            <a:ext cx="11887200" cy="6517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94CA7C69-E847-0A38-0732-92A584381B5E}"/>
              </a:ext>
            </a:extLst>
          </p:cNvPr>
          <p:cNvSpPr txBox="1">
            <a:spLocks/>
          </p:cNvSpPr>
          <p:nvPr/>
        </p:nvSpPr>
        <p:spPr>
          <a:xfrm>
            <a:off x="1524000" y="2302579"/>
            <a:ext cx="9144000" cy="15995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rPr>
              <a:t>Concentration and Focus</a:t>
            </a:r>
          </a:p>
        </p:txBody>
      </p:sp>
      <p:sp>
        <p:nvSpPr>
          <p:cNvPr id="17" name="Subtitle 2">
            <a:extLst>
              <a:ext uri="{FF2B5EF4-FFF2-40B4-BE49-F238E27FC236}">
                <a16:creationId xmlns:a16="http://schemas.microsoft.com/office/drawing/2014/main" id="{2CF22BB3-33FD-E96B-964C-A9761A499E20}"/>
              </a:ext>
            </a:extLst>
          </p:cNvPr>
          <p:cNvSpPr txBox="1">
            <a:spLocks/>
          </p:cNvSpPr>
          <p:nvPr/>
        </p:nvSpPr>
        <p:spPr>
          <a:xfrm>
            <a:off x="2938131" y="3967868"/>
            <a:ext cx="6641804" cy="4552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VEV 741  Session 2 – Techniques –Peer and Personal Learning  </a:t>
            </a:r>
          </a:p>
        </p:txBody>
      </p:sp>
    </p:spTree>
    <p:extLst>
      <p:ext uri="{BB962C8B-B14F-4D97-AF65-F5344CB8AC3E}">
        <p14:creationId xmlns:p14="http://schemas.microsoft.com/office/powerpoint/2010/main" val="18376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580D54-B30C-E997-3489-8BCD66CF326B}"/>
              </a:ext>
            </a:extLst>
          </p:cNvPr>
          <p:cNvSpPr/>
          <p:nvPr/>
        </p:nvSpPr>
        <p:spPr>
          <a:xfrm>
            <a:off x="148856" y="170121"/>
            <a:ext cx="11887200" cy="6517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BB1D4D3-2BF7-3DB0-0274-3D17DD3702F7}"/>
              </a:ext>
            </a:extLst>
          </p:cNvPr>
          <p:cNvSpPr>
            <a:spLocks noGrp="1"/>
          </p:cNvSpPr>
          <p:nvPr>
            <p:ph type="title"/>
          </p:nvPr>
        </p:nvSpPr>
        <p:spPr>
          <a:xfrm>
            <a:off x="466053" y="418290"/>
            <a:ext cx="10515600" cy="1325563"/>
          </a:xfrm>
        </p:spPr>
        <p:txBody>
          <a:bodyPr/>
          <a:lstStyle/>
          <a:p>
            <a:r>
              <a:rPr lang="en-US" dirty="0">
                <a:solidFill>
                  <a:schemeClr val="bg1"/>
                </a:solidFill>
              </a:rPr>
              <a:t>To contact me </a:t>
            </a:r>
          </a:p>
        </p:txBody>
      </p:sp>
      <p:sp>
        <p:nvSpPr>
          <p:cNvPr id="10" name="Content Placeholder 2">
            <a:extLst>
              <a:ext uri="{FF2B5EF4-FFF2-40B4-BE49-F238E27FC236}">
                <a16:creationId xmlns:a16="http://schemas.microsoft.com/office/drawing/2014/main" id="{51ADBA04-99CA-ABBC-F117-B21D0E515763}"/>
              </a:ext>
            </a:extLst>
          </p:cNvPr>
          <p:cNvSpPr>
            <a:spLocks noGrp="1"/>
          </p:cNvSpPr>
          <p:nvPr>
            <p:ph idx="1"/>
          </p:nvPr>
        </p:nvSpPr>
        <p:spPr>
          <a:xfrm>
            <a:off x="466053" y="1878790"/>
            <a:ext cx="4722628" cy="1603375"/>
          </a:xfrm>
        </p:spPr>
        <p:txBody>
          <a:bodyPr/>
          <a:lstStyle/>
          <a:p>
            <a:r>
              <a:rPr lang="en-IN" b="1" dirty="0">
                <a:solidFill>
                  <a:schemeClr val="bg1"/>
                </a:solidFill>
                <a:hlinkClick r:id="rId2">
                  <a:extLst>
                    <a:ext uri="{A12FA001-AC4F-418D-AE19-62706E023703}">
                      <ahyp:hlinkClr xmlns:ahyp="http://schemas.microsoft.com/office/drawing/2018/hyperlinkcolor" val="tx"/>
                    </a:ext>
                  </a:extLst>
                </a:hlinkClick>
              </a:rPr>
              <a:t>anu.vfaculty@iitd.ac.in</a:t>
            </a:r>
            <a:endParaRPr lang="en-IN" b="1" dirty="0">
              <a:solidFill>
                <a:schemeClr val="bg1"/>
              </a:solidFill>
            </a:endParaRPr>
          </a:p>
          <a:p>
            <a:pPr marL="0" indent="0">
              <a:buNone/>
            </a:pPr>
            <a:endParaRPr lang="en-IN" b="1" dirty="0">
              <a:solidFill>
                <a:schemeClr val="bg1"/>
              </a:solidFill>
            </a:endParaRPr>
          </a:p>
          <a:p>
            <a:r>
              <a:rPr lang="en-IN" dirty="0">
                <a:solidFill>
                  <a:schemeClr val="bg1"/>
                </a:solidFill>
              </a:rPr>
              <a:t>WhatsApp 9811164667</a:t>
            </a:r>
            <a:endParaRPr lang="en-US" dirty="0">
              <a:solidFill>
                <a:schemeClr val="bg1"/>
              </a:solidFill>
            </a:endParaRPr>
          </a:p>
        </p:txBody>
      </p:sp>
    </p:spTree>
    <p:extLst>
      <p:ext uri="{BB962C8B-B14F-4D97-AF65-F5344CB8AC3E}">
        <p14:creationId xmlns:p14="http://schemas.microsoft.com/office/powerpoint/2010/main" val="357194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A933-9C6B-1FE8-D8BE-9257FEB78BE3}"/>
              </a:ext>
            </a:extLst>
          </p:cNvPr>
          <p:cNvSpPr>
            <a:spLocks noGrp="1"/>
          </p:cNvSpPr>
          <p:nvPr>
            <p:ph type="title"/>
          </p:nvPr>
        </p:nvSpPr>
        <p:spPr/>
        <p:txBody>
          <a:bodyPr/>
          <a:lstStyle/>
          <a:p>
            <a:r>
              <a:rPr lang="en-US" dirty="0">
                <a:solidFill>
                  <a:schemeClr val="accent1"/>
                </a:solidFill>
              </a:rPr>
              <a:t>A quick recap </a:t>
            </a:r>
          </a:p>
        </p:txBody>
      </p:sp>
      <p:sp>
        <p:nvSpPr>
          <p:cNvPr id="3" name="Content Placeholder 2">
            <a:extLst>
              <a:ext uri="{FF2B5EF4-FFF2-40B4-BE49-F238E27FC236}">
                <a16:creationId xmlns:a16="http://schemas.microsoft.com/office/drawing/2014/main" id="{C00E2E41-A9D2-EFCE-3B67-412A6AE22887}"/>
              </a:ext>
            </a:extLst>
          </p:cNvPr>
          <p:cNvSpPr>
            <a:spLocks noGrp="1"/>
          </p:cNvSpPr>
          <p:nvPr>
            <p:ph idx="1"/>
          </p:nvPr>
        </p:nvSpPr>
        <p:spPr/>
        <p:txBody>
          <a:bodyPr/>
          <a:lstStyle/>
          <a:p>
            <a:pPr marL="0" indent="0">
              <a:buNone/>
            </a:pPr>
            <a:r>
              <a:rPr lang="en-US" b="1" dirty="0">
                <a:solidFill>
                  <a:schemeClr val="accent1"/>
                </a:solidFill>
              </a:rPr>
              <a:t>What the games we played taught us </a:t>
            </a:r>
          </a:p>
          <a:p>
            <a:r>
              <a:rPr lang="en-US" dirty="0"/>
              <a:t>Lemon and spoon </a:t>
            </a:r>
          </a:p>
          <a:p>
            <a:r>
              <a:rPr lang="en-US" dirty="0"/>
              <a:t>Reverse counting missing the 3</a:t>
            </a:r>
            <a:r>
              <a:rPr lang="en-US" baseline="30000" dirty="0"/>
              <a:t>rd</a:t>
            </a:r>
            <a:r>
              <a:rPr lang="en-US" dirty="0"/>
              <a:t> number </a:t>
            </a:r>
          </a:p>
        </p:txBody>
      </p:sp>
      <p:sp>
        <p:nvSpPr>
          <p:cNvPr id="4" name="TextBox 3">
            <a:extLst>
              <a:ext uri="{FF2B5EF4-FFF2-40B4-BE49-F238E27FC236}">
                <a16:creationId xmlns:a16="http://schemas.microsoft.com/office/drawing/2014/main" id="{1681D7F2-8DD8-21DA-B308-A924EE09C35F}"/>
              </a:ext>
            </a:extLst>
          </p:cNvPr>
          <p:cNvSpPr txBox="1"/>
          <p:nvPr/>
        </p:nvSpPr>
        <p:spPr>
          <a:xfrm>
            <a:off x="946298" y="3817088"/>
            <a:ext cx="9101469" cy="1754326"/>
          </a:xfrm>
          <a:prstGeom prst="rect">
            <a:avLst/>
          </a:prstGeom>
          <a:noFill/>
        </p:spPr>
        <p:txBody>
          <a:bodyPr wrap="square" rtlCol="0">
            <a:spAutoFit/>
          </a:bodyPr>
          <a:lstStyle/>
          <a:p>
            <a:r>
              <a:rPr lang="en-US" dirty="0">
                <a:solidFill>
                  <a:schemeClr val="accent1"/>
                </a:solidFill>
              </a:rPr>
              <a:t>We observed something with fresh new eyes</a:t>
            </a:r>
          </a:p>
          <a:p>
            <a:endParaRPr lang="en-US" dirty="0">
              <a:solidFill>
                <a:schemeClr val="accent1"/>
              </a:solidFill>
            </a:endParaRPr>
          </a:p>
          <a:p>
            <a:r>
              <a:rPr lang="en-US" dirty="0">
                <a:solidFill>
                  <a:schemeClr val="accent1"/>
                </a:solidFill>
              </a:rPr>
              <a:t>We listened to someone with full attention </a:t>
            </a:r>
          </a:p>
          <a:p>
            <a:endParaRPr lang="en-US" dirty="0">
              <a:solidFill>
                <a:schemeClr val="accent1"/>
              </a:solidFill>
            </a:endParaRPr>
          </a:p>
          <a:p>
            <a:r>
              <a:rPr lang="en-US" dirty="0">
                <a:solidFill>
                  <a:schemeClr val="accent1"/>
                </a:solidFill>
              </a:rPr>
              <a:t>We tried to be fully aware of our thoughts</a:t>
            </a:r>
          </a:p>
          <a:p>
            <a:endParaRPr lang="en-US" dirty="0"/>
          </a:p>
        </p:txBody>
      </p:sp>
    </p:spTree>
    <p:extLst>
      <p:ext uri="{BB962C8B-B14F-4D97-AF65-F5344CB8AC3E}">
        <p14:creationId xmlns:p14="http://schemas.microsoft.com/office/powerpoint/2010/main" val="77175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73E0-6B93-FD47-7550-B2D6F2CA5F4D}"/>
              </a:ext>
            </a:extLst>
          </p:cNvPr>
          <p:cNvSpPr>
            <a:spLocks noGrp="1"/>
          </p:cNvSpPr>
          <p:nvPr>
            <p:ph type="title"/>
          </p:nvPr>
        </p:nvSpPr>
        <p:spPr/>
        <p:txBody>
          <a:bodyPr/>
          <a:lstStyle/>
          <a:p>
            <a:r>
              <a:rPr lang="en-US" dirty="0">
                <a:solidFill>
                  <a:schemeClr val="accent1"/>
                </a:solidFill>
              </a:rPr>
              <a:t>Assess your own concentration levels </a:t>
            </a:r>
          </a:p>
        </p:txBody>
      </p:sp>
      <p:sp>
        <p:nvSpPr>
          <p:cNvPr id="3" name="Content Placeholder 2">
            <a:extLst>
              <a:ext uri="{FF2B5EF4-FFF2-40B4-BE49-F238E27FC236}">
                <a16:creationId xmlns:a16="http://schemas.microsoft.com/office/drawing/2014/main" id="{885F32D4-8EE3-A6F2-4483-FA836DBD1C03}"/>
              </a:ext>
            </a:extLst>
          </p:cNvPr>
          <p:cNvSpPr>
            <a:spLocks noGrp="1"/>
          </p:cNvSpPr>
          <p:nvPr>
            <p:ph idx="1"/>
          </p:nvPr>
        </p:nvSpPr>
        <p:spPr/>
        <p:txBody>
          <a:bodyPr>
            <a:normAutofit/>
          </a:bodyPr>
          <a:lstStyle/>
          <a:p>
            <a:pPr marL="0" indent="0">
              <a:buNone/>
            </a:pPr>
            <a:r>
              <a:rPr lang="en-US" sz="2400" i="1" dirty="0"/>
              <a:t>On a scale from 1-10 rate yourself on each of these parameters.</a:t>
            </a:r>
          </a:p>
          <a:p>
            <a:pPr marL="0" indent="0">
              <a:buNone/>
            </a:pPr>
            <a:r>
              <a:rPr lang="en-US" sz="2400" i="1" dirty="0"/>
              <a:t>Total your scores – the higher your scores, the higher your attention deficit.</a:t>
            </a:r>
          </a:p>
          <a:p>
            <a:pPr marL="0" indent="0">
              <a:buNone/>
            </a:pPr>
            <a:endParaRPr lang="en-US" sz="2400" i="1" dirty="0"/>
          </a:p>
          <a:p>
            <a:r>
              <a:rPr lang="en-US" sz="2400" dirty="0">
                <a:solidFill>
                  <a:schemeClr val="accent1"/>
                </a:solidFill>
              </a:rPr>
              <a:t>I often read something without remembering what I have read</a:t>
            </a:r>
          </a:p>
          <a:p>
            <a:r>
              <a:rPr lang="en-US" sz="2400" dirty="0">
                <a:solidFill>
                  <a:schemeClr val="accent1"/>
                </a:solidFill>
              </a:rPr>
              <a:t>When someone is talking to me I usually am thinking of something else</a:t>
            </a:r>
          </a:p>
          <a:p>
            <a:r>
              <a:rPr lang="en-US" sz="2400" dirty="0">
                <a:solidFill>
                  <a:schemeClr val="accent1"/>
                </a:solidFill>
              </a:rPr>
              <a:t>I am not fully aware of my surroundings</a:t>
            </a:r>
          </a:p>
          <a:p>
            <a:r>
              <a:rPr lang="en-US" sz="2400" dirty="0">
                <a:solidFill>
                  <a:schemeClr val="accent1"/>
                </a:solidFill>
              </a:rPr>
              <a:t>I cannot sit still in one place for more than 20  minutes</a:t>
            </a:r>
          </a:p>
          <a:p>
            <a:r>
              <a:rPr lang="en-US" sz="2400" dirty="0">
                <a:solidFill>
                  <a:schemeClr val="accent1"/>
                </a:solidFill>
              </a:rPr>
              <a:t>I get bored easily </a:t>
            </a:r>
          </a:p>
          <a:p>
            <a:pPr marL="0" indent="0">
              <a:buNone/>
            </a:pPr>
            <a:endParaRPr lang="en-US" sz="2400" i="1" dirty="0"/>
          </a:p>
        </p:txBody>
      </p:sp>
    </p:spTree>
    <p:extLst>
      <p:ext uri="{BB962C8B-B14F-4D97-AF65-F5344CB8AC3E}">
        <p14:creationId xmlns:p14="http://schemas.microsoft.com/office/powerpoint/2010/main" val="291217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81C97-F2F2-13C0-3EF7-E1843FB08E05}"/>
              </a:ext>
            </a:extLst>
          </p:cNvPr>
          <p:cNvSpPr>
            <a:spLocks noGrp="1"/>
          </p:cNvSpPr>
          <p:nvPr>
            <p:ph type="title"/>
          </p:nvPr>
        </p:nvSpPr>
        <p:spPr/>
        <p:txBody>
          <a:bodyPr/>
          <a:lstStyle/>
          <a:p>
            <a:r>
              <a:rPr lang="en-US" dirty="0">
                <a:solidFill>
                  <a:schemeClr val="accent1"/>
                </a:solidFill>
              </a:rPr>
              <a:t>What are the major sources of my distraction?</a:t>
            </a:r>
          </a:p>
        </p:txBody>
      </p:sp>
      <p:sp>
        <p:nvSpPr>
          <p:cNvPr id="3" name="Content Placeholder 2">
            <a:extLst>
              <a:ext uri="{FF2B5EF4-FFF2-40B4-BE49-F238E27FC236}">
                <a16:creationId xmlns:a16="http://schemas.microsoft.com/office/drawing/2014/main" id="{3B8CDDAF-C30F-6178-E475-6C458C81F0DF}"/>
              </a:ext>
            </a:extLst>
          </p:cNvPr>
          <p:cNvSpPr>
            <a:spLocks noGrp="1"/>
          </p:cNvSpPr>
          <p:nvPr>
            <p:ph idx="1"/>
          </p:nvPr>
        </p:nvSpPr>
        <p:spPr/>
        <p:txBody>
          <a:bodyPr>
            <a:normAutofit fontScale="92500" lnSpcReduction="10000"/>
          </a:bodyPr>
          <a:lstStyle/>
          <a:p>
            <a:r>
              <a:rPr lang="en-US" dirty="0"/>
              <a:t>Gaming?</a:t>
            </a:r>
          </a:p>
          <a:p>
            <a:r>
              <a:rPr lang="en-US" dirty="0"/>
              <a:t>Social Media?</a:t>
            </a:r>
          </a:p>
          <a:p>
            <a:r>
              <a:rPr lang="en-US" dirty="0"/>
              <a:t>Unhealthy habits? </a:t>
            </a:r>
          </a:p>
          <a:p>
            <a:endParaRPr lang="en-US" dirty="0"/>
          </a:p>
          <a:p>
            <a:r>
              <a:rPr lang="en-US" dirty="0"/>
              <a:t>Why do I indulge in these ?</a:t>
            </a:r>
          </a:p>
          <a:p>
            <a:r>
              <a:rPr lang="en-US" dirty="0"/>
              <a:t>Do I want to do something constructive about it?</a:t>
            </a:r>
          </a:p>
          <a:p>
            <a:r>
              <a:rPr lang="en-US" dirty="0"/>
              <a:t>What can I do about it?  </a:t>
            </a:r>
          </a:p>
          <a:p>
            <a:endParaRPr lang="en-US" dirty="0"/>
          </a:p>
          <a:p>
            <a:pPr marL="0" indent="0">
              <a:buNone/>
            </a:pPr>
            <a:r>
              <a:rPr lang="en-US" i="1" dirty="0">
                <a:solidFill>
                  <a:schemeClr val="accent1"/>
                </a:solidFill>
              </a:rPr>
              <a:t>Hope you started your journal – Keep adding relevant learnings from the classes as well as your own personal learning </a:t>
            </a:r>
          </a:p>
        </p:txBody>
      </p:sp>
    </p:spTree>
    <p:extLst>
      <p:ext uri="{BB962C8B-B14F-4D97-AF65-F5344CB8AC3E}">
        <p14:creationId xmlns:p14="http://schemas.microsoft.com/office/powerpoint/2010/main" val="191919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40E4-1DCB-86F1-7321-6C3746173706}"/>
              </a:ext>
            </a:extLst>
          </p:cNvPr>
          <p:cNvSpPr>
            <a:spLocks noGrp="1"/>
          </p:cNvSpPr>
          <p:nvPr>
            <p:ph type="title"/>
          </p:nvPr>
        </p:nvSpPr>
        <p:spPr/>
        <p:txBody>
          <a:bodyPr/>
          <a:lstStyle/>
          <a:p>
            <a:r>
              <a:rPr lang="en-US" dirty="0">
                <a:solidFill>
                  <a:schemeClr val="accent1"/>
                </a:solidFill>
              </a:rPr>
              <a:t>A wandering mind is an unhappy mind </a:t>
            </a:r>
          </a:p>
        </p:txBody>
      </p:sp>
      <p:sp>
        <p:nvSpPr>
          <p:cNvPr id="7" name="Can 6">
            <a:extLst>
              <a:ext uri="{FF2B5EF4-FFF2-40B4-BE49-F238E27FC236}">
                <a16:creationId xmlns:a16="http://schemas.microsoft.com/office/drawing/2014/main" id="{65831C46-4B4B-A443-FC1C-B75BFC485A90}"/>
              </a:ext>
            </a:extLst>
          </p:cNvPr>
          <p:cNvSpPr/>
          <p:nvPr/>
        </p:nvSpPr>
        <p:spPr>
          <a:xfrm>
            <a:off x="925031" y="1796897"/>
            <a:ext cx="1637414" cy="3338623"/>
          </a:xfrm>
          <a:prstGeom prst="can">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Awareness</a:t>
            </a:r>
          </a:p>
          <a:p>
            <a:pPr algn="ctr"/>
            <a:endParaRPr lang="en-US" dirty="0"/>
          </a:p>
          <a:p>
            <a:pPr algn="ctr"/>
            <a:r>
              <a:rPr lang="en-US" dirty="0"/>
              <a:t>Who am I?</a:t>
            </a:r>
          </a:p>
        </p:txBody>
      </p:sp>
      <p:sp>
        <p:nvSpPr>
          <p:cNvPr id="9" name="Can 8">
            <a:extLst>
              <a:ext uri="{FF2B5EF4-FFF2-40B4-BE49-F238E27FC236}">
                <a16:creationId xmlns:a16="http://schemas.microsoft.com/office/drawing/2014/main" id="{92B0E3FB-94CA-D478-4AAF-75008CCE3FBF}"/>
              </a:ext>
            </a:extLst>
          </p:cNvPr>
          <p:cNvSpPr/>
          <p:nvPr/>
        </p:nvSpPr>
        <p:spPr>
          <a:xfrm>
            <a:off x="3455582" y="1796897"/>
            <a:ext cx="1637414" cy="3338623"/>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Connection</a:t>
            </a:r>
          </a:p>
          <a:p>
            <a:pPr algn="ctr"/>
            <a:endParaRPr lang="en-US" dirty="0"/>
          </a:p>
          <a:p>
            <a:pPr algn="ctr"/>
            <a:r>
              <a:rPr lang="en-US" dirty="0"/>
              <a:t>Who are my own?</a:t>
            </a:r>
          </a:p>
        </p:txBody>
      </p:sp>
      <p:sp>
        <p:nvSpPr>
          <p:cNvPr id="11" name="Can 10">
            <a:extLst>
              <a:ext uri="{FF2B5EF4-FFF2-40B4-BE49-F238E27FC236}">
                <a16:creationId xmlns:a16="http://schemas.microsoft.com/office/drawing/2014/main" id="{AA4D6603-B1BF-591E-704C-32B76C66CB8B}"/>
              </a:ext>
            </a:extLst>
          </p:cNvPr>
          <p:cNvSpPr/>
          <p:nvPr/>
        </p:nvSpPr>
        <p:spPr>
          <a:xfrm>
            <a:off x="6058783" y="1796897"/>
            <a:ext cx="1637414" cy="3338623"/>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Insight</a:t>
            </a:r>
          </a:p>
          <a:p>
            <a:pPr algn="ctr"/>
            <a:endParaRPr lang="en-US" dirty="0"/>
          </a:p>
          <a:p>
            <a:pPr algn="ctr"/>
            <a:r>
              <a:rPr lang="en-US" dirty="0"/>
              <a:t>How do I see the world?</a:t>
            </a:r>
          </a:p>
        </p:txBody>
      </p:sp>
      <p:sp>
        <p:nvSpPr>
          <p:cNvPr id="12" name="Can 11">
            <a:extLst>
              <a:ext uri="{FF2B5EF4-FFF2-40B4-BE49-F238E27FC236}">
                <a16:creationId xmlns:a16="http://schemas.microsoft.com/office/drawing/2014/main" id="{BD9B5518-205B-D40C-46EC-FBE36BC3B5CE}"/>
              </a:ext>
            </a:extLst>
          </p:cNvPr>
          <p:cNvSpPr/>
          <p:nvPr/>
        </p:nvSpPr>
        <p:spPr>
          <a:xfrm>
            <a:off x="8580474" y="1796897"/>
            <a:ext cx="1637414" cy="3338623"/>
          </a:xfrm>
          <a:prstGeom prst="ca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Purpose</a:t>
            </a:r>
          </a:p>
          <a:p>
            <a:pPr algn="ctr"/>
            <a:endParaRPr lang="en-US" dirty="0"/>
          </a:p>
          <a:p>
            <a:pPr algn="ctr"/>
            <a:r>
              <a:rPr lang="en-US" dirty="0"/>
              <a:t>Why am I doing what I </a:t>
            </a:r>
            <a:r>
              <a:rPr lang="en-US"/>
              <a:t>am doing? </a:t>
            </a:r>
            <a:endParaRPr lang="en-US" dirty="0"/>
          </a:p>
        </p:txBody>
      </p:sp>
      <p:sp>
        <p:nvSpPr>
          <p:cNvPr id="13" name="TextBox 12">
            <a:extLst>
              <a:ext uri="{FF2B5EF4-FFF2-40B4-BE49-F238E27FC236}">
                <a16:creationId xmlns:a16="http://schemas.microsoft.com/office/drawing/2014/main" id="{12DEF601-F5D5-69B9-B9A6-626EDB5CF960}"/>
              </a:ext>
            </a:extLst>
          </p:cNvPr>
          <p:cNvSpPr txBox="1"/>
          <p:nvPr/>
        </p:nvSpPr>
        <p:spPr>
          <a:xfrm>
            <a:off x="838199" y="5358692"/>
            <a:ext cx="1990061" cy="523220"/>
          </a:xfrm>
          <a:prstGeom prst="rect">
            <a:avLst/>
          </a:prstGeom>
          <a:noFill/>
        </p:spPr>
        <p:txBody>
          <a:bodyPr wrap="square" rtlCol="0">
            <a:spAutoFit/>
          </a:bodyPr>
          <a:lstStyle/>
          <a:p>
            <a:r>
              <a:rPr lang="en-US" sz="1400" dirty="0"/>
              <a:t>Knowing what our minds are doing right now</a:t>
            </a:r>
          </a:p>
        </p:txBody>
      </p:sp>
      <p:sp>
        <p:nvSpPr>
          <p:cNvPr id="14" name="TextBox 13">
            <a:extLst>
              <a:ext uri="{FF2B5EF4-FFF2-40B4-BE49-F238E27FC236}">
                <a16:creationId xmlns:a16="http://schemas.microsoft.com/office/drawing/2014/main" id="{1E8EE2B3-8D63-E521-9A43-B3A3A578D275}"/>
              </a:ext>
            </a:extLst>
          </p:cNvPr>
          <p:cNvSpPr txBox="1"/>
          <p:nvPr/>
        </p:nvSpPr>
        <p:spPr>
          <a:xfrm>
            <a:off x="3421912" y="5358692"/>
            <a:ext cx="1788043" cy="523220"/>
          </a:xfrm>
          <a:prstGeom prst="rect">
            <a:avLst/>
          </a:prstGeom>
          <a:noFill/>
        </p:spPr>
        <p:txBody>
          <a:bodyPr wrap="square" rtlCol="0">
            <a:spAutoFit/>
          </a:bodyPr>
          <a:lstStyle/>
          <a:p>
            <a:r>
              <a:rPr lang="en-US" sz="1400" dirty="0"/>
              <a:t>harmonious inter-personal relationships</a:t>
            </a:r>
          </a:p>
        </p:txBody>
      </p:sp>
      <p:sp>
        <p:nvSpPr>
          <p:cNvPr id="15" name="TextBox 14">
            <a:extLst>
              <a:ext uri="{FF2B5EF4-FFF2-40B4-BE49-F238E27FC236}">
                <a16:creationId xmlns:a16="http://schemas.microsoft.com/office/drawing/2014/main" id="{2522A610-FB50-BA13-05FF-8CE9AE934CBC}"/>
              </a:ext>
            </a:extLst>
          </p:cNvPr>
          <p:cNvSpPr txBox="1"/>
          <p:nvPr/>
        </p:nvSpPr>
        <p:spPr>
          <a:xfrm>
            <a:off x="5982582" y="5358692"/>
            <a:ext cx="1905002" cy="523220"/>
          </a:xfrm>
          <a:prstGeom prst="rect">
            <a:avLst/>
          </a:prstGeom>
          <a:noFill/>
        </p:spPr>
        <p:txBody>
          <a:bodyPr wrap="square" rtlCol="0">
            <a:spAutoFit/>
          </a:bodyPr>
          <a:lstStyle/>
          <a:p>
            <a:r>
              <a:rPr lang="en-US" sz="1400" dirty="0"/>
              <a:t>Watching the stories we tell ourselves</a:t>
            </a:r>
          </a:p>
        </p:txBody>
      </p:sp>
      <p:sp>
        <p:nvSpPr>
          <p:cNvPr id="16" name="TextBox 15">
            <a:extLst>
              <a:ext uri="{FF2B5EF4-FFF2-40B4-BE49-F238E27FC236}">
                <a16:creationId xmlns:a16="http://schemas.microsoft.com/office/drawing/2014/main" id="{F1E6FB4B-4AA6-4DFE-CB82-E062520F99D4}"/>
              </a:ext>
            </a:extLst>
          </p:cNvPr>
          <p:cNvSpPr txBox="1"/>
          <p:nvPr/>
        </p:nvSpPr>
        <p:spPr>
          <a:xfrm>
            <a:off x="8472375" y="5358692"/>
            <a:ext cx="1745513" cy="523220"/>
          </a:xfrm>
          <a:prstGeom prst="rect">
            <a:avLst/>
          </a:prstGeom>
          <a:noFill/>
        </p:spPr>
        <p:txBody>
          <a:bodyPr wrap="square" rtlCol="0">
            <a:spAutoFit/>
          </a:bodyPr>
          <a:lstStyle/>
          <a:p>
            <a:r>
              <a:rPr lang="en-US" sz="1400" dirty="0"/>
              <a:t>The meaning we attribute to our life</a:t>
            </a:r>
          </a:p>
        </p:txBody>
      </p:sp>
      <p:sp>
        <p:nvSpPr>
          <p:cNvPr id="18" name="TextBox 17">
            <a:extLst>
              <a:ext uri="{FF2B5EF4-FFF2-40B4-BE49-F238E27FC236}">
                <a16:creationId xmlns:a16="http://schemas.microsoft.com/office/drawing/2014/main" id="{AE7088B1-4F7E-56D5-312B-FBF5D1342BC9}"/>
              </a:ext>
            </a:extLst>
          </p:cNvPr>
          <p:cNvSpPr txBox="1"/>
          <p:nvPr/>
        </p:nvSpPr>
        <p:spPr>
          <a:xfrm>
            <a:off x="838199" y="5934670"/>
            <a:ext cx="10272823" cy="861774"/>
          </a:xfrm>
          <a:prstGeom prst="rect">
            <a:avLst/>
          </a:prstGeom>
          <a:noFill/>
        </p:spPr>
        <p:txBody>
          <a:bodyPr wrap="square" rtlCol="0">
            <a:spAutoFit/>
          </a:bodyPr>
          <a:lstStyle/>
          <a:p>
            <a:endParaRPr lang="en-US" b="1" dirty="0"/>
          </a:p>
          <a:p>
            <a:r>
              <a:rPr lang="en-US" sz="1400" b="1" dirty="0"/>
              <a:t>Worth watching | Video by Richard J Davidson </a:t>
            </a:r>
            <a:r>
              <a:rPr lang="en-US" sz="1400" dirty="0">
                <a:hlinkClick r:id="rId2"/>
              </a:rPr>
              <a:t>https://www.youtube.com/watch?v=7CBfCW67xT8</a:t>
            </a:r>
            <a:r>
              <a:rPr lang="en-US" sz="1400" dirty="0"/>
              <a:t> </a:t>
            </a:r>
          </a:p>
          <a:p>
            <a:endParaRPr lang="en-US" dirty="0"/>
          </a:p>
        </p:txBody>
      </p:sp>
    </p:spTree>
    <p:extLst>
      <p:ext uri="{BB962C8B-B14F-4D97-AF65-F5344CB8AC3E}">
        <p14:creationId xmlns:p14="http://schemas.microsoft.com/office/powerpoint/2010/main" val="42423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C8CD-B27A-9F40-5DC2-FB9D565C89D5}"/>
              </a:ext>
            </a:extLst>
          </p:cNvPr>
          <p:cNvSpPr>
            <a:spLocks noGrp="1"/>
          </p:cNvSpPr>
          <p:nvPr>
            <p:ph type="title"/>
          </p:nvPr>
        </p:nvSpPr>
        <p:spPr/>
        <p:txBody>
          <a:bodyPr/>
          <a:lstStyle/>
          <a:p>
            <a:r>
              <a:rPr lang="en-US" dirty="0">
                <a:solidFill>
                  <a:schemeClr val="accent1"/>
                </a:solidFill>
              </a:rPr>
              <a:t>Abhinav Bindra – Mister Cool  </a:t>
            </a:r>
          </a:p>
        </p:txBody>
      </p:sp>
      <p:sp>
        <p:nvSpPr>
          <p:cNvPr id="3" name="Content Placeholder 2">
            <a:extLst>
              <a:ext uri="{FF2B5EF4-FFF2-40B4-BE49-F238E27FC236}">
                <a16:creationId xmlns:a16="http://schemas.microsoft.com/office/drawing/2014/main" id="{428A579E-664D-13A5-72C7-E2AE9FC70C4D}"/>
              </a:ext>
            </a:extLst>
          </p:cNvPr>
          <p:cNvSpPr>
            <a:spLocks noGrp="1"/>
          </p:cNvSpPr>
          <p:nvPr>
            <p:ph idx="1"/>
          </p:nvPr>
        </p:nvSpPr>
        <p:spPr/>
        <p:txBody>
          <a:bodyPr/>
          <a:lstStyle/>
          <a:p>
            <a:r>
              <a:rPr lang="en-IN" dirty="0"/>
              <a:t>In shooting, there is no margin for error. One little mistake and you’re out. You have to be focused, you have to be in the moment. In that sense, it is a very mental sport.</a:t>
            </a:r>
          </a:p>
          <a:p>
            <a:r>
              <a:rPr lang="en-IN" dirty="0"/>
              <a:t>Every day, Bindra does an hour of cardio training and an hour of jogging in a swimming pool. Then it’s six hours of target-practice – balance, posture-correction, aiming and triggering.</a:t>
            </a:r>
          </a:p>
          <a:p>
            <a:r>
              <a:rPr lang="en-IN" dirty="0"/>
              <a:t>Shooters also need to have a very fit cardiovascular system. The heart can’t beat fast out of nervousness or excitement. At the same time, as this is a reaction-oriented sport, you don’t want your heart-rate to be very low either. He spent over 200 hours getting the right balance.</a:t>
            </a:r>
            <a:endParaRPr lang="en-US" dirty="0"/>
          </a:p>
        </p:txBody>
      </p:sp>
      <p:pic>
        <p:nvPicPr>
          <p:cNvPr id="5" name="Picture 4">
            <a:extLst>
              <a:ext uri="{FF2B5EF4-FFF2-40B4-BE49-F238E27FC236}">
                <a16:creationId xmlns:a16="http://schemas.microsoft.com/office/drawing/2014/main" id="{02819754-78FF-0EDA-EE78-6235A9FBC5E9}"/>
              </a:ext>
            </a:extLst>
          </p:cNvPr>
          <p:cNvPicPr>
            <a:picLocks noChangeAspect="1"/>
          </p:cNvPicPr>
          <p:nvPr/>
        </p:nvPicPr>
        <p:blipFill>
          <a:blip r:embed="rId2"/>
          <a:stretch>
            <a:fillRect/>
          </a:stretch>
        </p:blipFill>
        <p:spPr>
          <a:xfrm>
            <a:off x="9476710" y="359809"/>
            <a:ext cx="1638300" cy="1231900"/>
          </a:xfrm>
          <a:prstGeom prst="rect">
            <a:avLst/>
          </a:prstGeom>
        </p:spPr>
      </p:pic>
    </p:spTree>
    <p:extLst>
      <p:ext uri="{BB962C8B-B14F-4D97-AF65-F5344CB8AC3E}">
        <p14:creationId xmlns:p14="http://schemas.microsoft.com/office/powerpoint/2010/main" val="11269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3E81-DC44-0B2E-0F54-A302DC8F7114}"/>
              </a:ext>
            </a:extLst>
          </p:cNvPr>
          <p:cNvSpPr>
            <a:spLocks noGrp="1"/>
          </p:cNvSpPr>
          <p:nvPr>
            <p:ph type="title"/>
          </p:nvPr>
        </p:nvSpPr>
        <p:spPr/>
        <p:txBody>
          <a:bodyPr/>
          <a:lstStyle/>
          <a:p>
            <a:r>
              <a:rPr lang="en-US" dirty="0">
                <a:solidFill>
                  <a:schemeClr val="accent1"/>
                </a:solidFill>
              </a:rPr>
              <a:t>How Abhinav learnt to concentrate- </a:t>
            </a:r>
            <a:br>
              <a:rPr lang="en-US" dirty="0">
                <a:solidFill>
                  <a:schemeClr val="accent1"/>
                </a:solidFill>
              </a:rPr>
            </a:br>
            <a:r>
              <a:rPr lang="en-US" dirty="0">
                <a:solidFill>
                  <a:schemeClr val="accent1"/>
                </a:solidFill>
              </a:rPr>
              <a:t>Tips from his coach Vaibhav </a:t>
            </a:r>
            <a:r>
              <a:rPr lang="en-US" dirty="0" err="1">
                <a:solidFill>
                  <a:schemeClr val="accent1"/>
                </a:solidFill>
              </a:rPr>
              <a:t>Agashe</a:t>
            </a:r>
            <a:r>
              <a:rPr lang="en-US" dirty="0">
                <a:solidFill>
                  <a:schemeClr val="accent1"/>
                </a:solidFill>
              </a:rPr>
              <a:t>. </a:t>
            </a:r>
          </a:p>
        </p:txBody>
      </p:sp>
      <p:sp>
        <p:nvSpPr>
          <p:cNvPr id="3" name="Content Placeholder 2">
            <a:extLst>
              <a:ext uri="{FF2B5EF4-FFF2-40B4-BE49-F238E27FC236}">
                <a16:creationId xmlns:a16="http://schemas.microsoft.com/office/drawing/2014/main" id="{67E52FE6-41B1-2147-6DD3-DD30A55C34E8}"/>
              </a:ext>
            </a:extLst>
          </p:cNvPr>
          <p:cNvSpPr>
            <a:spLocks noGrp="1"/>
          </p:cNvSpPr>
          <p:nvPr>
            <p:ph idx="1"/>
          </p:nvPr>
        </p:nvSpPr>
        <p:spPr/>
        <p:txBody>
          <a:bodyPr>
            <a:normAutofit fontScale="77500" lnSpcReduction="20000"/>
          </a:bodyPr>
          <a:lstStyle/>
          <a:p>
            <a:r>
              <a:rPr lang="en-IN" b="1" dirty="0"/>
              <a:t>Breathing:</a:t>
            </a:r>
            <a:r>
              <a:rPr lang="en-IN" dirty="0"/>
              <a:t>  Always ensure that your breathing is calm and even. When you are agitated, the breathing becomes uneven and shallow. So control your mind by controlling your breathing. Practice breathing all the way down from the stomach. When you are aware of your breathing, you are aware of everything.</a:t>
            </a:r>
          </a:p>
          <a:p>
            <a:r>
              <a:rPr lang="en-IN" b="1" dirty="0">
                <a:solidFill>
                  <a:schemeClr val="accent1"/>
                </a:solidFill>
              </a:rPr>
              <a:t>Self-talk:</a:t>
            </a:r>
            <a:r>
              <a:rPr lang="en-IN" dirty="0">
                <a:solidFill>
                  <a:schemeClr val="accent1"/>
                </a:solidFill>
              </a:rPr>
              <a:t>  Think of the situation you have to handle, anticipate your thought process and plan what you will say to yourself. Formulate replies to negative thoughts like, ‘What will happen if I fail? What if I can’t do it?’ and say them aloud (or in your mind) at the moment of pressure. Talk to yourself whenever you are faced with a crisis.</a:t>
            </a:r>
          </a:p>
          <a:p>
            <a:r>
              <a:rPr lang="en-IN" b="1" dirty="0"/>
              <a:t>Visualisation:</a:t>
            </a:r>
            <a:r>
              <a:rPr lang="en-IN" dirty="0"/>
              <a:t> Close your eyes and visualise the process that will help you to reach your goal. For instance, in the context of rifle shooting. Start from the moment you enter the shooting range. Visualise yourself picking up the rifle, the feel of it on your shoulder and your finger squeezing the trigger. However, do not visualise yourself hitting the target and winning the medal as you will then focus on the result and not the process. You can apply this technique to any situation in your life.</a:t>
            </a:r>
          </a:p>
          <a:p>
            <a:endParaRPr lang="en-US" dirty="0"/>
          </a:p>
        </p:txBody>
      </p:sp>
      <p:pic>
        <p:nvPicPr>
          <p:cNvPr id="5" name="Picture 4">
            <a:extLst>
              <a:ext uri="{FF2B5EF4-FFF2-40B4-BE49-F238E27FC236}">
                <a16:creationId xmlns:a16="http://schemas.microsoft.com/office/drawing/2014/main" id="{0582CA0A-E518-9F57-4215-1C97D0E526AB}"/>
              </a:ext>
            </a:extLst>
          </p:cNvPr>
          <p:cNvPicPr>
            <a:picLocks noChangeAspect="1"/>
          </p:cNvPicPr>
          <p:nvPr/>
        </p:nvPicPr>
        <p:blipFill>
          <a:blip r:embed="rId2"/>
          <a:stretch>
            <a:fillRect/>
          </a:stretch>
        </p:blipFill>
        <p:spPr>
          <a:xfrm>
            <a:off x="9625567" y="411956"/>
            <a:ext cx="1638300" cy="1231900"/>
          </a:xfrm>
          <a:prstGeom prst="rect">
            <a:avLst/>
          </a:prstGeom>
        </p:spPr>
      </p:pic>
    </p:spTree>
    <p:extLst>
      <p:ext uri="{BB962C8B-B14F-4D97-AF65-F5344CB8AC3E}">
        <p14:creationId xmlns:p14="http://schemas.microsoft.com/office/powerpoint/2010/main" val="418210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4764-DBB4-FD40-260F-E0FDBADC8705}"/>
              </a:ext>
            </a:extLst>
          </p:cNvPr>
          <p:cNvSpPr>
            <a:spLocks noGrp="1"/>
          </p:cNvSpPr>
          <p:nvPr>
            <p:ph type="title"/>
          </p:nvPr>
        </p:nvSpPr>
        <p:spPr/>
        <p:txBody>
          <a:bodyPr/>
          <a:lstStyle/>
          <a:p>
            <a:r>
              <a:rPr lang="en-US" dirty="0">
                <a:solidFill>
                  <a:schemeClr val="accent1"/>
                </a:solidFill>
              </a:rPr>
              <a:t>Kiran </a:t>
            </a:r>
            <a:r>
              <a:rPr lang="en-US" dirty="0" err="1">
                <a:solidFill>
                  <a:schemeClr val="accent1"/>
                </a:solidFill>
              </a:rPr>
              <a:t>Bedi’s</a:t>
            </a:r>
            <a:r>
              <a:rPr lang="en-US" dirty="0">
                <a:solidFill>
                  <a:schemeClr val="accent1"/>
                </a:solidFill>
              </a:rPr>
              <a:t> experiments with Tihar Jail Prisoners </a:t>
            </a:r>
          </a:p>
        </p:txBody>
      </p:sp>
      <p:sp>
        <p:nvSpPr>
          <p:cNvPr id="3" name="Content Placeholder 2">
            <a:extLst>
              <a:ext uri="{FF2B5EF4-FFF2-40B4-BE49-F238E27FC236}">
                <a16:creationId xmlns:a16="http://schemas.microsoft.com/office/drawing/2014/main" id="{73BCE541-4799-D705-9A8D-D1FE909EC08F}"/>
              </a:ext>
            </a:extLst>
          </p:cNvPr>
          <p:cNvSpPr>
            <a:spLocks noGrp="1"/>
          </p:cNvSpPr>
          <p:nvPr>
            <p:ph idx="1"/>
          </p:nvPr>
        </p:nvSpPr>
        <p:spPr/>
        <p:txBody>
          <a:bodyPr/>
          <a:lstStyle/>
          <a:p>
            <a:r>
              <a:rPr lang="en-US" dirty="0"/>
              <a:t>Inspector General Of Police from 1993-95</a:t>
            </a:r>
          </a:p>
          <a:p>
            <a:r>
              <a:rPr lang="en-US" dirty="0"/>
              <a:t>Rampant corruption, drugs, poor sanitation</a:t>
            </a:r>
          </a:p>
          <a:p>
            <a:r>
              <a:rPr lang="en-US" dirty="0"/>
              <a:t>Shift in focus to making them feel human again</a:t>
            </a:r>
          </a:p>
          <a:p>
            <a:r>
              <a:rPr lang="en-US" dirty="0"/>
              <a:t>Transformative model – </a:t>
            </a:r>
            <a:r>
              <a:rPr lang="en-US" dirty="0">
                <a:solidFill>
                  <a:schemeClr val="accent1"/>
                </a:solidFill>
              </a:rPr>
              <a:t>Collective, Corrective, Community </a:t>
            </a:r>
          </a:p>
          <a:p>
            <a:r>
              <a:rPr lang="en-US" dirty="0"/>
              <a:t>Introduced Yoga, Vipassana, prayer sessions, a mini panchayat system</a:t>
            </a:r>
          </a:p>
          <a:p>
            <a:r>
              <a:rPr lang="en-US" dirty="0"/>
              <a:t>The prisoners told her – please don’t call this Tihar Jail </a:t>
            </a:r>
          </a:p>
          <a:p>
            <a:r>
              <a:rPr lang="en-US" dirty="0">
                <a:solidFill>
                  <a:schemeClr val="accent1"/>
                </a:solidFill>
              </a:rPr>
              <a:t>Please call it Tihar Ashram </a:t>
            </a:r>
          </a:p>
        </p:txBody>
      </p:sp>
      <p:pic>
        <p:nvPicPr>
          <p:cNvPr id="5" name="Picture 4">
            <a:extLst>
              <a:ext uri="{FF2B5EF4-FFF2-40B4-BE49-F238E27FC236}">
                <a16:creationId xmlns:a16="http://schemas.microsoft.com/office/drawing/2014/main" id="{3B137A4E-065C-800C-DDD9-3085696A2C18}"/>
              </a:ext>
            </a:extLst>
          </p:cNvPr>
          <p:cNvPicPr>
            <a:picLocks noChangeAspect="1"/>
          </p:cNvPicPr>
          <p:nvPr/>
        </p:nvPicPr>
        <p:blipFill>
          <a:blip r:embed="rId2"/>
          <a:stretch>
            <a:fillRect/>
          </a:stretch>
        </p:blipFill>
        <p:spPr>
          <a:xfrm>
            <a:off x="10147300" y="365125"/>
            <a:ext cx="1206500" cy="1676400"/>
          </a:xfrm>
          <a:prstGeom prst="rect">
            <a:avLst/>
          </a:prstGeom>
        </p:spPr>
      </p:pic>
    </p:spTree>
    <p:extLst>
      <p:ext uri="{BB962C8B-B14F-4D97-AF65-F5344CB8AC3E}">
        <p14:creationId xmlns:p14="http://schemas.microsoft.com/office/powerpoint/2010/main" val="317336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CD99-D88E-5B75-6B62-3C56D18F031B}"/>
              </a:ext>
            </a:extLst>
          </p:cNvPr>
          <p:cNvSpPr>
            <a:spLocks noGrp="1"/>
          </p:cNvSpPr>
          <p:nvPr>
            <p:ph type="title"/>
          </p:nvPr>
        </p:nvSpPr>
        <p:spPr/>
        <p:txBody>
          <a:bodyPr/>
          <a:lstStyle/>
          <a:p>
            <a:r>
              <a:rPr lang="en-US" dirty="0">
                <a:solidFill>
                  <a:schemeClr val="accent1"/>
                </a:solidFill>
              </a:rPr>
              <a:t>Today’s session </a:t>
            </a:r>
          </a:p>
        </p:txBody>
      </p:sp>
      <p:sp>
        <p:nvSpPr>
          <p:cNvPr id="3" name="Content Placeholder 2">
            <a:extLst>
              <a:ext uri="{FF2B5EF4-FFF2-40B4-BE49-F238E27FC236}">
                <a16:creationId xmlns:a16="http://schemas.microsoft.com/office/drawing/2014/main" id="{97C8D513-B87E-0001-B4D4-BF3C91424C17}"/>
              </a:ext>
            </a:extLst>
          </p:cNvPr>
          <p:cNvSpPr>
            <a:spLocks noGrp="1"/>
          </p:cNvSpPr>
          <p:nvPr>
            <p:ph idx="1"/>
          </p:nvPr>
        </p:nvSpPr>
        <p:spPr/>
        <p:txBody>
          <a:bodyPr>
            <a:normAutofit/>
          </a:bodyPr>
          <a:lstStyle/>
          <a:p>
            <a:r>
              <a:rPr lang="en-US" dirty="0"/>
              <a:t>A recap and further discussion on the 4 pillars to happiness </a:t>
            </a:r>
          </a:p>
          <a:p>
            <a:r>
              <a:rPr lang="en-US" dirty="0"/>
              <a:t>A quick look at the concentration practices of Abhinav Bindra and Kiran </a:t>
            </a:r>
            <a:r>
              <a:rPr lang="en-US" dirty="0" err="1"/>
              <a:t>Bedi</a:t>
            </a:r>
            <a:r>
              <a:rPr lang="en-US" dirty="0"/>
              <a:t> </a:t>
            </a:r>
          </a:p>
          <a:p>
            <a:r>
              <a:rPr lang="en-US" dirty="0">
                <a:solidFill>
                  <a:schemeClr val="accent1"/>
                </a:solidFill>
              </a:rPr>
              <a:t>Group work :</a:t>
            </a:r>
          </a:p>
          <a:p>
            <a:pPr marL="0" indent="0">
              <a:buNone/>
            </a:pPr>
            <a:r>
              <a:rPr lang="en-US" dirty="0">
                <a:solidFill>
                  <a:schemeClr val="accent1"/>
                </a:solidFill>
              </a:rPr>
              <a:t>(a)  Identifying at least 3 good practices from your group’s personal experience</a:t>
            </a:r>
          </a:p>
          <a:p>
            <a:pPr marL="0" indent="0">
              <a:buNone/>
            </a:pPr>
            <a:r>
              <a:rPr lang="en-US" dirty="0">
                <a:solidFill>
                  <a:schemeClr val="accent1"/>
                </a:solidFill>
              </a:rPr>
              <a:t>(b) Choosing one high achiever in any field and seeing how they practiced concentration and focus</a:t>
            </a:r>
          </a:p>
          <a:p>
            <a:r>
              <a:rPr lang="en-US" dirty="0">
                <a:solidFill>
                  <a:schemeClr val="accent1"/>
                </a:solidFill>
              </a:rPr>
              <a:t>Group Presentation </a:t>
            </a:r>
          </a:p>
        </p:txBody>
      </p:sp>
    </p:spTree>
    <p:extLst>
      <p:ext uri="{BB962C8B-B14F-4D97-AF65-F5344CB8AC3E}">
        <p14:creationId xmlns:p14="http://schemas.microsoft.com/office/powerpoint/2010/main" val="140250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804</Words>
  <Application>Microsoft Macintosh PowerPoint</Application>
  <PresentationFormat>Widescreen</PresentationFormat>
  <Paragraphs>78</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A quick recap </vt:lpstr>
      <vt:lpstr>Assess your own concentration levels </vt:lpstr>
      <vt:lpstr>What are the major sources of my distraction?</vt:lpstr>
      <vt:lpstr>A wandering mind is an unhappy mind </vt:lpstr>
      <vt:lpstr>Abhinav Bindra – Mister Cool  </vt:lpstr>
      <vt:lpstr>How Abhinav learnt to concentrate-  Tips from his coach Vaibhav Agashe. </vt:lpstr>
      <vt:lpstr>Kiran Bedi’s experiments with Tihar Jail Prisoners </vt:lpstr>
      <vt:lpstr>Today’s session </vt:lpstr>
      <vt:lpstr>To contact 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Concentration </dc:title>
  <dc:creator>anuradha balaram</dc:creator>
  <cp:lastModifiedBy>anuradha balaram</cp:lastModifiedBy>
  <cp:revision>27</cp:revision>
  <dcterms:created xsi:type="dcterms:W3CDTF">2022-05-26T11:50:42Z</dcterms:created>
  <dcterms:modified xsi:type="dcterms:W3CDTF">2022-08-07T09:43:18Z</dcterms:modified>
</cp:coreProperties>
</file>