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9" r:id="rId2"/>
    <p:sldId id="273" r:id="rId3"/>
    <p:sldId id="280" r:id="rId4"/>
    <p:sldId id="281" r:id="rId5"/>
    <p:sldId id="282" r:id="rId6"/>
    <p:sldId id="283" r:id="rId7"/>
    <p:sldId id="284" r:id="rId8"/>
    <p:sldId id="285" r:id="rId9"/>
    <p:sldId id="286" r:id="rId10"/>
    <p:sldId id="288" r:id="rId11"/>
    <p:sldId id="289"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C4F15-EA93-8840-A743-71A814588861}" type="datetimeFigureOut">
              <a:rPr lang="en-US" smtClean="0"/>
              <a:t>8/15/22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0ED83-CCB0-994D-ABE5-1FE8DB41A3AC}" type="slidenum">
              <a:rPr lang="en-US" smtClean="0"/>
              <a:t>‹#›</a:t>
            </a:fld>
            <a:endParaRPr lang="en-US"/>
          </a:p>
        </p:txBody>
      </p:sp>
    </p:spTree>
    <p:extLst>
      <p:ext uri="{BB962C8B-B14F-4D97-AF65-F5344CB8AC3E}">
        <p14:creationId xmlns:p14="http://schemas.microsoft.com/office/powerpoint/2010/main" val="144135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high achievers slide copied here </a:t>
            </a:r>
          </a:p>
        </p:txBody>
      </p:sp>
      <p:sp>
        <p:nvSpPr>
          <p:cNvPr id="4" name="Slide Number Placeholder 3"/>
          <p:cNvSpPr>
            <a:spLocks noGrp="1"/>
          </p:cNvSpPr>
          <p:nvPr>
            <p:ph type="sldNum" sz="quarter" idx="5"/>
          </p:nvPr>
        </p:nvSpPr>
        <p:spPr/>
        <p:txBody>
          <a:bodyPr/>
          <a:lstStyle/>
          <a:p>
            <a:fld id="{FA20ED83-CCB0-994D-ABE5-1FE8DB41A3AC}" type="slidenum">
              <a:rPr lang="en-US" smtClean="0"/>
              <a:t>4</a:t>
            </a:fld>
            <a:endParaRPr lang="en-US"/>
          </a:p>
        </p:txBody>
      </p:sp>
    </p:spTree>
    <p:extLst>
      <p:ext uri="{BB962C8B-B14F-4D97-AF65-F5344CB8AC3E}">
        <p14:creationId xmlns:p14="http://schemas.microsoft.com/office/powerpoint/2010/main" val="411566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20ED83-CCB0-994D-ABE5-1FE8DB41A3AC}" type="slidenum">
              <a:rPr lang="en-US" smtClean="0"/>
              <a:t>6</a:t>
            </a:fld>
            <a:endParaRPr lang="en-US"/>
          </a:p>
        </p:txBody>
      </p:sp>
    </p:spTree>
    <p:extLst>
      <p:ext uri="{BB962C8B-B14F-4D97-AF65-F5344CB8AC3E}">
        <p14:creationId xmlns:p14="http://schemas.microsoft.com/office/powerpoint/2010/main" val="1057501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40 minutes</a:t>
            </a:r>
          </a:p>
        </p:txBody>
      </p:sp>
      <p:sp>
        <p:nvSpPr>
          <p:cNvPr id="4" name="Slide Number Placeholder 3"/>
          <p:cNvSpPr>
            <a:spLocks noGrp="1"/>
          </p:cNvSpPr>
          <p:nvPr>
            <p:ph type="sldNum" sz="quarter" idx="5"/>
          </p:nvPr>
        </p:nvSpPr>
        <p:spPr/>
        <p:txBody>
          <a:bodyPr/>
          <a:lstStyle/>
          <a:p>
            <a:fld id="{FA20ED83-CCB0-994D-ABE5-1FE8DB41A3AC}" type="slidenum">
              <a:rPr lang="en-US" smtClean="0"/>
              <a:t>9</a:t>
            </a:fld>
            <a:endParaRPr lang="en-US"/>
          </a:p>
        </p:txBody>
      </p:sp>
    </p:spTree>
    <p:extLst>
      <p:ext uri="{BB962C8B-B14F-4D97-AF65-F5344CB8AC3E}">
        <p14:creationId xmlns:p14="http://schemas.microsoft.com/office/powerpoint/2010/main" val="212769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minutes plus 30 minutes </a:t>
            </a:r>
          </a:p>
        </p:txBody>
      </p:sp>
      <p:sp>
        <p:nvSpPr>
          <p:cNvPr id="4" name="Slide Number Placeholder 3"/>
          <p:cNvSpPr>
            <a:spLocks noGrp="1"/>
          </p:cNvSpPr>
          <p:nvPr>
            <p:ph type="sldNum" sz="quarter" idx="5"/>
          </p:nvPr>
        </p:nvSpPr>
        <p:spPr/>
        <p:txBody>
          <a:bodyPr/>
          <a:lstStyle/>
          <a:p>
            <a:fld id="{FA20ED83-CCB0-994D-ABE5-1FE8DB41A3AC}" type="slidenum">
              <a:rPr lang="en-US" smtClean="0"/>
              <a:t>10</a:t>
            </a:fld>
            <a:endParaRPr lang="en-US"/>
          </a:p>
        </p:txBody>
      </p:sp>
    </p:spTree>
    <p:extLst>
      <p:ext uri="{BB962C8B-B14F-4D97-AF65-F5344CB8AC3E}">
        <p14:creationId xmlns:p14="http://schemas.microsoft.com/office/powerpoint/2010/main" val="190703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Conculsion</a:t>
            </a:r>
            <a:r>
              <a:rPr lang="en-US" dirty="0"/>
              <a:t> 20 minutes </a:t>
            </a:r>
          </a:p>
        </p:txBody>
      </p:sp>
      <p:sp>
        <p:nvSpPr>
          <p:cNvPr id="4" name="Slide Number Placeholder 3"/>
          <p:cNvSpPr>
            <a:spLocks noGrp="1"/>
          </p:cNvSpPr>
          <p:nvPr>
            <p:ph type="sldNum" sz="quarter" idx="5"/>
          </p:nvPr>
        </p:nvSpPr>
        <p:spPr/>
        <p:txBody>
          <a:bodyPr/>
          <a:lstStyle/>
          <a:p>
            <a:fld id="{FA20ED83-CCB0-994D-ABE5-1FE8DB41A3AC}" type="slidenum">
              <a:rPr lang="en-US" smtClean="0"/>
              <a:t>11</a:t>
            </a:fld>
            <a:endParaRPr lang="en-US"/>
          </a:p>
        </p:txBody>
      </p:sp>
    </p:spTree>
    <p:extLst>
      <p:ext uri="{BB962C8B-B14F-4D97-AF65-F5344CB8AC3E}">
        <p14:creationId xmlns:p14="http://schemas.microsoft.com/office/powerpoint/2010/main" val="139992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C3FA-A1D5-1B98-CBA4-E7899B23033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DE7E84-D82E-7408-EF36-0BAB4C85F1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97CBAA-861B-81F7-83FD-043C210AB1BC}"/>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5" name="Footer Placeholder 4">
            <a:extLst>
              <a:ext uri="{FF2B5EF4-FFF2-40B4-BE49-F238E27FC236}">
                <a16:creationId xmlns:a16="http://schemas.microsoft.com/office/drawing/2014/main" id="{3B7C7D2C-B99F-810E-4F98-CD0695A67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C0138-8F2A-9320-BD09-E45F3BEE23EB}"/>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102563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EF18-76C1-FD46-AC20-AECF1B415B5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442D51-FF70-3447-1C03-4637E4D61DD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0F5DD8-F8E4-6256-925B-7751D72B6A4F}"/>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5" name="Footer Placeholder 4">
            <a:extLst>
              <a:ext uri="{FF2B5EF4-FFF2-40B4-BE49-F238E27FC236}">
                <a16:creationId xmlns:a16="http://schemas.microsoft.com/office/drawing/2014/main" id="{A5C919D0-FCBF-4C37-BB25-2B039D2CC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DF93-97F6-2EAC-5F21-397FF047B85A}"/>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63839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2DE6F-D983-E2B4-7169-9C2C4E30A5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316F36-FC89-F1B0-3A75-A5F791A2A23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37AEE7-1362-0485-D757-00F53583BDCE}"/>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5" name="Footer Placeholder 4">
            <a:extLst>
              <a:ext uri="{FF2B5EF4-FFF2-40B4-BE49-F238E27FC236}">
                <a16:creationId xmlns:a16="http://schemas.microsoft.com/office/drawing/2014/main" id="{85E71CDD-C96A-782F-3B1E-AD0C64345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F76FD-B809-38C5-B1C5-0B1B6D5FEF17}"/>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6416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979F-4B80-09B2-26DB-3AE7E257D4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6E2D5A9-7263-17A2-296D-37276EF3AD6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B979C8-BAB4-5B47-185A-273DEA72AC0E}"/>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5" name="Footer Placeholder 4">
            <a:extLst>
              <a:ext uri="{FF2B5EF4-FFF2-40B4-BE49-F238E27FC236}">
                <a16:creationId xmlns:a16="http://schemas.microsoft.com/office/drawing/2014/main" id="{4222B6B1-CAA0-5B12-50D8-4B12246E2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AD668-DE6E-A90C-2FCC-39105C656526}"/>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6302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A882-8120-0B1E-1583-9A62B28E755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3CC25D-F20E-896E-7A1A-8BEDB5395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60191D-2C27-3841-36AA-C0DD967538C2}"/>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5" name="Footer Placeholder 4">
            <a:extLst>
              <a:ext uri="{FF2B5EF4-FFF2-40B4-BE49-F238E27FC236}">
                <a16:creationId xmlns:a16="http://schemas.microsoft.com/office/drawing/2014/main" id="{9C06B8B6-C64C-F457-1370-C828A673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050C7-01E5-02B9-DFB6-9ED57D4C9D09}"/>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340021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B502-8051-8472-9C01-E0ACDECA4F9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1E9D61-1AB8-72DA-C47B-A6F1084F591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B17902E-7D91-D16A-E818-99720316AA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B33DB39-E8E6-0D36-97C5-D47B7EEFE2F7}"/>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6" name="Footer Placeholder 5">
            <a:extLst>
              <a:ext uri="{FF2B5EF4-FFF2-40B4-BE49-F238E27FC236}">
                <a16:creationId xmlns:a16="http://schemas.microsoft.com/office/drawing/2014/main" id="{43E7D7F1-A616-13FA-AE42-215C6FD65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12D71-4545-8418-AD63-092FD349DE7C}"/>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76281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27DA-C687-1862-2D12-A699B4C1B39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5194CB-2E22-C19E-85DC-7A7973CDB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5475F7-33EF-0FBA-1D17-F1D14D30295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562EC53-5453-FF1D-3425-11A58AC14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FE6FF3-F24A-2136-CE25-E218E7E2012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F72902D-514A-DA81-C3C2-CE9F58E34FEB}"/>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8" name="Footer Placeholder 7">
            <a:extLst>
              <a:ext uri="{FF2B5EF4-FFF2-40B4-BE49-F238E27FC236}">
                <a16:creationId xmlns:a16="http://schemas.microsoft.com/office/drawing/2014/main" id="{A204B451-E09A-A00E-9DF0-C1DA9F002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F51368-83CE-92DD-3226-4586B0238FB1}"/>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186786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12C1-4D42-A717-FDA7-309254C85F0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E2913C2-8935-3CBF-9D8B-5CEC8569EF06}"/>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4" name="Footer Placeholder 3">
            <a:extLst>
              <a:ext uri="{FF2B5EF4-FFF2-40B4-BE49-F238E27FC236}">
                <a16:creationId xmlns:a16="http://schemas.microsoft.com/office/drawing/2014/main" id="{9D6B76D9-E1C0-0EBA-2E91-D230D90AC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41AC6-C30E-EB40-1C8F-D384F9C04C0F}"/>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329680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EEC20-33BB-D62A-940F-4E3BDEC00361}"/>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3" name="Footer Placeholder 2">
            <a:extLst>
              <a:ext uri="{FF2B5EF4-FFF2-40B4-BE49-F238E27FC236}">
                <a16:creationId xmlns:a16="http://schemas.microsoft.com/office/drawing/2014/main" id="{0F80F1EB-7875-4074-3B1D-00370373B9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48EE27-23C3-5B2F-FD37-F2D8D3C26A38}"/>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29832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CCD1-3540-EF74-96E0-E1F322EFC0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AF744CB-8618-555F-AE11-344F7E5C9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F01E3E7-2376-C095-92DB-A54CD94C7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1AEFAA-88B4-E093-8F4B-0638EF8FAE1C}"/>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6" name="Footer Placeholder 5">
            <a:extLst>
              <a:ext uri="{FF2B5EF4-FFF2-40B4-BE49-F238E27FC236}">
                <a16:creationId xmlns:a16="http://schemas.microsoft.com/office/drawing/2014/main" id="{A67790A8-8770-3022-AD40-A43051F57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30D62D-F0C2-CD1C-6774-47DF77519FB0}"/>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97040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9BCA-8EFA-4638-2659-0A7EE1A91C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A0C3C83-950A-9C90-DCC1-E7745BC08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F636C7-F0ED-7AC8-A308-2F8E96B48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07D759-C9F0-4034-0E42-4D3B0FAFC06A}"/>
              </a:ext>
            </a:extLst>
          </p:cNvPr>
          <p:cNvSpPr>
            <a:spLocks noGrp="1"/>
          </p:cNvSpPr>
          <p:nvPr>
            <p:ph type="dt" sz="half" idx="10"/>
          </p:nvPr>
        </p:nvSpPr>
        <p:spPr/>
        <p:txBody>
          <a:bodyPr/>
          <a:lstStyle/>
          <a:p>
            <a:fld id="{8EEC6653-853B-EE48-A76F-B3D2550FCCF0}" type="datetimeFigureOut">
              <a:rPr lang="en-US" smtClean="0"/>
              <a:t>8/15/22</a:t>
            </a:fld>
            <a:endParaRPr lang="en-US"/>
          </a:p>
        </p:txBody>
      </p:sp>
      <p:sp>
        <p:nvSpPr>
          <p:cNvPr id="6" name="Footer Placeholder 5">
            <a:extLst>
              <a:ext uri="{FF2B5EF4-FFF2-40B4-BE49-F238E27FC236}">
                <a16:creationId xmlns:a16="http://schemas.microsoft.com/office/drawing/2014/main" id="{C1118AE3-BF4C-9222-1E4B-1CB7495874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45F5C-42C8-C1D5-F739-46AA3517AB66}"/>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968883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09294-F1BF-EE25-A611-3CB3AF955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9F7C281-AB2D-6669-3F04-B28C5A00BB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ACE377-F8BA-8DBC-CCBB-A29B92132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C6653-853B-EE48-A76F-B3D2550FCCF0}" type="datetimeFigureOut">
              <a:rPr lang="en-US" smtClean="0"/>
              <a:t>8/15/22</a:t>
            </a:fld>
            <a:endParaRPr lang="en-US"/>
          </a:p>
        </p:txBody>
      </p:sp>
      <p:sp>
        <p:nvSpPr>
          <p:cNvPr id="5" name="Footer Placeholder 4">
            <a:extLst>
              <a:ext uri="{FF2B5EF4-FFF2-40B4-BE49-F238E27FC236}">
                <a16:creationId xmlns:a16="http://schemas.microsoft.com/office/drawing/2014/main" id="{CE9B1F67-1377-0B99-D6F0-269A7F77E6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A1F592-17EA-491F-F074-8B745426B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74CB2-4AA0-284E-AFD8-1E9788FC7B0A}" type="slidenum">
              <a:rPr lang="en-US" smtClean="0"/>
              <a:t>‹#›</a:t>
            </a:fld>
            <a:endParaRPr lang="en-US"/>
          </a:p>
        </p:txBody>
      </p:sp>
    </p:spTree>
    <p:extLst>
      <p:ext uri="{BB962C8B-B14F-4D97-AF65-F5344CB8AC3E}">
        <p14:creationId xmlns:p14="http://schemas.microsoft.com/office/powerpoint/2010/main" val="2579018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anu.vfaculty@iitd.ac.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580D54-B30C-E997-3489-8BCD66CF326B}"/>
              </a:ext>
            </a:extLst>
          </p:cNvPr>
          <p:cNvSpPr/>
          <p:nvPr/>
        </p:nvSpPr>
        <p:spPr>
          <a:xfrm>
            <a:off x="148856" y="170121"/>
            <a:ext cx="11887200" cy="6517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94CA7C69-E847-0A38-0732-92A584381B5E}"/>
              </a:ext>
            </a:extLst>
          </p:cNvPr>
          <p:cNvSpPr txBox="1">
            <a:spLocks/>
          </p:cNvSpPr>
          <p:nvPr/>
        </p:nvSpPr>
        <p:spPr>
          <a:xfrm>
            <a:off x="1524000" y="2302579"/>
            <a:ext cx="9144000" cy="15995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rPr>
              <a:t>Concentration and Focus</a:t>
            </a:r>
          </a:p>
        </p:txBody>
      </p:sp>
      <p:sp>
        <p:nvSpPr>
          <p:cNvPr id="17" name="Subtitle 2">
            <a:extLst>
              <a:ext uri="{FF2B5EF4-FFF2-40B4-BE49-F238E27FC236}">
                <a16:creationId xmlns:a16="http://schemas.microsoft.com/office/drawing/2014/main" id="{2CF22BB3-33FD-E96B-964C-A9761A499E20}"/>
              </a:ext>
            </a:extLst>
          </p:cNvPr>
          <p:cNvSpPr txBox="1">
            <a:spLocks/>
          </p:cNvSpPr>
          <p:nvPr/>
        </p:nvSpPr>
        <p:spPr>
          <a:xfrm>
            <a:off x="2938131" y="3967868"/>
            <a:ext cx="6641804" cy="4552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VEV 741  Session 3 – Goal Setting and Continuous Improvement </a:t>
            </a:r>
          </a:p>
        </p:txBody>
      </p:sp>
    </p:spTree>
    <p:extLst>
      <p:ext uri="{BB962C8B-B14F-4D97-AF65-F5344CB8AC3E}">
        <p14:creationId xmlns:p14="http://schemas.microsoft.com/office/powerpoint/2010/main" val="18376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E560-60A7-08C0-6A96-5E53E4341FD1}"/>
              </a:ext>
            </a:extLst>
          </p:cNvPr>
          <p:cNvSpPr>
            <a:spLocks noGrp="1"/>
          </p:cNvSpPr>
          <p:nvPr>
            <p:ph type="title"/>
          </p:nvPr>
        </p:nvSpPr>
        <p:spPr/>
        <p:txBody>
          <a:bodyPr/>
          <a:lstStyle/>
          <a:p>
            <a:r>
              <a:rPr lang="en-US" dirty="0">
                <a:solidFill>
                  <a:schemeClr val="accent1"/>
                </a:solidFill>
              </a:rPr>
              <a:t>Group work </a:t>
            </a:r>
          </a:p>
        </p:txBody>
      </p:sp>
      <p:sp>
        <p:nvSpPr>
          <p:cNvPr id="3" name="Content Placeholder 2">
            <a:extLst>
              <a:ext uri="{FF2B5EF4-FFF2-40B4-BE49-F238E27FC236}">
                <a16:creationId xmlns:a16="http://schemas.microsoft.com/office/drawing/2014/main" id="{4B9A95A2-287B-8C79-9346-21C247ED0B61}"/>
              </a:ext>
            </a:extLst>
          </p:cNvPr>
          <p:cNvSpPr>
            <a:spLocks noGrp="1"/>
          </p:cNvSpPr>
          <p:nvPr>
            <p:ph idx="1"/>
          </p:nvPr>
        </p:nvSpPr>
        <p:spPr/>
        <p:txBody>
          <a:bodyPr/>
          <a:lstStyle/>
          <a:p>
            <a:r>
              <a:rPr lang="en-US" dirty="0"/>
              <a:t>Each member of  a group will </a:t>
            </a:r>
          </a:p>
          <a:p>
            <a:endParaRPr lang="en-US" dirty="0"/>
          </a:p>
          <a:p>
            <a:r>
              <a:rPr lang="en-US" dirty="0"/>
              <a:t>Identify one deficiency based on personal experience that prevent you from achieving your potential.</a:t>
            </a:r>
          </a:p>
          <a:p>
            <a:endParaRPr lang="en-US" dirty="0"/>
          </a:p>
          <a:p>
            <a:r>
              <a:rPr lang="en-US" dirty="0"/>
              <a:t>The group will then choose any 1 deficiency and work out  a strategy to convert this deficiency into strength </a:t>
            </a:r>
          </a:p>
          <a:p>
            <a:endParaRPr lang="en-US" dirty="0"/>
          </a:p>
          <a:p>
            <a:r>
              <a:rPr lang="en-US" dirty="0"/>
              <a:t>Make a presentation before the group – only 5 minutes per group</a:t>
            </a:r>
          </a:p>
        </p:txBody>
      </p:sp>
    </p:spTree>
    <p:extLst>
      <p:ext uri="{BB962C8B-B14F-4D97-AF65-F5344CB8AC3E}">
        <p14:creationId xmlns:p14="http://schemas.microsoft.com/office/powerpoint/2010/main" val="378716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502E-4015-45B4-37B3-4A806E66DE15}"/>
              </a:ext>
            </a:extLst>
          </p:cNvPr>
          <p:cNvSpPr>
            <a:spLocks noGrp="1"/>
          </p:cNvSpPr>
          <p:nvPr>
            <p:ph type="title"/>
          </p:nvPr>
        </p:nvSpPr>
        <p:spPr/>
        <p:txBody>
          <a:bodyPr/>
          <a:lstStyle/>
          <a:p>
            <a:r>
              <a:rPr lang="en-US" dirty="0" err="1">
                <a:solidFill>
                  <a:schemeClr val="accent1"/>
                </a:solidFill>
              </a:rPr>
              <a:t>Shadripus</a:t>
            </a:r>
            <a:r>
              <a:rPr lang="en-US" dirty="0">
                <a:solidFill>
                  <a:schemeClr val="accent1"/>
                </a:solidFill>
              </a:rPr>
              <a:t> – 6 enemies of the mind </a:t>
            </a:r>
          </a:p>
        </p:txBody>
      </p:sp>
      <p:sp>
        <p:nvSpPr>
          <p:cNvPr id="3" name="Content Placeholder 2">
            <a:extLst>
              <a:ext uri="{FF2B5EF4-FFF2-40B4-BE49-F238E27FC236}">
                <a16:creationId xmlns:a16="http://schemas.microsoft.com/office/drawing/2014/main" id="{05C2F153-3EA1-6794-28A2-B9F585CD323D}"/>
              </a:ext>
            </a:extLst>
          </p:cNvPr>
          <p:cNvSpPr>
            <a:spLocks noGrp="1"/>
          </p:cNvSpPr>
          <p:nvPr>
            <p:ph idx="1"/>
          </p:nvPr>
        </p:nvSpPr>
        <p:spPr/>
        <p:txBody>
          <a:bodyPr/>
          <a:lstStyle/>
          <a:p>
            <a:r>
              <a:rPr lang="en-US" dirty="0" err="1"/>
              <a:t>Krodh</a:t>
            </a:r>
            <a:r>
              <a:rPr lang="en-US" dirty="0"/>
              <a:t>   - anger</a:t>
            </a:r>
          </a:p>
          <a:p>
            <a:r>
              <a:rPr lang="en-US" dirty="0" err="1"/>
              <a:t>Kaam</a:t>
            </a:r>
            <a:r>
              <a:rPr lang="en-US" dirty="0"/>
              <a:t>    - desire</a:t>
            </a:r>
          </a:p>
          <a:p>
            <a:r>
              <a:rPr lang="en-US" dirty="0" err="1"/>
              <a:t>Lobh</a:t>
            </a:r>
            <a:r>
              <a:rPr lang="en-US" dirty="0"/>
              <a:t>     - greed</a:t>
            </a:r>
          </a:p>
          <a:p>
            <a:r>
              <a:rPr lang="en-US" dirty="0" err="1"/>
              <a:t>Madh</a:t>
            </a:r>
            <a:r>
              <a:rPr lang="en-US" dirty="0"/>
              <a:t>   - pride</a:t>
            </a:r>
          </a:p>
          <a:p>
            <a:r>
              <a:rPr lang="en-US" dirty="0" err="1"/>
              <a:t>Moh</a:t>
            </a:r>
            <a:r>
              <a:rPr lang="en-US" dirty="0"/>
              <a:t>     -  delusion/attachment to harmful people</a:t>
            </a:r>
            <a:r>
              <a:rPr lang="en-US"/>
              <a:t>/things </a:t>
            </a:r>
            <a:endParaRPr lang="en-US" dirty="0"/>
          </a:p>
          <a:p>
            <a:r>
              <a:rPr lang="en-US" dirty="0" err="1"/>
              <a:t>Maatsarya</a:t>
            </a:r>
            <a:r>
              <a:rPr lang="en-US" dirty="0"/>
              <a:t> – jealousy </a:t>
            </a:r>
          </a:p>
        </p:txBody>
      </p:sp>
    </p:spTree>
    <p:extLst>
      <p:ext uri="{BB962C8B-B14F-4D97-AF65-F5344CB8AC3E}">
        <p14:creationId xmlns:p14="http://schemas.microsoft.com/office/powerpoint/2010/main" val="207254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580D54-B30C-E997-3489-8BCD66CF326B}"/>
              </a:ext>
            </a:extLst>
          </p:cNvPr>
          <p:cNvSpPr/>
          <p:nvPr/>
        </p:nvSpPr>
        <p:spPr>
          <a:xfrm>
            <a:off x="148856" y="170121"/>
            <a:ext cx="11887200" cy="6517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BB1D4D3-2BF7-3DB0-0274-3D17DD3702F7}"/>
              </a:ext>
            </a:extLst>
          </p:cNvPr>
          <p:cNvSpPr>
            <a:spLocks noGrp="1"/>
          </p:cNvSpPr>
          <p:nvPr>
            <p:ph type="title"/>
          </p:nvPr>
        </p:nvSpPr>
        <p:spPr>
          <a:xfrm>
            <a:off x="466053" y="418290"/>
            <a:ext cx="10515600" cy="1325563"/>
          </a:xfrm>
        </p:spPr>
        <p:txBody>
          <a:bodyPr/>
          <a:lstStyle/>
          <a:p>
            <a:r>
              <a:rPr lang="en-US" dirty="0">
                <a:solidFill>
                  <a:schemeClr val="bg1"/>
                </a:solidFill>
              </a:rPr>
              <a:t>To contact me </a:t>
            </a:r>
          </a:p>
        </p:txBody>
      </p:sp>
      <p:sp>
        <p:nvSpPr>
          <p:cNvPr id="10" name="Content Placeholder 2">
            <a:extLst>
              <a:ext uri="{FF2B5EF4-FFF2-40B4-BE49-F238E27FC236}">
                <a16:creationId xmlns:a16="http://schemas.microsoft.com/office/drawing/2014/main" id="{51ADBA04-99CA-ABBC-F117-B21D0E515763}"/>
              </a:ext>
            </a:extLst>
          </p:cNvPr>
          <p:cNvSpPr>
            <a:spLocks noGrp="1"/>
          </p:cNvSpPr>
          <p:nvPr>
            <p:ph idx="1"/>
          </p:nvPr>
        </p:nvSpPr>
        <p:spPr>
          <a:xfrm>
            <a:off x="466053" y="1878790"/>
            <a:ext cx="4722628" cy="1603375"/>
          </a:xfrm>
        </p:spPr>
        <p:txBody>
          <a:bodyPr/>
          <a:lstStyle/>
          <a:p>
            <a:r>
              <a:rPr lang="en-IN" b="1" dirty="0">
                <a:solidFill>
                  <a:schemeClr val="bg1"/>
                </a:solidFill>
                <a:hlinkClick r:id="rId2">
                  <a:extLst>
                    <a:ext uri="{A12FA001-AC4F-418D-AE19-62706E023703}">
                      <ahyp:hlinkClr xmlns:ahyp="http://schemas.microsoft.com/office/drawing/2018/hyperlinkcolor" val="tx"/>
                    </a:ext>
                  </a:extLst>
                </a:hlinkClick>
              </a:rPr>
              <a:t>anu.vfaculty@iitd.ac.in</a:t>
            </a:r>
            <a:endParaRPr lang="en-IN" b="1" dirty="0">
              <a:solidFill>
                <a:schemeClr val="bg1"/>
              </a:solidFill>
            </a:endParaRPr>
          </a:p>
          <a:p>
            <a:pPr marL="0" indent="0">
              <a:buNone/>
            </a:pPr>
            <a:endParaRPr lang="en-IN" b="1" dirty="0">
              <a:solidFill>
                <a:schemeClr val="bg1"/>
              </a:solidFill>
            </a:endParaRPr>
          </a:p>
          <a:p>
            <a:r>
              <a:rPr lang="en-IN" dirty="0">
                <a:solidFill>
                  <a:schemeClr val="bg1"/>
                </a:solidFill>
              </a:rPr>
              <a:t>WhatsApp 9811164667</a:t>
            </a:r>
            <a:endParaRPr lang="en-US" dirty="0">
              <a:solidFill>
                <a:schemeClr val="bg1"/>
              </a:solidFill>
            </a:endParaRPr>
          </a:p>
        </p:txBody>
      </p:sp>
    </p:spTree>
    <p:extLst>
      <p:ext uri="{BB962C8B-B14F-4D97-AF65-F5344CB8AC3E}">
        <p14:creationId xmlns:p14="http://schemas.microsoft.com/office/powerpoint/2010/main" val="357194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A933-9C6B-1FE8-D8BE-9257FEB78BE3}"/>
              </a:ext>
            </a:extLst>
          </p:cNvPr>
          <p:cNvSpPr>
            <a:spLocks noGrp="1"/>
          </p:cNvSpPr>
          <p:nvPr>
            <p:ph type="title"/>
          </p:nvPr>
        </p:nvSpPr>
        <p:spPr/>
        <p:txBody>
          <a:bodyPr/>
          <a:lstStyle/>
          <a:p>
            <a:r>
              <a:rPr lang="en-US" b="1" dirty="0">
                <a:solidFill>
                  <a:schemeClr val="accent1"/>
                </a:solidFill>
              </a:rPr>
              <a:t>A quick recap </a:t>
            </a:r>
          </a:p>
        </p:txBody>
      </p:sp>
      <p:sp>
        <p:nvSpPr>
          <p:cNvPr id="3" name="Content Placeholder 2">
            <a:extLst>
              <a:ext uri="{FF2B5EF4-FFF2-40B4-BE49-F238E27FC236}">
                <a16:creationId xmlns:a16="http://schemas.microsoft.com/office/drawing/2014/main" id="{C00E2E41-A9D2-EFCE-3B67-412A6AE22887}"/>
              </a:ext>
            </a:extLst>
          </p:cNvPr>
          <p:cNvSpPr>
            <a:spLocks noGrp="1"/>
          </p:cNvSpPr>
          <p:nvPr>
            <p:ph idx="1"/>
          </p:nvPr>
        </p:nvSpPr>
        <p:spPr/>
        <p:txBody>
          <a:bodyPr/>
          <a:lstStyle/>
          <a:p>
            <a:pPr marL="0" indent="0">
              <a:buNone/>
            </a:pPr>
            <a:r>
              <a:rPr lang="en-US" dirty="0"/>
              <a:t>So far we looked at </a:t>
            </a:r>
          </a:p>
          <a:p>
            <a:pPr marL="0" indent="0">
              <a:buNone/>
            </a:pPr>
            <a:endParaRPr lang="en-US" dirty="0"/>
          </a:p>
          <a:p>
            <a:pPr marL="0" indent="0">
              <a:buNone/>
            </a:pPr>
            <a:r>
              <a:rPr lang="en-US" dirty="0"/>
              <a:t>Different concentration techniques practiced by high achievers</a:t>
            </a:r>
          </a:p>
          <a:p>
            <a:pPr marL="0" indent="0">
              <a:buNone/>
            </a:pPr>
            <a:r>
              <a:rPr lang="en-US" dirty="0"/>
              <a:t>Had an opportunity to start a journal and to do a mindfulness survey</a:t>
            </a:r>
          </a:p>
          <a:p>
            <a:pPr marL="0" indent="0">
              <a:buNone/>
            </a:pPr>
            <a:r>
              <a:rPr lang="en-US" dirty="0"/>
              <a:t>Simple ways to practice concentration </a:t>
            </a:r>
          </a:p>
          <a:p>
            <a:pPr marL="0" indent="0">
              <a:buNone/>
            </a:pPr>
            <a:endParaRPr lang="en-US" dirty="0"/>
          </a:p>
          <a:p>
            <a:pPr marL="0" indent="0">
              <a:buNone/>
            </a:pPr>
            <a:r>
              <a:rPr lang="en-US" i="1" dirty="0">
                <a:solidFill>
                  <a:schemeClr val="accent1"/>
                </a:solidFill>
              </a:rPr>
              <a:t>If you need any clarity on these please contact Dushyant or me later.</a:t>
            </a:r>
          </a:p>
        </p:txBody>
      </p:sp>
    </p:spTree>
    <p:extLst>
      <p:ext uri="{BB962C8B-B14F-4D97-AF65-F5344CB8AC3E}">
        <p14:creationId xmlns:p14="http://schemas.microsoft.com/office/powerpoint/2010/main" val="77175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6B06-E54C-EE2E-93C9-55D146D0AD8E}"/>
              </a:ext>
            </a:extLst>
          </p:cNvPr>
          <p:cNvSpPr>
            <a:spLocks noGrp="1"/>
          </p:cNvSpPr>
          <p:nvPr>
            <p:ph type="title"/>
          </p:nvPr>
        </p:nvSpPr>
        <p:spPr/>
        <p:txBody>
          <a:bodyPr/>
          <a:lstStyle/>
          <a:p>
            <a:r>
              <a:rPr lang="en-US" b="1" dirty="0">
                <a:solidFill>
                  <a:schemeClr val="accent1"/>
                </a:solidFill>
              </a:rPr>
              <a:t>Sessions 3 and 4 </a:t>
            </a:r>
          </a:p>
        </p:txBody>
      </p:sp>
      <p:sp>
        <p:nvSpPr>
          <p:cNvPr id="3" name="Content Placeholder 2">
            <a:extLst>
              <a:ext uri="{FF2B5EF4-FFF2-40B4-BE49-F238E27FC236}">
                <a16:creationId xmlns:a16="http://schemas.microsoft.com/office/drawing/2014/main" id="{371F6695-4CB1-F239-85C8-5E47E11F1DC3}"/>
              </a:ext>
            </a:extLst>
          </p:cNvPr>
          <p:cNvSpPr>
            <a:spLocks noGrp="1"/>
          </p:cNvSpPr>
          <p:nvPr>
            <p:ph idx="1"/>
          </p:nvPr>
        </p:nvSpPr>
        <p:spPr/>
        <p:txBody>
          <a:bodyPr/>
          <a:lstStyle/>
          <a:p>
            <a:r>
              <a:rPr lang="en-US" dirty="0">
                <a:solidFill>
                  <a:schemeClr val="accent1"/>
                </a:solidFill>
              </a:rPr>
              <a:t>Understanding your potential and the mental barriers that limit you</a:t>
            </a:r>
          </a:p>
          <a:p>
            <a:r>
              <a:rPr lang="en-US" dirty="0">
                <a:solidFill>
                  <a:schemeClr val="accent1"/>
                </a:solidFill>
              </a:rPr>
              <a:t>Understanding your personality type</a:t>
            </a:r>
          </a:p>
          <a:p>
            <a:r>
              <a:rPr lang="en-US" dirty="0"/>
              <a:t>Identifying a long term goal </a:t>
            </a:r>
          </a:p>
          <a:p>
            <a:r>
              <a:rPr lang="en-US" dirty="0"/>
              <a:t>Continuous Improvement – Kaizen </a:t>
            </a:r>
          </a:p>
        </p:txBody>
      </p:sp>
    </p:spTree>
    <p:extLst>
      <p:ext uri="{BB962C8B-B14F-4D97-AF65-F5344CB8AC3E}">
        <p14:creationId xmlns:p14="http://schemas.microsoft.com/office/powerpoint/2010/main" val="81539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1C8C-5A2C-308A-2666-A124B46092D0}"/>
              </a:ext>
            </a:extLst>
          </p:cNvPr>
          <p:cNvSpPr>
            <a:spLocks noGrp="1"/>
          </p:cNvSpPr>
          <p:nvPr>
            <p:ph type="title"/>
          </p:nvPr>
        </p:nvSpPr>
        <p:spPr/>
        <p:txBody>
          <a:bodyPr/>
          <a:lstStyle/>
          <a:p>
            <a:r>
              <a:rPr lang="en-US" b="1" dirty="0">
                <a:solidFill>
                  <a:schemeClr val="accent1"/>
                </a:solidFill>
              </a:rPr>
              <a:t>Achievement vs Potential </a:t>
            </a:r>
          </a:p>
        </p:txBody>
      </p:sp>
      <p:pic>
        <p:nvPicPr>
          <p:cNvPr id="27" name="Content Placeholder 26">
            <a:extLst>
              <a:ext uri="{FF2B5EF4-FFF2-40B4-BE49-F238E27FC236}">
                <a16:creationId xmlns:a16="http://schemas.microsoft.com/office/drawing/2014/main" id="{A21932B3-847E-52A7-02BE-3CD628354DC3}"/>
              </a:ext>
            </a:extLst>
          </p:cNvPr>
          <p:cNvPicPr>
            <a:picLocks noGrp="1" noChangeAspect="1"/>
          </p:cNvPicPr>
          <p:nvPr>
            <p:ph idx="1"/>
          </p:nvPr>
        </p:nvPicPr>
        <p:blipFill>
          <a:blip r:embed="rId3"/>
          <a:stretch>
            <a:fillRect/>
          </a:stretch>
        </p:blipFill>
        <p:spPr>
          <a:xfrm>
            <a:off x="3778250" y="2185194"/>
            <a:ext cx="4635500" cy="3632200"/>
          </a:xfrm>
          <a:prstGeom prst="rect">
            <a:avLst/>
          </a:prstGeom>
          <a:solidFill>
            <a:srgbClr val="FFFF00"/>
          </a:solidFill>
          <a:ln>
            <a:solidFill>
              <a:srgbClr val="0070C0"/>
            </a:solidFill>
          </a:ln>
        </p:spPr>
      </p:pic>
    </p:spTree>
    <p:extLst>
      <p:ext uri="{BB962C8B-B14F-4D97-AF65-F5344CB8AC3E}">
        <p14:creationId xmlns:p14="http://schemas.microsoft.com/office/powerpoint/2010/main" val="250830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0775-7160-7A4F-6E7B-54746A282D0F}"/>
              </a:ext>
            </a:extLst>
          </p:cNvPr>
          <p:cNvSpPr>
            <a:spLocks noGrp="1"/>
          </p:cNvSpPr>
          <p:nvPr>
            <p:ph type="title"/>
          </p:nvPr>
        </p:nvSpPr>
        <p:spPr/>
        <p:txBody>
          <a:bodyPr/>
          <a:lstStyle/>
          <a:p>
            <a:r>
              <a:rPr lang="en-US" b="1" dirty="0">
                <a:solidFill>
                  <a:schemeClr val="accent1"/>
                </a:solidFill>
              </a:rPr>
              <a:t>Talent vs Focus </a:t>
            </a:r>
          </a:p>
        </p:txBody>
      </p:sp>
      <p:sp>
        <p:nvSpPr>
          <p:cNvPr id="3" name="Content Placeholder 2">
            <a:extLst>
              <a:ext uri="{FF2B5EF4-FFF2-40B4-BE49-F238E27FC236}">
                <a16:creationId xmlns:a16="http://schemas.microsoft.com/office/drawing/2014/main" id="{905C7612-2FF3-6864-2EC5-D760B0114878}"/>
              </a:ext>
            </a:extLst>
          </p:cNvPr>
          <p:cNvSpPr>
            <a:spLocks noGrp="1"/>
          </p:cNvSpPr>
          <p:nvPr>
            <p:ph idx="1"/>
          </p:nvPr>
        </p:nvSpPr>
        <p:spPr/>
        <p:txBody>
          <a:bodyPr/>
          <a:lstStyle/>
          <a:p>
            <a:r>
              <a:rPr lang="en-GB" dirty="0"/>
              <a:t>Sachin and Vinod started at the same time at school</a:t>
            </a:r>
          </a:p>
          <a:p>
            <a:r>
              <a:rPr lang="en-GB" dirty="0"/>
              <a:t>They played together in a Harris shield match and scored unbeaten 664 runs</a:t>
            </a:r>
          </a:p>
          <a:p>
            <a:r>
              <a:rPr lang="en-GB" dirty="0"/>
              <a:t>Vinod also took wickets in the match</a:t>
            </a:r>
          </a:p>
          <a:p>
            <a:r>
              <a:rPr lang="en-GB" dirty="0"/>
              <a:t>Experts said that Vinod has more talent than Sachin</a:t>
            </a:r>
          </a:p>
          <a:p>
            <a:pPr marL="0" indent="0">
              <a:buNone/>
            </a:pPr>
            <a:endParaRPr lang="en-GB" dirty="0"/>
          </a:p>
          <a:p>
            <a:pPr marL="0" indent="0">
              <a:buNone/>
            </a:pPr>
            <a:r>
              <a:rPr lang="en-GB" dirty="0"/>
              <a:t>  But what actually happened?  </a:t>
            </a:r>
            <a:endParaRPr lang="en-US" dirty="0"/>
          </a:p>
          <a:p>
            <a:endParaRPr lang="en-US" dirty="0"/>
          </a:p>
        </p:txBody>
      </p:sp>
      <p:pic>
        <p:nvPicPr>
          <p:cNvPr id="5" name="Picture 4">
            <a:extLst>
              <a:ext uri="{FF2B5EF4-FFF2-40B4-BE49-F238E27FC236}">
                <a16:creationId xmlns:a16="http://schemas.microsoft.com/office/drawing/2014/main" id="{4AB0A1C1-E223-C5E4-14DA-9EDDDE1878C1}"/>
              </a:ext>
            </a:extLst>
          </p:cNvPr>
          <p:cNvPicPr>
            <a:picLocks noChangeAspect="1"/>
          </p:cNvPicPr>
          <p:nvPr/>
        </p:nvPicPr>
        <p:blipFill>
          <a:blip r:embed="rId2"/>
          <a:stretch>
            <a:fillRect/>
          </a:stretch>
        </p:blipFill>
        <p:spPr>
          <a:xfrm>
            <a:off x="8016949" y="4497571"/>
            <a:ext cx="2901802" cy="1995303"/>
          </a:xfrm>
          <a:prstGeom prst="rect">
            <a:avLst/>
          </a:prstGeom>
        </p:spPr>
      </p:pic>
    </p:spTree>
    <p:extLst>
      <p:ext uri="{BB962C8B-B14F-4D97-AF65-F5344CB8AC3E}">
        <p14:creationId xmlns:p14="http://schemas.microsoft.com/office/powerpoint/2010/main" val="51066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EB42-B09A-46F4-F018-12BDF623B10C}"/>
              </a:ext>
            </a:extLst>
          </p:cNvPr>
          <p:cNvSpPr>
            <a:spLocks noGrp="1"/>
          </p:cNvSpPr>
          <p:nvPr>
            <p:ph type="title"/>
          </p:nvPr>
        </p:nvSpPr>
        <p:spPr/>
        <p:txBody>
          <a:bodyPr/>
          <a:lstStyle/>
          <a:p>
            <a:r>
              <a:rPr lang="en-US" dirty="0">
                <a:solidFill>
                  <a:schemeClr val="accent1"/>
                </a:solidFill>
              </a:rPr>
              <a:t>What prevents us from reaching our full potential?</a:t>
            </a:r>
          </a:p>
        </p:txBody>
      </p:sp>
      <p:sp>
        <p:nvSpPr>
          <p:cNvPr id="3" name="Content Placeholder 2">
            <a:extLst>
              <a:ext uri="{FF2B5EF4-FFF2-40B4-BE49-F238E27FC236}">
                <a16:creationId xmlns:a16="http://schemas.microsoft.com/office/drawing/2014/main" id="{6C79D9AA-2170-28DD-8F68-70498EA4F6E7}"/>
              </a:ext>
            </a:extLst>
          </p:cNvPr>
          <p:cNvSpPr>
            <a:spLocks noGrp="1"/>
          </p:cNvSpPr>
          <p:nvPr>
            <p:ph idx="1"/>
          </p:nvPr>
        </p:nvSpPr>
        <p:spPr/>
        <p:txBody>
          <a:bodyPr/>
          <a:lstStyle/>
          <a:p>
            <a:pPr lvl="1"/>
            <a:endParaRPr lang="en-GB" dirty="0"/>
          </a:p>
          <a:p>
            <a:pPr lvl="1"/>
            <a:r>
              <a:rPr lang="en-GB" dirty="0"/>
              <a:t>Self Doubt and limiting beliefs (Lack of </a:t>
            </a:r>
            <a:r>
              <a:rPr lang="en-GB" dirty="0" err="1"/>
              <a:t>atmashraddha</a:t>
            </a:r>
            <a:r>
              <a:rPr lang="en-GB" dirty="0"/>
              <a:t>)</a:t>
            </a:r>
          </a:p>
          <a:p>
            <a:pPr lvl="1"/>
            <a:r>
              <a:rPr lang="en-GB" dirty="0"/>
              <a:t>Fear of failure (Fear)</a:t>
            </a:r>
          </a:p>
          <a:p>
            <a:pPr lvl="1"/>
            <a:r>
              <a:rPr lang="en-GB" dirty="0"/>
              <a:t>Laziness &amp; delayed action  (Tamas) </a:t>
            </a:r>
          </a:p>
          <a:p>
            <a:pPr lvl="1"/>
            <a:r>
              <a:rPr lang="en-GB" dirty="0"/>
              <a:t>Unaware of our own potential (Ignorance)</a:t>
            </a:r>
          </a:p>
          <a:p>
            <a:pPr lvl="1"/>
            <a:r>
              <a:rPr lang="en-GB" dirty="0"/>
              <a:t>Lack of a purpose in life (Tamas + Ignorance) </a:t>
            </a:r>
          </a:p>
          <a:p>
            <a:pPr lvl="1"/>
            <a:r>
              <a:rPr lang="en-GB" dirty="0"/>
              <a:t>Ego leading to disharmonious relationships ( Rajas)</a:t>
            </a:r>
          </a:p>
          <a:p>
            <a:pPr lvl="1"/>
            <a:endParaRPr lang="en-GB" dirty="0"/>
          </a:p>
          <a:p>
            <a:pPr marL="457200" lvl="1" indent="0">
              <a:buNone/>
            </a:pPr>
            <a:r>
              <a:rPr lang="en-GB" i="1" dirty="0">
                <a:solidFill>
                  <a:schemeClr val="accent1"/>
                </a:solidFill>
              </a:rPr>
              <a:t>What else? </a:t>
            </a:r>
          </a:p>
          <a:p>
            <a:pPr lvl="1"/>
            <a:endParaRPr lang="en-GB" dirty="0"/>
          </a:p>
          <a:p>
            <a:pPr marL="457200" lvl="1" indent="0">
              <a:buNone/>
            </a:pPr>
            <a:endParaRPr lang="en-GB" dirty="0"/>
          </a:p>
          <a:p>
            <a:endParaRPr lang="en-US" dirty="0"/>
          </a:p>
        </p:txBody>
      </p:sp>
    </p:spTree>
    <p:extLst>
      <p:ext uri="{BB962C8B-B14F-4D97-AF65-F5344CB8AC3E}">
        <p14:creationId xmlns:p14="http://schemas.microsoft.com/office/powerpoint/2010/main" val="184140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3712-4E1A-2995-6E58-EFF799D3187C}"/>
              </a:ext>
            </a:extLst>
          </p:cNvPr>
          <p:cNvSpPr>
            <a:spLocks noGrp="1"/>
          </p:cNvSpPr>
          <p:nvPr>
            <p:ph type="title"/>
          </p:nvPr>
        </p:nvSpPr>
        <p:spPr/>
        <p:txBody>
          <a:bodyPr/>
          <a:lstStyle/>
          <a:p>
            <a:r>
              <a:rPr lang="en-US" dirty="0">
                <a:solidFill>
                  <a:schemeClr val="accent1"/>
                </a:solidFill>
              </a:rPr>
              <a:t>Amitabh Bachchan – Overcoming Deficiencies </a:t>
            </a:r>
          </a:p>
        </p:txBody>
      </p:sp>
      <p:sp>
        <p:nvSpPr>
          <p:cNvPr id="3" name="Content Placeholder 2">
            <a:extLst>
              <a:ext uri="{FF2B5EF4-FFF2-40B4-BE49-F238E27FC236}">
                <a16:creationId xmlns:a16="http://schemas.microsoft.com/office/drawing/2014/main" id="{D0A9A9E6-C65D-03F4-C1E2-97614927FCAA}"/>
              </a:ext>
            </a:extLst>
          </p:cNvPr>
          <p:cNvSpPr>
            <a:spLocks noGrp="1"/>
          </p:cNvSpPr>
          <p:nvPr>
            <p:ph idx="1"/>
          </p:nvPr>
        </p:nvSpPr>
        <p:spPr/>
        <p:txBody>
          <a:bodyPr/>
          <a:lstStyle/>
          <a:p>
            <a:r>
              <a:rPr lang="en-US" dirty="0"/>
              <a:t>"Sometimes we are tested not to show our weakness, but to show our strength." </a:t>
            </a:r>
          </a:p>
          <a:p>
            <a:endParaRPr lang="en-US" dirty="0"/>
          </a:p>
          <a:p>
            <a:r>
              <a:rPr lang="hi-IN" dirty="0"/>
              <a:t>कभी कभार , हमारा इम्तिहान , हमारी कमज़ोरियों को दिखाने के लिए नहीं लिया जाता ; वो लिया जाता है , हमारी ताक़त को दिखाने के लिए </a:t>
            </a:r>
            <a:endParaRPr lang="en-US" dirty="0"/>
          </a:p>
          <a:p>
            <a:endParaRPr lang="en-US" dirty="0"/>
          </a:p>
        </p:txBody>
      </p:sp>
      <p:pic>
        <p:nvPicPr>
          <p:cNvPr id="5" name="Picture 4">
            <a:extLst>
              <a:ext uri="{FF2B5EF4-FFF2-40B4-BE49-F238E27FC236}">
                <a16:creationId xmlns:a16="http://schemas.microsoft.com/office/drawing/2014/main" id="{42E177C5-6424-DD64-EBD6-459B2E9D2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2683" y="4062864"/>
            <a:ext cx="2939317" cy="265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96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8DB5-B054-0BCE-40A2-331710BE4BD9}"/>
              </a:ext>
            </a:extLst>
          </p:cNvPr>
          <p:cNvSpPr>
            <a:spLocks noGrp="1"/>
          </p:cNvSpPr>
          <p:nvPr>
            <p:ph type="title"/>
          </p:nvPr>
        </p:nvSpPr>
        <p:spPr/>
        <p:txBody>
          <a:bodyPr/>
          <a:lstStyle/>
          <a:p>
            <a:r>
              <a:rPr lang="en-GB" dirty="0">
                <a:solidFill>
                  <a:schemeClr val="accent1"/>
                </a:solidFill>
              </a:rPr>
              <a:t>Early days of career… Late 60s to early 70s</a:t>
            </a:r>
            <a:endParaRPr lang="en-US" dirty="0">
              <a:solidFill>
                <a:schemeClr val="accent1"/>
              </a:solidFill>
            </a:endParaRPr>
          </a:p>
        </p:txBody>
      </p:sp>
      <p:sp>
        <p:nvSpPr>
          <p:cNvPr id="3" name="Content Placeholder 2">
            <a:extLst>
              <a:ext uri="{FF2B5EF4-FFF2-40B4-BE49-F238E27FC236}">
                <a16:creationId xmlns:a16="http://schemas.microsoft.com/office/drawing/2014/main" id="{F7222012-0356-C7E3-7168-7D5297C483F1}"/>
              </a:ext>
            </a:extLst>
          </p:cNvPr>
          <p:cNvSpPr>
            <a:spLocks noGrp="1"/>
          </p:cNvSpPr>
          <p:nvPr>
            <p:ph idx="1"/>
          </p:nvPr>
        </p:nvSpPr>
        <p:spPr/>
        <p:txBody>
          <a:bodyPr/>
          <a:lstStyle/>
          <a:p>
            <a:pPr marL="0" indent="0">
              <a:buNone/>
            </a:pPr>
            <a:r>
              <a:rPr lang="en-GB" dirty="0">
                <a:solidFill>
                  <a:schemeClr val="accent1"/>
                </a:solidFill>
              </a:rPr>
              <a:t>Rejected </a:t>
            </a:r>
          </a:p>
          <a:p>
            <a:pPr lvl="1"/>
            <a:r>
              <a:rPr lang="en-GB" dirty="0"/>
              <a:t>Too tall! </a:t>
            </a:r>
          </a:p>
          <a:p>
            <a:pPr lvl="1"/>
            <a:r>
              <a:rPr lang="en-GB" dirty="0"/>
              <a:t>Too lean</a:t>
            </a:r>
          </a:p>
          <a:p>
            <a:pPr lvl="1"/>
            <a:r>
              <a:rPr lang="en-GB" dirty="0"/>
              <a:t>Baritone voice</a:t>
            </a:r>
          </a:p>
          <a:p>
            <a:pPr lvl="1"/>
            <a:r>
              <a:rPr lang="en-GB" dirty="0"/>
              <a:t>Not hero material!! </a:t>
            </a:r>
          </a:p>
          <a:p>
            <a:pPr lvl="1"/>
            <a:r>
              <a:rPr lang="en-GB" dirty="0"/>
              <a:t>First 13 movies were a flop!!</a:t>
            </a:r>
          </a:p>
          <a:p>
            <a:pPr lvl="1"/>
            <a:endParaRPr lang="en-GB" dirty="0"/>
          </a:p>
          <a:p>
            <a:pPr marL="114300" indent="0">
              <a:buNone/>
            </a:pPr>
            <a:r>
              <a:rPr lang="en-GB" sz="1400" i="1" dirty="0">
                <a:solidFill>
                  <a:srgbClr val="4B4B4B"/>
                </a:solidFill>
                <a:latin typeface="Open Sans" panose="020B0606030504020204" pitchFamily="34" charset="0"/>
              </a:rPr>
              <a:t> </a:t>
            </a:r>
            <a:r>
              <a:rPr lang="en-GB" sz="2000" i="1" dirty="0">
                <a:solidFill>
                  <a:schemeClr val="accent1"/>
                </a:solidFill>
                <a:latin typeface="Open Sans" panose="020B0606030504020204" pitchFamily="34" charset="0"/>
              </a:rPr>
              <a:t>I had come away from home to seek the possibilities of joining the Industry in some other way. But one look at Rajesh Khanna made me realize that with people like him around, there would be little chance or opportunity for me, in this new profession!</a:t>
            </a:r>
            <a:endParaRPr lang="en-GB" sz="2000" i="1" dirty="0">
              <a:solidFill>
                <a:schemeClr val="accent1"/>
              </a:solidFill>
            </a:endParaRPr>
          </a:p>
          <a:p>
            <a:endParaRPr lang="en-US" dirty="0"/>
          </a:p>
        </p:txBody>
      </p:sp>
      <p:pic>
        <p:nvPicPr>
          <p:cNvPr id="4" name="Picture 2">
            <a:extLst>
              <a:ext uri="{FF2B5EF4-FFF2-40B4-BE49-F238E27FC236}">
                <a16:creationId xmlns:a16="http://schemas.microsoft.com/office/drawing/2014/main" id="{8931A96E-1AB8-772C-59F1-12CD6966C58A}"/>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8221" y="1825626"/>
            <a:ext cx="2287267" cy="231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15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D016-335B-4982-34DB-7AB8482031D9}"/>
              </a:ext>
            </a:extLst>
          </p:cNvPr>
          <p:cNvSpPr>
            <a:spLocks noGrp="1"/>
          </p:cNvSpPr>
          <p:nvPr>
            <p:ph type="title"/>
          </p:nvPr>
        </p:nvSpPr>
        <p:spPr/>
        <p:txBody>
          <a:bodyPr/>
          <a:lstStyle/>
          <a:p>
            <a:r>
              <a:rPr lang="en-US" dirty="0">
                <a:solidFill>
                  <a:schemeClr val="accent1"/>
                </a:solidFill>
              </a:rPr>
              <a:t>Later …..</a:t>
            </a:r>
          </a:p>
        </p:txBody>
      </p:sp>
      <p:sp>
        <p:nvSpPr>
          <p:cNvPr id="3" name="Content Placeholder 2">
            <a:extLst>
              <a:ext uri="{FF2B5EF4-FFF2-40B4-BE49-F238E27FC236}">
                <a16:creationId xmlns:a16="http://schemas.microsoft.com/office/drawing/2014/main" id="{F6D32509-740E-07E9-779B-C454D24B6D79}"/>
              </a:ext>
            </a:extLst>
          </p:cNvPr>
          <p:cNvSpPr>
            <a:spLocks noGrp="1"/>
          </p:cNvSpPr>
          <p:nvPr>
            <p:ph idx="1"/>
          </p:nvPr>
        </p:nvSpPr>
        <p:spPr/>
        <p:txBody>
          <a:bodyPr>
            <a:normAutofit fontScale="92500" lnSpcReduction="20000"/>
          </a:bodyPr>
          <a:lstStyle/>
          <a:p>
            <a:r>
              <a:rPr lang="en-GB" dirty="0"/>
              <a:t>From flop star to Super star!</a:t>
            </a:r>
          </a:p>
          <a:p>
            <a:r>
              <a:rPr lang="en-GB" dirty="0"/>
              <a:t>Labelled as “Angry young man”</a:t>
            </a:r>
          </a:p>
          <a:p>
            <a:r>
              <a:rPr lang="en-GB" dirty="0"/>
              <a:t>Redefined the definition of hero in Hindi films</a:t>
            </a:r>
            <a:endParaRPr lang="en-US" dirty="0"/>
          </a:p>
          <a:p>
            <a:endParaRPr lang="en-US" dirty="0"/>
          </a:p>
          <a:p>
            <a:pPr marL="0" indent="0">
              <a:buNone/>
            </a:pPr>
            <a:r>
              <a:rPr lang="en-US" dirty="0">
                <a:solidFill>
                  <a:schemeClr val="accent1"/>
                </a:solidFill>
              </a:rPr>
              <a:t>Still later on </a:t>
            </a:r>
          </a:p>
          <a:p>
            <a:r>
              <a:rPr lang="en-US" dirty="0"/>
              <a:t>Overcame a near death experience </a:t>
            </a:r>
          </a:p>
          <a:p>
            <a:r>
              <a:rPr lang="en-US" dirty="0"/>
              <a:t>Became bankrupt – ABCL corporation</a:t>
            </a:r>
          </a:p>
          <a:p>
            <a:r>
              <a:rPr lang="en-US" dirty="0"/>
              <a:t>Failed in Politics</a:t>
            </a:r>
          </a:p>
          <a:p>
            <a:r>
              <a:rPr lang="en-US" dirty="0"/>
              <a:t>Rose again through Kaun Banega </a:t>
            </a:r>
            <a:r>
              <a:rPr lang="en-US" dirty="0" err="1"/>
              <a:t>Crorepati</a:t>
            </a:r>
            <a:endParaRPr lang="en-US" dirty="0"/>
          </a:p>
          <a:p>
            <a:r>
              <a:rPr lang="en-US" dirty="0"/>
              <a:t>And is still going strong</a:t>
            </a:r>
          </a:p>
        </p:txBody>
      </p:sp>
    </p:spTree>
    <p:extLst>
      <p:ext uri="{BB962C8B-B14F-4D97-AF65-F5344CB8AC3E}">
        <p14:creationId xmlns:p14="http://schemas.microsoft.com/office/powerpoint/2010/main" val="1414024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501</Words>
  <Application>Microsoft Macintosh PowerPoint</Application>
  <PresentationFormat>Widescreen</PresentationFormat>
  <Paragraphs>86</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Open Sans</vt:lpstr>
      <vt:lpstr>Office Theme</vt:lpstr>
      <vt:lpstr>PowerPoint Presentation</vt:lpstr>
      <vt:lpstr>A quick recap </vt:lpstr>
      <vt:lpstr>Sessions 3 and 4 </vt:lpstr>
      <vt:lpstr>Achievement vs Potential </vt:lpstr>
      <vt:lpstr>Talent vs Focus </vt:lpstr>
      <vt:lpstr>What prevents us from reaching our full potential?</vt:lpstr>
      <vt:lpstr>Amitabh Bachchan – Overcoming Deficiencies </vt:lpstr>
      <vt:lpstr>Early days of career… Late 60s to early 70s</vt:lpstr>
      <vt:lpstr>Later …..</vt:lpstr>
      <vt:lpstr>Group work </vt:lpstr>
      <vt:lpstr>Shadripus – 6 enemies of the mind </vt:lpstr>
      <vt:lpstr>To contact 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Concentration </dc:title>
  <dc:creator>anuradha balaram</dc:creator>
  <cp:lastModifiedBy>anuradha balaram</cp:lastModifiedBy>
  <cp:revision>36</cp:revision>
  <dcterms:created xsi:type="dcterms:W3CDTF">2022-05-26T11:50:42Z</dcterms:created>
  <dcterms:modified xsi:type="dcterms:W3CDTF">2022-08-15T03:13:28Z</dcterms:modified>
</cp:coreProperties>
</file>