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8" r:id="rId3"/>
  </p:sldIdLst>
  <p:sldSz cx="7543800" cy="10744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84" userDrawn="1">
          <p15:clr>
            <a:srgbClr val="A4A3A4"/>
          </p15:clr>
        </p15:guide>
        <p15:guide id="2" pos="4449" userDrawn="1">
          <p15:clr>
            <a:srgbClr val="A4A3A4"/>
          </p15:clr>
        </p15:guide>
        <p15:guide id="3" pos="303" userDrawn="1">
          <p15:clr>
            <a:srgbClr val="A4A3A4"/>
          </p15:clr>
        </p15:guide>
        <p15:guide id="4" pos="2376" userDrawn="1">
          <p15:clr>
            <a:srgbClr val="A4A3A4"/>
          </p15:clr>
        </p15:guide>
        <p15:guide id="5" pos="25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19A"/>
    <a:srgbClr val="7DBDC3"/>
    <a:srgbClr val="0F3F5D"/>
    <a:srgbClr val="8CA8B5"/>
    <a:srgbClr val="B0C3CC"/>
    <a:srgbClr val="7CB7C5"/>
    <a:srgbClr val="E7EDF0"/>
    <a:srgbClr val="B5BFBE"/>
    <a:srgbClr val="373F41"/>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86ABC-7270-40BE-A15B-842C114D3CD5}" v="2" dt="2020-09-30T14:15:59.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9" autoAdjust="0"/>
    <p:restoredTop sz="94286" autoAdjust="0"/>
  </p:normalViewPr>
  <p:slideViewPr>
    <p:cSldViewPr snapToGrid="0" showGuides="1">
      <p:cViewPr>
        <p:scale>
          <a:sx n="100" d="100"/>
          <a:sy n="100" d="100"/>
        </p:scale>
        <p:origin x="4176" y="72"/>
      </p:cViewPr>
      <p:guideLst>
        <p:guide orient="horz" pos="1184"/>
        <p:guide pos="4449"/>
        <p:guide pos="303"/>
        <p:guide pos="2376"/>
        <p:guide pos="25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E4DB2-1484-452A-8BB2-4452CCFA36DF}" type="datetimeFigureOut">
              <a:rPr lang="en-GB" smtClean="0"/>
              <a:t>05/10/2020</a:t>
            </a:fld>
            <a:endParaRPr lang="en-GB"/>
          </a:p>
        </p:txBody>
      </p:sp>
      <p:sp>
        <p:nvSpPr>
          <p:cNvPr id="4" name="Slide Image Placeholder 3"/>
          <p:cNvSpPr>
            <a:spLocks noGrp="1" noRot="1" noChangeAspect="1"/>
          </p:cNvSpPr>
          <p:nvPr>
            <p:ph type="sldImg" idx="2"/>
          </p:nvPr>
        </p:nvSpPr>
        <p:spPr>
          <a:xfrm>
            <a:off x="2346325" y="1143000"/>
            <a:ext cx="21653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B91F-34B4-47F0-A1A5-732186D80A42}" type="slidenum">
              <a:rPr lang="en-GB" smtClean="0"/>
              <a:t>‹#›</a:t>
            </a:fld>
            <a:endParaRPr lang="en-GB"/>
          </a:p>
        </p:txBody>
      </p:sp>
    </p:spTree>
    <p:extLst>
      <p:ext uri="{BB962C8B-B14F-4D97-AF65-F5344CB8AC3E}">
        <p14:creationId xmlns:p14="http://schemas.microsoft.com/office/powerpoint/2010/main" val="371649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6325" y="1143000"/>
            <a:ext cx="21653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C3B91F-34B4-47F0-A1A5-732186D80A42}" type="slidenum">
              <a:rPr lang="en-GB" smtClean="0"/>
              <a:t>1</a:t>
            </a:fld>
            <a:endParaRPr lang="en-GB"/>
          </a:p>
        </p:txBody>
      </p:sp>
    </p:spTree>
    <p:extLst>
      <p:ext uri="{BB962C8B-B14F-4D97-AF65-F5344CB8AC3E}">
        <p14:creationId xmlns:p14="http://schemas.microsoft.com/office/powerpoint/2010/main" val="177223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785" y="1758369"/>
            <a:ext cx="6412230" cy="3740573"/>
          </a:xfrm>
        </p:spPr>
        <p:txBody>
          <a:bodyPr anchor="b"/>
          <a:lstStyle>
            <a:lvl1pPr algn="ctr">
              <a:defRPr sz="4950"/>
            </a:lvl1pPr>
          </a:lstStyle>
          <a:p>
            <a:r>
              <a:rPr lang="en-US"/>
              <a:t>Click to edit Master title style</a:t>
            </a:r>
            <a:endParaRPr lang="en-US" dirty="0"/>
          </a:p>
        </p:txBody>
      </p:sp>
      <p:sp>
        <p:nvSpPr>
          <p:cNvPr id="3" name="Subtitle 2"/>
          <p:cNvSpPr>
            <a:spLocks noGrp="1"/>
          </p:cNvSpPr>
          <p:nvPr>
            <p:ph type="subTitle" idx="1"/>
          </p:nvPr>
        </p:nvSpPr>
        <p:spPr>
          <a:xfrm>
            <a:off x="942975" y="5643193"/>
            <a:ext cx="5657850" cy="2594027"/>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5042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26664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98532" y="572029"/>
            <a:ext cx="1626632" cy="91052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8637" y="572029"/>
            <a:ext cx="4785598" cy="9105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76118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77829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707" y="2678592"/>
            <a:ext cx="6506528" cy="4469288"/>
          </a:xfrm>
        </p:spPr>
        <p:txBody>
          <a:bodyPr anchor="b"/>
          <a:lstStyle>
            <a:lvl1pPr>
              <a:defRPr sz="4950"/>
            </a:lvl1pPr>
          </a:lstStyle>
          <a:p>
            <a:r>
              <a:rPr lang="en-US"/>
              <a:t>Click to edit Master title style</a:t>
            </a:r>
            <a:endParaRPr lang="en-US" dirty="0"/>
          </a:p>
        </p:txBody>
      </p:sp>
      <p:sp>
        <p:nvSpPr>
          <p:cNvPr id="3" name="Text Placeholder 2"/>
          <p:cNvSpPr>
            <a:spLocks noGrp="1"/>
          </p:cNvSpPr>
          <p:nvPr>
            <p:ph type="body" idx="1"/>
          </p:nvPr>
        </p:nvSpPr>
        <p:spPr>
          <a:xfrm>
            <a:off x="514707" y="7190161"/>
            <a:ext cx="6506528" cy="2350293"/>
          </a:xfrm>
        </p:spPr>
        <p:txBody>
          <a:bodyPr/>
          <a:lstStyle>
            <a:lvl1pPr marL="0" indent="0">
              <a:buNone/>
              <a:defRPr sz="1980">
                <a:solidFill>
                  <a:schemeClr val="tx1"/>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5E09-DADB-412E-AFF7-ABAC566D0A51}" type="datetimeFigureOut">
              <a:rPr lang="en-US" smtClean="0"/>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437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636"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9049"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C5E09-DADB-412E-AFF7-ABAC566D0A51}"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56334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619" y="572032"/>
            <a:ext cx="6506528" cy="207671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9619" y="2633822"/>
            <a:ext cx="3191381"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p:cNvSpPr>
            <a:spLocks noGrp="1"/>
          </p:cNvSpPr>
          <p:nvPr>
            <p:ph sz="half" idx="2"/>
          </p:nvPr>
        </p:nvSpPr>
        <p:spPr>
          <a:xfrm>
            <a:off x="519619" y="3924618"/>
            <a:ext cx="3191381"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9049" y="2633822"/>
            <a:ext cx="3207098"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p:cNvSpPr>
            <a:spLocks noGrp="1"/>
          </p:cNvSpPr>
          <p:nvPr>
            <p:ph sz="quarter" idx="4"/>
          </p:nvPr>
        </p:nvSpPr>
        <p:spPr>
          <a:xfrm>
            <a:off x="3819049" y="3924618"/>
            <a:ext cx="3207098"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C5E09-DADB-412E-AFF7-ABAC566D0A51}" type="datetimeFigureOut">
              <a:rPr lang="en-US" smtClean="0"/>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67828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C5E09-DADB-412E-AFF7-ABAC566D0A51}" type="datetimeFigureOut">
              <a:rPr lang="en-US" smtClean="0"/>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75740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C5E09-DADB-412E-AFF7-ABAC566D0A51}" type="datetimeFigureOut">
              <a:rPr lang="en-US" smtClean="0"/>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1066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Content Placeholder 2"/>
          <p:cNvSpPr>
            <a:spLocks noGrp="1"/>
          </p:cNvSpPr>
          <p:nvPr>
            <p:ph idx="1"/>
          </p:nvPr>
        </p:nvSpPr>
        <p:spPr>
          <a:xfrm>
            <a:off x="3207097" y="1546968"/>
            <a:ext cx="3819049" cy="7635346"/>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19879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07097" y="1546968"/>
            <a:ext cx="3819049" cy="7635346"/>
          </a:xfrm>
        </p:spPr>
        <p:txBody>
          <a:bodyPr anchor="t"/>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r>
              <a:rPr lang="en-US"/>
              <a:t>Click icon to add picture</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91081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636" y="572032"/>
            <a:ext cx="6506528" cy="20767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8636" y="2860146"/>
            <a:ext cx="6506528" cy="681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8636" y="9958284"/>
            <a:ext cx="1697355" cy="572029"/>
          </a:xfrm>
          <a:prstGeom prst="rect">
            <a:avLst/>
          </a:prstGeom>
        </p:spPr>
        <p:txBody>
          <a:bodyPr vert="horz" lIns="91440" tIns="45720" rIns="91440" bIns="45720" rtlCol="0" anchor="ctr"/>
          <a:lstStyle>
            <a:lvl1pPr algn="l">
              <a:defRPr sz="990">
                <a:solidFill>
                  <a:schemeClr val="tx1">
                    <a:tint val="75000"/>
                  </a:schemeClr>
                </a:solidFill>
              </a:defRPr>
            </a:lvl1pPr>
          </a:lstStyle>
          <a:p>
            <a:fld id="{959C5E09-DADB-412E-AFF7-ABAC566D0A51}" type="datetimeFigureOut">
              <a:rPr lang="en-US" smtClean="0"/>
              <a:t>10/5/2020</a:t>
            </a:fld>
            <a:endParaRPr lang="en-US"/>
          </a:p>
        </p:txBody>
      </p:sp>
      <p:sp>
        <p:nvSpPr>
          <p:cNvPr id="5" name="Footer Placeholder 4"/>
          <p:cNvSpPr>
            <a:spLocks noGrp="1"/>
          </p:cNvSpPr>
          <p:nvPr>
            <p:ph type="ftr" sz="quarter" idx="3"/>
          </p:nvPr>
        </p:nvSpPr>
        <p:spPr>
          <a:xfrm>
            <a:off x="2498884" y="9958284"/>
            <a:ext cx="2546033" cy="572029"/>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27809" y="9958284"/>
            <a:ext cx="1697355" cy="572029"/>
          </a:xfrm>
          <a:prstGeom prst="rect">
            <a:avLst/>
          </a:prstGeom>
        </p:spPr>
        <p:txBody>
          <a:bodyPr vert="horz" lIns="91440" tIns="45720" rIns="91440" bIns="45720" rtlCol="0" anchor="ctr"/>
          <a:lstStyle>
            <a:lvl1pPr algn="r">
              <a:defRPr sz="990">
                <a:solidFill>
                  <a:schemeClr val="tx1">
                    <a:tint val="75000"/>
                  </a:schemeClr>
                </a:solidFill>
              </a:defRPr>
            </a:lvl1pPr>
          </a:lstStyle>
          <a:p>
            <a:fld id="{801C6C20-25C2-4A12-BF1D-7FC4EF6F4A87}" type="slidenum">
              <a:rPr lang="en-US" smtClean="0"/>
              <a:t>‹#›</a:t>
            </a:fld>
            <a:endParaRPr lang="en-US"/>
          </a:p>
        </p:txBody>
      </p:sp>
    </p:spTree>
    <p:extLst>
      <p:ext uri="{BB962C8B-B14F-4D97-AF65-F5344CB8AC3E}">
        <p14:creationId xmlns:p14="http://schemas.microsoft.com/office/powerpoint/2010/main" val="4530224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4.emf"/><Relationship Id="rId18" Type="http://schemas.openxmlformats.org/officeDocument/2006/relationships/image" Target="../media/image19.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3.svg"/><Relationship Id="rId17" Type="http://schemas.openxmlformats.org/officeDocument/2006/relationships/image" Target="../media/image18.sv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svg"/><Relationship Id="rId15" Type="http://schemas.openxmlformats.org/officeDocument/2006/relationships/image" Target="../media/image16.svg"/><Relationship Id="rId10" Type="http://schemas.openxmlformats.org/officeDocument/2006/relationships/image" Target="../media/image11.svg"/><Relationship Id="rId19" Type="http://schemas.openxmlformats.org/officeDocument/2006/relationships/image" Target="../media/image20.sv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2325" t="10846" r="18485" b="19511"/>
          <a:stretch/>
        </p:blipFill>
        <p:spPr>
          <a:xfrm>
            <a:off x="584869" y="6196486"/>
            <a:ext cx="2907955" cy="1781226"/>
          </a:xfrm>
          <a:prstGeom prst="rect">
            <a:avLst/>
          </a:prstGeom>
        </p:spPr>
      </p:pic>
      <p:sp>
        <p:nvSpPr>
          <p:cNvPr id="12" name="TextBox 11">
            <a:extLst>
              <a:ext uri="{FF2B5EF4-FFF2-40B4-BE49-F238E27FC236}">
                <a16:creationId xmlns:a16="http://schemas.microsoft.com/office/drawing/2014/main" id="{2AE504E2-A0F9-49D5-A35C-D11D9182E418}"/>
              </a:ext>
            </a:extLst>
          </p:cNvPr>
          <p:cNvSpPr txBox="1"/>
          <p:nvPr/>
        </p:nvSpPr>
        <p:spPr>
          <a:xfrm>
            <a:off x="399896" y="1762310"/>
            <a:ext cx="3466180" cy="2248629"/>
          </a:xfrm>
          <a:prstGeom prst="rect">
            <a:avLst/>
          </a:prstGeom>
          <a:noFill/>
        </p:spPr>
        <p:txBody>
          <a:bodyPr wrap="square" rtlCol="0">
            <a:spAutoFit/>
          </a:bodyPr>
          <a:lstStyle/>
          <a:p>
            <a:pPr>
              <a:spcAft>
                <a:spcPts val="291"/>
              </a:spcAft>
            </a:pPr>
            <a:r>
              <a:rPr lang="en-GB" sz="1900" b="1" dirty="0" err="1">
                <a:solidFill>
                  <a:srgbClr val="0F3F5D"/>
                </a:solidFill>
                <a:latin typeface="Lato Light" panose="020F0302020204030203" pitchFamily="34" charset="0"/>
                <a:ea typeface="Lato" panose="020F0502020204030203" pitchFamily="34" charset="0"/>
                <a:cs typeface="Lato" panose="020F0502020204030203" pitchFamily="34" charset="0"/>
              </a:rPr>
              <a:t>Hunna</a:t>
            </a:r>
            <a:r>
              <a:rPr lang="en-GB" sz="1900" b="1" dirty="0">
                <a:solidFill>
                  <a:srgbClr val="0F3F5D"/>
                </a:solidFill>
                <a:latin typeface="Lato Light" panose="020F0302020204030203" pitchFamily="34" charset="0"/>
                <a:ea typeface="Lato" panose="020F0502020204030203" pitchFamily="34" charset="0"/>
                <a:cs typeface="Lato" panose="020F0502020204030203" pitchFamily="34" charset="0"/>
              </a:rPr>
              <a:t> System USB </a:t>
            </a:r>
            <a:r>
              <a:rPr lang="en-GB" sz="1900" b="1" dirty="0" err="1">
                <a:solidFill>
                  <a:srgbClr val="0F3F5D"/>
                </a:solidFill>
                <a:latin typeface="Lato Light" panose="020F0302020204030203" pitchFamily="34" charset="0"/>
                <a:ea typeface="Lato" panose="020F0502020204030203" pitchFamily="34" charset="0"/>
                <a:cs typeface="Lato" panose="020F0502020204030203" pitchFamily="34" charset="0"/>
              </a:rPr>
              <a:t>Santiser</a:t>
            </a: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1600"/>
              </a:lnSpc>
              <a:spcAft>
                <a:spcPts val="291"/>
              </a:spcAft>
            </a:pPr>
            <a:r>
              <a:rPr lang="en-US" sz="1100" dirty="0">
                <a:latin typeface="Lato Light" panose="020F0302020204030203" pitchFamily="34" charset="0"/>
                <a:ea typeface="Lato" panose="020F0502020204030203" pitchFamily="34" charset="0"/>
                <a:cs typeface="Lato" panose="020F0502020204030203" pitchFamily="34" charset="0"/>
              </a:rPr>
              <a:t>The Hunna System is portable, air-gapped USB </a:t>
            </a:r>
            <a:r>
              <a:rPr lang="en-US" sz="1100" dirty="0" err="1">
                <a:latin typeface="Lato Light" panose="020F0302020204030203" pitchFamily="34" charset="0"/>
                <a:ea typeface="Lato" panose="020F0502020204030203" pitchFamily="34" charset="0"/>
                <a:cs typeface="Lato" panose="020F0502020204030203" pitchFamily="34" charset="0"/>
              </a:rPr>
              <a:t>sanitiser</a:t>
            </a:r>
            <a:r>
              <a:rPr lang="en-US" sz="1100" dirty="0">
                <a:latin typeface="Lato Light" panose="020F0302020204030203" pitchFamily="34" charset="0"/>
                <a:ea typeface="Lato" panose="020F0502020204030203" pitchFamily="34" charset="0"/>
                <a:cs typeface="Lato" panose="020F0502020204030203" pitchFamily="34" charset="0"/>
              </a:rPr>
              <a:t>. Integrated with </a:t>
            </a:r>
            <a:r>
              <a:rPr lang="en-US" sz="1100" dirty="0" err="1">
                <a:latin typeface="Lato Light" panose="020F0302020204030203" pitchFamily="34" charset="0"/>
                <a:ea typeface="Lato" panose="020F0502020204030203" pitchFamily="34" charset="0"/>
                <a:cs typeface="Lato" panose="020F0502020204030203" pitchFamily="34" charset="0"/>
              </a:rPr>
              <a:t>Glasswall’s</a:t>
            </a:r>
            <a:r>
              <a:rPr lang="en-US" sz="1100" dirty="0">
                <a:latin typeface="Lato Light" panose="020F0302020204030203" pitchFamily="34" charset="0"/>
                <a:ea typeface="Lato" panose="020F0502020204030203" pitchFamily="34" charset="0"/>
                <a:cs typeface="Lato" panose="020F0502020204030203" pitchFamily="34" charset="0"/>
              </a:rPr>
              <a:t> Rebuild SDK, it leverages the industry’s leading CDR technology to ensure files and data imported or exported on USB are clean and safe. Built to meet the highest standards of security in the field, the Hunna System delivers military-grade file safety with a simple and intuitive user interface. </a:t>
            </a:r>
            <a:endParaRPr lang="en-GB" sz="1100" dirty="0">
              <a:latin typeface="Lato Light" panose="020F0302020204030203" pitchFamily="34" charset="0"/>
              <a:ea typeface="Lato" panose="020F0502020204030203" pitchFamily="34" charset="0"/>
              <a:cs typeface="Lato" panose="020F0502020204030203" pitchFamily="34" charset="0"/>
            </a:endParaRPr>
          </a:p>
        </p:txBody>
      </p:sp>
      <p:pic>
        <p:nvPicPr>
          <p:cNvPr id="36" name="Picture 5">
            <a:extLst>
              <a:ext uri="{FF2B5EF4-FFF2-40B4-BE49-F238E27FC236}">
                <a16:creationId xmlns:a16="http://schemas.microsoft.com/office/drawing/2014/main" id="{10071B18-5DD6-4327-BFD3-D6DC87760C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2" y="0"/>
            <a:ext cx="7537637" cy="141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6">
            <a:extLst>
              <a:ext uri="{FF2B5EF4-FFF2-40B4-BE49-F238E27FC236}">
                <a16:creationId xmlns:a16="http://schemas.microsoft.com/office/drawing/2014/main" id="{FD861498-67DF-435B-B53E-E161CE12ED67}"/>
              </a:ext>
            </a:extLst>
          </p:cNvPr>
          <p:cNvSpPr>
            <a:spLocks noEditPoints="1"/>
          </p:cNvSpPr>
          <p:nvPr/>
        </p:nvSpPr>
        <p:spPr bwMode="auto">
          <a:xfrm>
            <a:off x="488438" y="308162"/>
            <a:ext cx="1446820" cy="813547"/>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751" tIns="44375" rIns="88751" bIns="44375" numCol="1" anchor="t" anchorCtr="0" compatLnSpc="1">
            <a:prstTxWarp prst="textNoShape">
              <a:avLst/>
            </a:prstTxWarp>
          </a:bodyPr>
          <a:lstStyle/>
          <a:p>
            <a:endParaRPr lang="en-GB" sz="1747" dirty="0"/>
          </a:p>
        </p:txBody>
      </p:sp>
      <p:sp>
        <p:nvSpPr>
          <p:cNvPr id="16" name="TextBox 15">
            <a:extLst>
              <a:ext uri="{FF2B5EF4-FFF2-40B4-BE49-F238E27FC236}">
                <a16:creationId xmlns:a16="http://schemas.microsoft.com/office/drawing/2014/main" id="{6A95BA81-19A3-40A7-8DF2-4C2975BF27EF}"/>
              </a:ext>
            </a:extLst>
          </p:cNvPr>
          <p:cNvSpPr txBox="1"/>
          <p:nvPr/>
        </p:nvSpPr>
        <p:spPr>
          <a:xfrm>
            <a:off x="406320" y="8334246"/>
            <a:ext cx="3468664" cy="1795363"/>
          </a:xfrm>
          <a:prstGeom prst="rect">
            <a:avLst/>
          </a:prstGeom>
          <a:noFill/>
        </p:spPr>
        <p:txBody>
          <a:bodyPr wrap="square" rtlCol="0">
            <a:spAutoFit/>
          </a:bodyPr>
          <a:lstStyle/>
          <a:p>
            <a:pPr>
              <a:lnSpc>
                <a:spcPct val="150000"/>
              </a:lnSpc>
              <a:spcAft>
                <a:spcPts val="582"/>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Solution</a:t>
            </a:r>
            <a:r>
              <a:rPr lang="en-GB" sz="1400" b="1" dirty="0">
                <a:latin typeface="Lato" panose="020F0502020204030203" pitchFamily="34" charset="0"/>
                <a:ea typeface="Lato" panose="020F0502020204030203" pitchFamily="34" charset="0"/>
                <a:cs typeface="Lato" panose="020F0502020204030203" pitchFamily="34" charset="0"/>
              </a:rPr>
              <a:t>	</a:t>
            </a:r>
          </a:p>
          <a:p>
            <a:pPr>
              <a:lnSpc>
                <a:spcPts val="1600"/>
              </a:lnSpc>
              <a:spcAft>
                <a:spcPts val="582"/>
              </a:spcAft>
            </a:pPr>
            <a:r>
              <a:rPr lang="en-US" sz="1100" dirty="0">
                <a:latin typeface="Lato Light" panose="020F0302020204030203" pitchFamily="34" charset="0"/>
                <a:ea typeface="Lato" panose="020F0502020204030203" pitchFamily="34" charset="0"/>
                <a:cs typeface="Lato" panose="020F0502020204030203" pitchFamily="34" charset="0"/>
              </a:rPr>
              <a:t>Developed and deployed with the Swedish Armed Forces, the Hunna System solves this problem. Integrated with </a:t>
            </a:r>
            <a:r>
              <a:rPr lang="en-US" sz="1100" dirty="0" err="1">
                <a:latin typeface="Lato Light" panose="020F0302020204030203" pitchFamily="34" charset="0"/>
                <a:ea typeface="Lato" panose="020F0502020204030203" pitchFamily="34" charset="0"/>
                <a:cs typeface="Lato" panose="020F0502020204030203" pitchFamily="34" charset="0"/>
              </a:rPr>
              <a:t>Glasswall’s</a:t>
            </a:r>
            <a:r>
              <a:rPr lang="en-US" sz="1100" dirty="0">
                <a:latin typeface="Lato Light" panose="020F0302020204030203" pitchFamily="34" charset="0"/>
                <a:ea typeface="Lato" panose="020F0502020204030203" pitchFamily="34" charset="0"/>
                <a:cs typeface="Lato" panose="020F0502020204030203" pitchFamily="34" charset="0"/>
              </a:rPr>
              <a:t> Rebuild SDK, the Hunna System is a portable, air-gapped USB </a:t>
            </a:r>
            <a:r>
              <a:rPr lang="en-US" sz="1100" dirty="0" err="1">
                <a:latin typeface="Lato Light" panose="020F0302020204030203" pitchFamily="34" charset="0"/>
                <a:ea typeface="Lato" panose="020F0502020204030203" pitchFamily="34" charset="0"/>
                <a:cs typeface="Lato" panose="020F0502020204030203" pitchFamily="34" charset="0"/>
              </a:rPr>
              <a:t>sanitiser</a:t>
            </a:r>
            <a:r>
              <a:rPr lang="en-US" sz="1100" dirty="0">
                <a:latin typeface="Lato Light" panose="020F0302020204030203" pitchFamily="34" charset="0"/>
                <a:ea typeface="Lato" panose="020F0502020204030203" pitchFamily="34" charset="0"/>
                <a:cs typeface="Lato" panose="020F0502020204030203" pitchFamily="34" charset="0"/>
              </a:rPr>
              <a:t> that allows users to:</a:t>
            </a:r>
          </a:p>
          <a:p>
            <a:pPr marL="171450" indent="-171450" defTabSz="226513">
              <a:lnSpc>
                <a:spcPts val="1200"/>
              </a:lnSpc>
              <a:spcAft>
                <a:spcPts val="582"/>
              </a:spcAft>
              <a:buClr>
                <a:srgbClr val="22919A"/>
              </a:buClr>
              <a:buFont typeface="Wingdings" panose="05000000000000000000" pitchFamily="2" charset="2"/>
              <a:buChar char="§"/>
            </a:pPr>
            <a:endParaRPr lang="en-US" sz="1100" dirty="0">
              <a:latin typeface="Lato Light" panose="020F0302020204030203" pitchFamily="34" charset="0"/>
              <a:ea typeface="Lato" panose="020F0502020204030203" pitchFamily="34" charset="0"/>
              <a:cs typeface="Lato" panose="020F0502020204030203" pitchFamily="34" charset="0"/>
            </a:endParaRPr>
          </a:p>
        </p:txBody>
      </p:sp>
      <p:pic>
        <p:nvPicPr>
          <p:cNvPr id="18" name="Picture 12">
            <a:extLst>
              <a:ext uri="{FF2B5EF4-FFF2-40B4-BE49-F238E27FC236}">
                <a16:creationId xmlns:a16="http://schemas.microsoft.com/office/drawing/2014/main" id="{53083F82-0F0E-4BC9-AF69-918F390C8C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70DD008-CFEB-4366-A6D2-C931D77C9793}"/>
              </a:ext>
            </a:extLst>
          </p:cNvPr>
          <p:cNvSpPr txBox="1"/>
          <p:nvPr/>
        </p:nvSpPr>
        <p:spPr>
          <a:xfrm>
            <a:off x="401555" y="4201156"/>
            <a:ext cx="3466180" cy="1710020"/>
          </a:xfrm>
          <a:prstGeom prst="rect">
            <a:avLst/>
          </a:prstGeom>
          <a:noFill/>
        </p:spPr>
        <p:txBody>
          <a:bodyPr wrap="square" rtlCol="0">
            <a:spAutoFit/>
          </a:bodyPr>
          <a:lstStyle/>
          <a:p>
            <a:pPr algn="just">
              <a:lnSpc>
                <a:spcPct val="150000"/>
              </a:lnSpc>
              <a:spcAft>
                <a:spcPts val="291"/>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Problem</a:t>
            </a:r>
          </a:p>
          <a:p>
            <a:pPr>
              <a:lnSpc>
                <a:spcPts val="1600"/>
              </a:lnSpc>
              <a:spcAft>
                <a:spcPts val="582"/>
              </a:spcAft>
            </a:pPr>
            <a:r>
              <a:rPr lang="en-IN" sz="1100" dirty="0">
                <a:latin typeface="Lato Light" panose="020F0302020204030203" pitchFamily="34" charset="0"/>
                <a:ea typeface="Lato" panose="020F0502020204030203" pitchFamily="34" charset="0"/>
                <a:cs typeface="Lato" panose="020F0502020204030203" pitchFamily="34" charset="0"/>
              </a:rPr>
              <a:t>Importing and sharing of data in the field is often done via USB and is inherently risky. Not only does military field work make it difficult to scan files and update anti-virus engines in real time, but the sophisticated nature of threats aimed at defence organisations can often evade these detection-based technologies. </a:t>
            </a:r>
            <a:endParaRPr lang="en-GB" sz="1400" dirty="0">
              <a:latin typeface="Lato Light" panose="020F03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AC1A7FCF-074A-451C-B342-10FA42E1845C}"/>
              </a:ext>
            </a:extLst>
          </p:cNvPr>
          <p:cNvSpPr txBox="1"/>
          <p:nvPr/>
        </p:nvSpPr>
        <p:spPr>
          <a:xfrm>
            <a:off x="3991071" y="4140975"/>
            <a:ext cx="2998773" cy="584775"/>
          </a:xfrm>
          <a:prstGeom prst="rect">
            <a:avLst/>
          </a:prstGeom>
          <a:noFill/>
        </p:spPr>
        <p:txBody>
          <a:bodyPr wrap="square" rtlCol="0">
            <a:spAutoFit/>
          </a:bodyPr>
          <a:lstStyle/>
          <a:p>
            <a:pPr>
              <a:spcAft>
                <a:spcPts val="291"/>
              </a:spcAft>
            </a:pPr>
            <a:r>
              <a:rPr lang="en-IN" sz="1600" dirty="0">
                <a:solidFill>
                  <a:srgbClr val="0F3F5D"/>
                </a:solidFill>
                <a:latin typeface="Lato" panose="020F0502020204030203" pitchFamily="34" charset="0"/>
                <a:ea typeface="Lato" panose="020F0502020204030203" pitchFamily="34" charset="0"/>
                <a:cs typeface="Lato" panose="020F0502020204030203" pitchFamily="34" charset="0"/>
              </a:rPr>
              <a:t>Support for a Wide Range of Disk File Formats</a:t>
            </a:r>
          </a:p>
        </p:txBody>
      </p:sp>
      <p:sp>
        <p:nvSpPr>
          <p:cNvPr id="41" name="Rectangle 40">
            <a:extLst>
              <a:ext uri="{FF2B5EF4-FFF2-40B4-BE49-F238E27FC236}">
                <a16:creationId xmlns:a16="http://schemas.microsoft.com/office/drawing/2014/main" id="{48D7F8AB-86AC-4B74-B7DB-72587120A28F}"/>
              </a:ext>
            </a:extLst>
          </p:cNvPr>
          <p:cNvSpPr/>
          <p:nvPr/>
        </p:nvSpPr>
        <p:spPr>
          <a:xfrm>
            <a:off x="4030753" y="4859401"/>
            <a:ext cx="3055205" cy="568113"/>
          </a:xfrm>
          <a:prstGeom prst="rect">
            <a:avLst/>
          </a:prstGeom>
          <a:solidFill>
            <a:srgbClr val="E7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cxnSp>
        <p:nvCxnSpPr>
          <p:cNvPr id="46" name="Straight Connector 45">
            <a:extLst>
              <a:ext uri="{FF2B5EF4-FFF2-40B4-BE49-F238E27FC236}">
                <a16:creationId xmlns:a16="http://schemas.microsoft.com/office/drawing/2014/main" id="{0D8E4602-675A-4C56-9EBB-742ED9C66C51}"/>
              </a:ext>
            </a:extLst>
          </p:cNvPr>
          <p:cNvCxnSpPr>
            <a:cxnSpLocks/>
          </p:cNvCxnSpPr>
          <p:nvPr/>
        </p:nvCxnSpPr>
        <p:spPr>
          <a:xfrm>
            <a:off x="5437017" y="4872476"/>
            <a:ext cx="1" cy="549062"/>
          </a:xfrm>
          <a:prstGeom prst="line">
            <a:avLst/>
          </a:prstGeom>
          <a:ln>
            <a:solidFill>
              <a:srgbClr val="1A919A"/>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2CA0BB1-F906-42F1-B35E-B245DD7BB359}"/>
              </a:ext>
            </a:extLst>
          </p:cNvPr>
          <p:cNvSpPr txBox="1"/>
          <p:nvPr/>
        </p:nvSpPr>
        <p:spPr>
          <a:xfrm>
            <a:off x="4062811" y="5022686"/>
            <a:ext cx="1257300" cy="224998"/>
          </a:xfrm>
          <a:prstGeom prst="rect">
            <a:avLst/>
          </a:prstGeom>
          <a:noFill/>
        </p:spPr>
        <p:txBody>
          <a:bodyPr wrap="square" rtlCol="0">
            <a:spAutoFit/>
          </a:bodyPr>
          <a:lstStyle/>
          <a:p>
            <a:pPr>
              <a:lnSpc>
                <a:spcPct val="120000"/>
              </a:lnSpc>
              <a:spcAft>
                <a:spcPts val="291"/>
              </a:spcAft>
            </a:pPr>
            <a:r>
              <a:rPr lang="en-GB" sz="800" b="1" dirty="0">
                <a:solidFill>
                  <a:srgbClr val="1A919A"/>
                </a:solidFill>
                <a:latin typeface="Lato" panose="020F0502020204030203" pitchFamily="34" charset="0"/>
                <a:ea typeface="Lato" panose="020F0502020204030203" pitchFamily="34" charset="0"/>
                <a:cs typeface="Lato" panose="020F0502020204030203" pitchFamily="34" charset="0"/>
              </a:rPr>
              <a:t>Disk File Formats</a:t>
            </a:r>
          </a:p>
        </p:txBody>
      </p:sp>
      <p:sp>
        <p:nvSpPr>
          <p:cNvPr id="65" name="TextBox 64">
            <a:extLst>
              <a:ext uri="{FF2B5EF4-FFF2-40B4-BE49-F238E27FC236}">
                <a16:creationId xmlns:a16="http://schemas.microsoft.com/office/drawing/2014/main" id="{75F016E8-C57C-4069-BB7F-1044494DCBA5}"/>
              </a:ext>
            </a:extLst>
          </p:cNvPr>
          <p:cNvSpPr txBox="1"/>
          <p:nvPr/>
        </p:nvSpPr>
        <p:spPr>
          <a:xfrm>
            <a:off x="5602141" y="4974180"/>
            <a:ext cx="1332657" cy="33855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AT32, </a:t>
            </a:r>
            <a:r>
              <a:rPr lang="en-IN" sz="800" i="1" dirty="0" err="1">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ExFAT</a:t>
            </a: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 NTFS, EXT4, UDF (DVD), ISO 9660 (CD)</a:t>
            </a:r>
          </a:p>
        </p:txBody>
      </p:sp>
      <p:sp>
        <p:nvSpPr>
          <p:cNvPr id="69" name="TextBox 68">
            <a:extLst>
              <a:ext uri="{FF2B5EF4-FFF2-40B4-BE49-F238E27FC236}">
                <a16:creationId xmlns:a16="http://schemas.microsoft.com/office/drawing/2014/main" id="{122E17D6-7E9C-471C-BD5D-A4D49864AC7C}"/>
              </a:ext>
            </a:extLst>
          </p:cNvPr>
          <p:cNvSpPr txBox="1"/>
          <p:nvPr/>
        </p:nvSpPr>
        <p:spPr>
          <a:xfrm>
            <a:off x="4074539" y="2254190"/>
            <a:ext cx="3055204" cy="1661289"/>
          </a:xfrm>
          <a:prstGeom prst="rect">
            <a:avLst/>
          </a:prstGeom>
          <a:noFill/>
        </p:spPr>
        <p:txBody>
          <a:bodyPr wrap="square" rtlCol="0">
            <a:spAutoFit/>
          </a:bodyPr>
          <a:lstStyle/>
          <a:p>
            <a:pPr marL="171450" indent="-171450">
              <a:lnSpc>
                <a:spcPts val="1600"/>
              </a:lnSpc>
              <a:spcAft>
                <a:spcPts val="582"/>
              </a:spcAft>
              <a:buClr>
                <a:srgbClr val="1A919A"/>
              </a:buClr>
              <a:buFont typeface="Wingdings" panose="05000000000000000000" pitchFamily="2" charset="2"/>
              <a:buChar char="§"/>
            </a:pPr>
            <a:r>
              <a:rPr lang="en-IN" sz="1100" dirty="0">
                <a:latin typeface="Lato Light" panose="020F0302020204030203" pitchFamily="34" charset="0"/>
                <a:ea typeface="Lato" panose="020F0502020204030203" pitchFamily="34" charset="0"/>
                <a:cs typeface="Lato" panose="020F0502020204030203" pitchFamily="34" charset="0"/>
              </a:rPr>
              <a:t>Import and export of information on USB media, CD/DVD, SD cards without the risk of infecting receiving information systems</a:t>
            </a:r>
          </a:p>
          <a:p>
            <a:pPr marL="171450" indent="-171450">
              <a:lnSpc>
                <a:spcPts val="1600"/>
              </a:lnSpc>
              <a:spcAft>
                <a:spcPts val="582"/>
              </a:spcAft>
              <a:buClr>
                <a:srgbClr val="1A919A"/>
              </a:buClr>
              <a:buFont typeface="Wingdings" panose="05000000000000000000" pitchFamily="2" charset="2"/>
              <a:buChar char="§"/>
            </a:pPr>
            <a:r>
              <a:rPr lang="en-IN" sz="1100" dirty="0">
                <a:latin typeface="Lato Light" panose="020F0302020204030203" pitchFamily="34" charset="0"/>
                <a:ea typeface="Lato" panose="020F0502020204030203" pitchFamily="34" charset="0"/>
                <a:cs typeface="Lato" panose="020F0502020204030203" pitchFamily="34" charset="0"/>
              </a:rPr>
              <a:t>Removes forensic traces of secret information during the import process</a:t>
            </a:r>
          </a:p>
          <a:p>
            <a:pPr marL="171450" indent="-171450">
              <a:lnSpc>
                <a:spcPts val="1600"/>
              </a:lnSpc>
              <a:spcAft>
                <a:spcPts val="582"/>
              </a:spcAft>
              <a:buClr>
                <a:srgbClr val="1A919A"/>
              </a:buClr>
              <a:buFont typeface="Wingdings" panose="05000000000000000000" pitchFamily="2" charset="2"/>
              <a:buChar char="§"/>
            </a:pPr>
            <a:r>
              <a:rPr lang="en-IN" sz="1100" dirty="0">
                <a:latin typeface="Lato Light" panose="020F0302020204030203" pitchFamily="34" charset="0"/>
                <a:ea typeface="Lato" panose="020F0502020204030203" pitchFamily="34" charset="0"/>
                <a:cs typeface="Lato" panose="020F0502020204030203" pitchFamily="34" charset="0"/>
              </a:rPr>
              <a:t>Allows for the safe import and sharing of data in any physical environment</a:t>
            </a:r>
          </a:p>
        </p:txBody>
      </p:sp>
      <p:sp>
        <p:nvSpPr>
          <p:cNvPr id="3" name="Freeform 7">
            <a:extLst>
              <a:ext uri="{FF2B5EF4-FFF2-40B4-BE49-F238E27FC236}">
                <a16:creationId xmlns:a16="http://schemas.microsoft.com/office/drawing/2014/main" id="{25C428FB-B40D-4515-B7B4-AA265AFF72DA}"/>
              </a:ext>
            </a:extLst>
          </p:cNvPr>
          <p:cNvSpPr>
            <a:spLocks/>
          </p:cNvSpPr>
          <p:nvPr/>
        </p:nvSpPr>
        <p:spPr bwMode="auto">
          <a:xfrm>
            <a:off x="5819636" y="0"/>
            <a:ext cx="1724164" cy="1411381"/>
          </a:xfrm>
          <a:custGeom>
            <a:avLst/>
            <a:gdLst>
              <a:gd name="T0" fmla="*/ 275 w 1099"/>
              <a:gd name="T1" fmla="*/ 0 h 906"/>
              <a:gd name="T2" fmla="*/ 0 w 1099"/>
              <a:gd name="T3" fmla="*/ 906 h 906"/>
              <a:gd name="T4" fmla="*/ 1099 w 1099"/>
              <a:gd name="T5" fmla="*/ 906 h 906"/>
              <a:gd name="T6" fmla="*/ 1099 w 1099"/>
              <a:gd name="T7" fmla="*/ 0 h 906"/>
              <a:gd name="T8" fmla="*/ 275 w 1099"/>
              <a:gd name="T9" fmla="*/ 0 h 906"/>
            </a:gdLst>
            <a:ahLst/>
            <a:cxnLst>
              <a:cxn ang="0">
                <a:pos x="T0" y="T1"/>
              </a:cxn>
              <a:cxn ang="0">
                <a:pos x="T2" y="T3"/>
              </a:cxn>
              <a:cxn ang="0">
                <a:pos x="T4" y="T5"/>
              </a:cxn>
              <a:cxn ang="0">
                <a:pos x="T6" y="T7"/>
              </a:cxn>
              <a:cxn ang="0">
                <a:pos x="T8" y="T9"/>
              </a:cxn>
            </a:cxnLst>
            <a:rect l="0" t="0" r="r" b="b"/>
            <a:pathLst>
              <a:path w="1099" h="906">
                <a:moveTo>
                  <a:pt x="275" y="0"/>
                </a:moveTo>
                <a:lnTo>
                  <a:pt x="0" y="906"/>
                </a:lnTo>
                <a:lnTo>
                  <a:pt x="1099" y="906"/>
                </a:lnTo>
                <a:lnTo>
                  <a:pt x="1099" y="0"/>
                </a:lnTo>
                <a:lnTo>
                  <a:pt x="275" y="0"/>
                </a:lnTo>
                <a:close/>
              </a:path>
            </a:pathLst>
          </a:custGeom>
          <a:solidFill>
            <a:srgbClr val="525938"/>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5" name="Freeform 8">
            <a:extLst>
              <a:ext uri="{FF2B5EF4-FFF2-40B4-BE49-F238E27FC236}">
                <a16:creationId xmlns:a16="http://schemas.microsoft.com/office/drawing/2014/main" id="{1E216C4B-A632-4DBE-96A2-01994EC07208}"/>
              </a:ext>
            </a:extLst>
          </p:cNvPr>
          <p:cNvSpPr>
            <a:spLocks/>
          </p:cNvSpPr>
          <p:nvPr/>
        </p:nvSpPr>
        <p:spPr bwMode="auto">
          <a:xfrm>
            <a:off x="5819637" y="0"/>
            <a:ext cx="593531" cy="1411381"/>
          </a:xfrm>
          <a:custGeom>
            <a:avLst/>
            <a:gdLst>
              <a:gd name="T0" fmla="*/ 275 w 379"/>
              <a:gd name="T1" fmla="*/ 0 h 906"/>
              <a:gd name="T2" fmla="*/ 0 w 379"/>
              <a:gd name="T3" fmla="*/ 906 h 906"/>
              <a:gd name="T4" fmla="*/ 379 w 379"/>
              <a:gd name="T5" fmla="*/ 0 h 906"/>
              <a:gd name="T6" fmla="*/ 275 w 379"/>
              <a:gd name="T7" fmla="*/ 0 h 906"/>
            </a:gdLst>
            <a:ahLst/>
            <a:cxnLst>
              <a:cxn ang="0">
                <a:pos x="T0" y="T1"/>
              </a:cxn>
              <a:cxn ang="0">
                <a:pos x="T2" y="T3"/>
              </a:cxn>
              <a:cxn ang="0">
                <a:pos x="T4" y="T5"/>
              </a:cxn>
              <a:cxn ang="0">
                <a:pos x="T6" y="T7"/>
              </a:cxn>
            </a:cxnLst>
            <a:rect l="0" t="0" r="r" b="b"/>
            <a:pathLst>
              <a:path w="379" h="906">
                <a:moveTo>
                  <a:pt x="275" y="0"/>
                </a:moveTo>
                <a:lnTo>
                  <a:pt x="0" y="906"/>
                </a:lnTo>
                <a:lnTo>
                  <a:pt x="379" y="0"/>
                </a:lnTo>
                <a:lnTo>
                  <a:pt x="275" y="0"/>
                </a:lnTo>
                <a:close/>
              </a:path>
            </a:pathLst>
          </a:custGeom>
          <a:solidFill>
            <a:srgbClr val="BBD0A6"/>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35" name="TextBox 34">
            <a:extLst>
              <a:ext uri="{FF2B5EF4-FFF2-40B4-BE49-F238E27FC236}">
                <a16:creationId xmlns:a16="http://schemas.microsoft.com/office/drawing/2014/main" id="{EF56F3F6-CAA7-4CDB-A879-3F4E10CF96D4}"/>
              </a:ext>
            </a:extLst>
          </p:cNvPr>
          <p:cNvSpPr txBox="1"/>
          <p:nvPr/>
        </p:nvSpPr>
        <p:spPr>
          <a:xfrm>
            <a:off x="4009001" y="5649558"/>
            <a:ext cx="2998773" cy="584775"/>
          </a:xfrm>
          <a:prstGeom prst="rect">
            <a:avLst/>
          </a:prstGeom>
          <a:noFill/>
        </p:spPr>
        <p:txBody>
          <a:bodyPr wrap="square" rtlCol="0">
            <a:spAutoFit/>
          </a:bodyPr>
          <a:lstStyle/>
          <a:p>
            <a:pPr>
              <a:spcAft>
                <a:spcPts val="291"/>
              </a:spcAft>
            </a:pPr>
            <a:r>
              <a:rPr lang="en-IN" sz="1600" dirty="0">
                <a:solidFill>
                  <a:srgbClr val="0F3F5D"/>
                </a:solidFill>
                <a:latin typeface="Lato" panose="020F0502020204030203" pitchFamily="34" charset="0"/>
                <a:ea typeface="Lato" panose="020F0502020204030203" pitchFamily="34" charset="0"/>
                <a:cs typeface="Lato" panose="020F0502020204030203" pitchFamily="34" charset="0"/>
              </a:rPr>
              <a:t>Support for the Most Widley Used File Types</a:t>
            </a:r>
          </a:p>
        </p:txBody>
      </p:sp>
      <p:sp>
        <p:nvSpPr>
          <p:cNvPr id="38" name="Rectangle 37">
            <a:extLst>
              <a:ext uri="{FF2B5EF4-FFF2-40B4-BE49-F238E27FC236}">
                <a16:creationId xmlns:a16="http://schemas.microsoft.com/office/drawing/2014/main" id="{63B51C97-2A0A-4AA8-8F31-7D258B9DE341}"/>
              </a:ext>
            </a:extLst>
          </p:cNvPr>
          <p:cNvSpPr/>
          <p:nvPr/>
        </p:nvSpPr>
        <p:spPr>
          <a:xfrm>
            <a:off x="4029433" y="6340910"/>
            <a:ext cx="3055205" cy="3586332"/>
          </a:xfrm>
          <a:prstGeom prst="rect">
            <a:avLst/>
          </a:prstGeom>
          <a:solidFill>
            <a:srgbClr val="E7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cxnSp>
        <p:nvCxnSpPr>
          <p:cNvPr id="39" name="Straight Connector 38">
            <a:extLst>
              <a:ext uri="{FF2B5EF4-FFF2-40B4-BE49-F238E27FC236}">
                <a16:creationId xmlns:a16="http://schemas.microsoft.com/office/drawing/2014/main" id="{E38E6702-5938-45B0-843B-20E205318CCF}"/>
              </a:ext>
            </a:extLst>
          </p:cNvPr>
          <p:cNvCxnSpPr>
            <a:cxnSpLocks/>
          </p:cNvCxnSpPr>
          <p:nvPr/>
        </p:nvCxnSpPr>
        <p:spPr>
          <a:xfrm>
            <a:off x="5968949" y="6340910"/>
            <a:ext cx="0" cy="3586332"/>
          </a:xfrm>
          <a:prstGeom prst="line">
            <a:avLst/>
          </a:prstGeom>
          <a:ln>
            <a:solidFill>
              <a:srgbClr val="1A919A"/>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6DF6D67-E13F-40B7-B01C-35A6CC6E9510}"/>
              </a:ext>
            </a:extLst>
          </p:cNvPr>
          <p:cNvSpPr txBox="1"/>
          <p:nvPr/>
        </p:nvSpPr>
        <p:spPr>
          <a:xfrm>
            <a:off x="4043775" y="6436660"/>
            <a:ext cx="1901305" cy="3294043"/>
          </a:xfrm>
          <a:prstGeom prst="rect">
            <a:avLst/>
          </a:prstGeom>
          <a:noFill/>
        </p:spPr>
        <p:txBody>
          <a:bodyPr wrap="square" rtlCol="0">
            <a:spAutoFit/>
          </a:bodyPr>
          <a:lstStyle/>
          <a:p>
            <a:pPr>
              <a:lnSpc>
                <a:spcPct val="120000"/>
              </a:lnSpc>
              <a:spcAft>
                <a:spcPts val="291"/>
              </a:spcAft>
            </a:pPr>
            <a:r>
              <a:rPr lang="en-GB" sz="900" b="1" dirty="0">
                <a:latin typeface="Lato" panose="020F0502020204030203" pitchFamily="34" charset="0"/>
                <a:ea typeface="Lato" panose="020F0502020204030203" pitchFamily="34" charset="0"/>
                <a:cs typeface="Lato" panose="020F0502020204030203" pitchFamily="34" charset="0"/>
              </a:rPr>
              <a:t>Productivity Files</a:t>
            </a:r>
            <a:endParaRPr lang="en-IN" sz="800" b="1" dirty="0">
              <a:solidFill>
                <a:srgbClr val="1A919A"/>
              </a:solidFill>
              <a:latin typeface="Lato" panose="020F0502020204030203" pitchFamily="34" charset="0"/>
              <a:ea typeface="Lato" panose="020F0502020204030203" pitchFamily="34" charset="0"/>
              <a:cs typeface="Lato" panose="020F0502020204030203" pitchFamily="34" charset="0"/>
            </a:endParaRPr>
          </a:p>
          <a:p>
            <a:pPr>
              <a:lnSpc>
                <a:spcPct val="200000"/>
              </a:lnSpc>
              <a:spcAft>
                <a:spcPts val="100"/>
              </a:spcAft>
            </a:pPr>
            <a:r>
              <a:rPr lang="en-IN" sz="800" b="1" dirty="0">
                <a:solidFill>
                  <a:srgbClr val="1A919A"/>
                </a:solidFill>
                <a:latin typeface="Lato" panose="020F0502020204030203" pitchFamily="34" charset="0"/>
                <a:ea typeface="Lato" panose="020F0502020204030203" pitchFamily="34" charset="0"/>
                <a:cs typeface="Lato" panose="020F0502020204030203" pitchFamily="34" charset="0"/>
              </a:rPr>
              <a:t>Microsoft Office OXML (‘03 onwards)</a:t>
            </a:r>
          </a:p>
          <a:p>
            <a:pPr>
              <a:lnSpc>
                <a:spcPct val="200000"/>
              </a:lnSpc>
              <a:spcAft>
                <a:spcPts val="100"/>
              </a:spcAft>
            </a:pPr>
            <a:r>
              <a:rPr lang="en-IN" sz="800" dirty="0">
                <a:latin typeface="Lato" panose="020F0502020204030203" pitchFamily="34" charset="0"/>
                <a:ea typeface="Lato" panose="020F0502020204030203" pitchFamily="34" charset="0"/>
                <a:cs typeface="Lato" panose="020F0502020204030203" pitchFamily="34" charset="0"/>
              </a:rPr>
              <a:t>   </a:t>
            </a: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Word</a:t>
            </a:r>
          </a:p>
          <a:p>
            <a:pPr>
              <a:lnSpc>
                <a:spcPct val="120000"/>
              </a:lnSpc>
              <a:spcAft>
                <a:spcPts val="100"/>
              </a:spcAft>
            </a:pPr>
            <a:endPar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   Excel</a:t>
            </a:r>
          </a:p>
          <a:p>
            <a:pPr>
              <a:lnSpc>
                <a:spcPct val="120000"/>
              </a:lnSpc>
              <a:spcAft>
                <a:spcPts val="100"/>
              </a:spcAft>
            </a:pPr>
            <a:endPar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   PowerPoint</a:t>
            </a:r>
          </a:p>
          <a:p>
            <a:pPr>
              <a:lnSpc>
                <a:spcPct val="120000"/>
              </a:lnSpc>
              <a:spcAft>
                <a:spcPts val="100"/>
              </a:spcAft>
            </a:pPr>
            <a:endParaRPr lang="en-IN" sz="800" b="1" dirty="0">
              <a:solidFill>
                <a:srgbClr val="1A919A"/>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b="1" dirty="0">
                <a:solidFill>
                  <a:srgbClr val="1A919A"/>
                </a:solidFill>
                <a:latin typeface="Lato" panose="020F0502020204030203" pitchFamily="34" charset="0"/>
                <a:ea typeface="Lato" panose="020F0502020204030203" pitchFamily="34" charset="0"/>
                <a:cs typeface="Lato" panose="020F0502020204030203" pitchFamily="34" charset="0"/>
              </a:rPr>
              <a:t>Microsoft Office Binary (’97 to ‘03)</a:t>
            </a:r>
          </a:p>
          <a:p>
            <a:pPr>
              <a:lnSpc>
                <a:spcPct val="200000"/>
              </a:lnSpc>
              <a:spcAft>
                <a:spcPts val="100"/>
              </a:spcAft>
            </a:pPr>
            <a:r>
              <a:rPr lang="en-IN" sz="800" dirty="0">
                <a:latin typeface="Lato" panose="020F0502020204030203" pitchFamily="34" charset="0"/>
                <a:ea typeface="Lato" panose="020F0502020204030203" pitchFamily="34" charset="0"/>
                <a:cs typeface="Lato" panose="020F0502020204030203" pitchFamily="34" charset="0"/>
              </a:rPr>
              <a:t>   </a:t>
            </a: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Word</a:t>
            </a:r>
          </a:p>
          <a:p>
            <a:pPr>
              <a:lnSpc>
                <a:spcPct val="120000"/>
              </a:lnSpc>
              <a:spcAft>
                <a:spcPts val="100"/>
              </a:spcAft>
            </a:pPr>
            <a:endPar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   Excel</a:t>
            </a:r>
          </a:p>
          <a:p>
            <a:pPr>
              <a:lnSpc>
                <a:spcPct val="120000"/>
              </a:lnSpc>
              <a:spcAft>
                <a:spcPts val="100"/>
              </a:spcAft>
            </a:pPr>
            <a:endPar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   PowerPoint</a:t>
            </a:r>
          </a:p>
          <a:p>
            <a:pPr>
              <a:lnSpc>
                <a:spcPct val="120000"/>
              </a:lnSpc>
              <a:spcAft>
                <a:spcPts val="100"/>
              </a:spcAft>
            </a:pPr>
            <a:endPar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b="1" dirty="0">
                <a:solidFill>
                  <a:srgbClr val="1A919A"/>
                </a:solidFill>
                <a:latin typeface="Lato" panose="020F0502020204030203" pitchFamily="34" charset="0"/>
                <a:ea typeface="Lato" panose="020F0502020204030203" pitchFamily="34" charset="0"/>
                <a:cs typeface="Lato" panose="020F0502020204030203" pitchFamily="34" charset="0"/>
              </a:rPr>
              <a:t>Adobe Acrobat</a:t>
            </a:r>
          </a:p>
          <a:p>
            <a:pPr>
              <a:lnSpc>
                <a:spcPct val="120000"/>
              </a:lnSpc>
              <a:spcAft>
                <a:spcPts val="100"/>
              </a:spcAft>
            </a:pPr>
            <a:endParaRPr lang="en-IN" sz="800" b="1" dirty="0">
              <a:solidFill>
                <a:srgbClr val="1A919A"/>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b="1" dirty="0">
                <a:solidFill>
                  <a:srgbClr val="1A919A"/>
                </a:solidFill>
                <a:latin typeface="Lato" panose="020F0502020204030203" pitchFamily="34" charset="0"/>
                <a:ea typeface="Lato" panose="020F0502020204030203" pitchFamily="34" charset="0"/>
                <a:cs typeface="Lato" panose="020F0502020204030203" pitchFamily="34" charset="0"/>
              </a:rPr>
              <a:t>Image Files</a:t>
            </a:r>
          </a:p>
        </p:txBody>
      </p:sp>
      <p:sp>
        <p:nvSpPr>
          <p:cNvPr id="43" name="TextBox 42">
            <a:extLst>
              <a:ext uri="{FF2B5EF4-FFF2-40B4-BE49-F238E27FC236}">
                <a16:creationId xmlns:a16="http://schemas.microsoft.com/office/drawing/2014/main" id="{68BB2F7E-8803-461B-8657-5F18B7F2A2E3}"/>
              </a:ext>
            </a:extLst>
          </p:cNvPr>
          <p:cNvSpPr txBox="1"/>
          <p:nvPr/>
        </p:nvSpPr>
        <p:spPr>
          <a:xfrm>
            <a:off x="5992818" y="6958859"/>
            <a:ext cx="1096637" cy="33855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DOCX, DOTX, DOCM, DOTM</a:t>
            </a:r>
          </a:p>
        </p:txBody>
      </p:sp>
      <p:sp>
        <p:nvSpPr>
          <p:cNvPr id="44" name="TextBox 43">
            <a:extLst>
              <a:ext uri="{FF2B5EF4-FFF2-40B4-BE49-F238E27FC236}">
                <a16:creationId xmlns:a16="http://schemas.microsoft.com/office/drawing/2014/main" id="{EFA57F3A-7C6E-40FA-B199-E537D0E11863}"/>
              </a:ext>
            </a:extLst>
          </p:cNvPr>
          <p:cNvSpPr txBox="1"/>
          <p:nvPr/>
        </p:nvSpPr>
        <p:spPr>
          <a:xfrm>
            <a:off x="5992818" y="7318261"/>
            <a:ext cx="1096637" cy="33855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XLSX, XLTX, XLSM, XLTM</a:t>
            </a:r>
          </a:p>
        </p:txBody>
      </p:sp>
      <p:sp>
        <p:nvSpPr>
          <p:cNvPr id="45" name="TextBox 44">
            <a:extLst>
              <a:ext uri="{FF2B5EF4-FFF2-40B4-BE49-F238E27FC236}">
                <a16:creationId xmlns:a16="http://schemas.microsoft.com/office/drawing/2014/main" id="{90C8DA5F-BEF1-4C00-A4AE-C405AEA9B3B7}"/>
              </a:ext>
            </a:extLst>
          </p:cNvPr>
          <p:cNvSpPr txBox="1"/>
          <p:nvPr/>
        </p:nvSpPr>
        <p:spPr>
          <a:xfrm>
            <a:off x="5992818" y="7635928"/>
            <a:ext cx="1096637" cy="33855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PPTX, POTX, PPSX, PPTM, POTM, PPSM</a:t>
            </a:r>
          </a:p>
        </p:txBody>
      </p:sp>
      <p:sp>
        <p:nvSpPr>
          <p:cNvPr id="47" name="TextBox 46">
            <a:extLst>
              <a:ext uri="{FF2B5EF4-FFF2-40B4-BE49-F238E27FC236}">
                <a16:creationId xmlns:a16="http://schemas.microsoft.com/office/drawing/2014/main" id="{DB5BEB55-4632-4714-AE71-DCDAE4A00F13}"/>
              </a:ext>
            </a:extLst>
          </p:cNvPr>
          <p:cNvSpPr txBox="1"/>
          <p:nvPr/>
        </p:nvSpPr>
        <p:spPr>
          <a:xfrm>
            <a:off x="5992818" y="8184860"/>
            <a:ext cx="1096637" cy="21544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DOC, DOT</a:t>
            </a:r>
          </a:p>
        </p:txBody>
      </p:sp>
      <p:sp>
        <p:nvSpPr>
          <p:cNvPr id="48" name="TextBox 47">
            <a:extLst>
              <a:ext uri="{FF2B5EF4-FFF2-40B4-BE49-F238E27FC236}">
                <a16:creationId xmlns:a16="http://schemas.microsoft.com/office/drawing/2014/main" id="{D94BDA33-5562-457F-95A2-2AE4D5FA8EEA}"/>
              </a:ext>
            </a:extLst>
          </p:cNvPr>
          <p:cNvSpPr txBox="1"/>
          <p:nvPr/>
        </p:nvSpPr>
        <p:spPr>
          <a:xfrm>
            <a:off x="5992818" y="8542801"/>
            <a:ext cx="1096637" cy="21544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XLS, XLT, XLM</a:t>
            </a:r>
          </a:p>
        </p:txBody>
      </p:sp>
      <p:sp>
        <p:nvSpPr>
          <p:cNvPr id="49" name="TextBox 48">
            <a:extLst>
              <a:ext uri="{FF2B5EF4-FFF2-40B4-BE49-F238E27FC236}">
                <a16:creationId xmlns:a16="http://schemas.microsoft.com/office/drawing/2014/main" id="{E59808B3-165C-416F-9A5A-5F1A1B66C125}"/>
              </a:ext>
            </a:extLst>
          </p:cNvPr>
          <p:cNvSpPr txBox="1"/>
          <p:nvPr/>
        </p:nvSpPr>
        <p:spPr>
          <a:xfrm>
            <a:off x="5992818" y="8849303"/>
            <a:ext cx="1096637" cy="21544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PPT, POT, PPS</a:t>
            </a:r>
          </a:p>
        </p:txBody>
      </p:sp>
      <p:sp>
        <p:nvSpPr>
          <p:cNvPr id="51" name="TextBox 50">
            <a:extLst>
              <a:ext uri="{FF2B5EF4-FFF2-40B4-BE49-F238E27FC236}">
                <a16:creationId xmlns:a16="http://schemas.microsoft.com/office/drawing/2014/main" id="{838EA658-0796-4024-85C6-9ACC9B4974FF}"/>
              </a:ext>
            </a:extLst>
          </p:cNvPr>
          <p:cNvSpPr txBox="1"/>
          <p:nvPr/>
        </p:nvSpPr>
        <p:spPr>
          <a:xfrm>
            <a:off x="5992818" y="9165775"/>
            <a:ext cx="1096637" cy="21544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PDF</a:t>
            </a:r>
          </a:p>
        </p:txBody>
      </p:sp>
      <p:sp>
        <p:nvSpPr>
          <p:cNvPr id="52" name="TextBox 51">
            <a:extLst>
              <a:ext uri="{FF2B5EF4-FFF2-40B4-BE49-F238E27FC236}">
                <a16:creationId xmlns:a16="http://schemas.microsoft.com/office/drawing/2014/main" id="{D06D4037-F52E-4742-8945-A823B29AE14D}"/>
              </a:ext>
            </a:extLst>
          </p:cNvPr>
          <p:cNvSpPr txBox="1"/>
          <p:nvPr/>
        </p:nvSpPr>
        <p:spPr>
          <a:xfrm>
            <a:off x="5992818" y="9497488"/>
            <a:ext cx="1106162" cy="33855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JPEG, JPG, JPE, PNG, GIF</a:t>
            </a:r>
          </a:p>
        </p:txBody>
      </p:sp>
    </p:spTree>
    <p:extLst>
      <p:ext uri="{BB962C8B-B14F-4D97-AF65-F5344CB8AC3E}">
        <p14:creationId xmlns:p14="http://schemas.microsoft.com/office/powerpoint/2010/main" val="251601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48386A37-D78F-4376-9E62-D4557E5335C1}"/>
              </a:ext>
            </a:extLst>
          </p:cNvPr>
          <p:cNvSpPr txBox="1"/>
          <p:nvPr/>
        </p:nvSpPr>
        <p:spPr>
          <a:xfrm>
            <a:off x="504109" y="454679"/>
            <a:ext cx="6548922" cy="2045175"/>
          </a:xfrm>
          <a:prstGeom prst="rect">
            <a:avLst/>
          </a:prstGeom>
          <a:noFill/>
        </p:spPr>
        <p:txBody>
          <a:bodyPr wrap="square" rtlCol="0">
            <a:spAutoFit/>
          </a:bodyPr>
          <a:lstStyle/>
          <a:p>
            <a:pPr>
              <a:lnSpc>
                <a:spcPct val="150000"/>
              </a:lnSpc>
              <a:spcAft>
                <a:spcPts val="291"/>
              </a:spcAft>
            </a:pPr>
            <a:r>
              <a:rPr lang="en-GB" sz="1600" dirty="0">
                <a:solidFill>
                  <a:srgbClr val="22919A"/>
                </a:solidFill>
                <a:latin typeface="Lato" panose="020F0502020204030203" pitchFamily="34" charset="0"/>
                <a:ea typeface="Lato" panose="020F0502020204030203" pitchFamily="34" charset="0"/>
                <a:cs typeface="Lato" panose="020F0502020204030203" pitchFamily="34" charset="0"/>
              </a:rPr>
              <a:t>	       	 How Does it Work?</a:t>
            </a:r>
          </a:p>
          <a:p>
            <a:pPr>
              <a:spcAft>
                <a:spcPts val="291"/>
              </a:spcAft>
            </a:pPr>
            <a:r>
              <a:rPr lang="en-IN" sz="1070" dirty="0">
                <a:solidFill>
                  <a:srgbClr val="1A919A"/>
                </a:solidFill>
                <a:latin typeface="Lato Light" panose="020F0302020204030203" pitchFamily="34" charset="0"/>
                <a:ea typeface="Lato" panose="020F0502020204030203" pitchFamily="34" charset="0"/>
                <a:cs typeface="Lato" panose="020F0502020204030203" pitchFamily="34" charset="0"/>
              </a:rPr>
              <a:t>	          	  </a:t>
            </a:r>
            <a:r>
              <a:rPr lang="en-IN" sz="1070" dirty="0" err="1">
                <a:solidFill>
                  <a:srgbClr val="1A919A"/>
                </a:solidFill>
                <a:latin typeface="Lato Light" panose="020F0302020204030203" pitchFamily="34" charset="0"/>
                <a:ea typeface="Lato" panose="020F0502020204030203" pitchFamily="34" charset="0"/>
                <a:cs typeface="Lato" panose="020F0502020204030203" pitchFamily="34" charset="0"/>
              </a:rPr>
              <a:t>Hunna</a:t>
            </a:r>
            <a:r>
              <a:rPr lang="en-IN" sz="1070" dirty="0">
                <a:solidFill>
                  <a:srgbClr val="1A919A"/>
                </a:solidFill>
                <a:latin typeface="Lato Light" panose="020F0302020204030203" pitchFamily="34" charset="0"/>
                <a:ea typeface="Lato" panose="020F0502020204030203" pitchFamily="34" charset="0"/>
                <a:cs typeface="Lato" panose="020F0502020204030203" pitchFamily="34" charset="0"/>
              </a:rPr>
              <a:t> uses a scan/copy process that moves data from one USB through</a:t>
            </a:r>
          </a:p>
          <a:p>
            <a:pPr>
              <a:spcAft>
                <a:spcPts val="291"/>
              </a:spcAft>
            </a:pPr>
            <a:r>
              <a:rPr lang="en-IN" sz="1070" dirty="0">
                <a:solidFill>
                  <a:srgbClr val="1A919A"/>
                </a:solidFill>
                <a:latin typeface="Lato Light" panose="020F0302020204030203" pitchFamily="34" charset="0"/>
                <a:ea typeface="Lato" panose="020F0502020204030203" pitchFamily="34" charset="0"/>
                <a:cs typeface="Lato" panose="020F0502020204030203" pitchFamily="34" charset="0"/>
              </a:rPr>
              <a:t>                      	  the system and saves the trusted data on another.</a:t>
            </a:r>
          </a:p>
          <a:p>
            <a:pPr>
              <a:spcAft>
                <a:spcPts val="291"/>
              </a:spcAft>
            </a:pPr>
            <a:endParaRPr lang="en-IN" sz="800" dirty="0">
              <a:solidFill>
                <a:srgbClr val="1A919A"/>
              </a:solidFill>
              <a:latin typeface="Lato Light" panose="020F0302020204030203" pitchFamily="34" charset="0"/>
              <a:ea typeface="Lato" panose="020F0502020204030203" pitchFamily="34" charset="0"/>
              <a:cs typeface="Lato" panose="020F0502020204030203" pitchFamily="34" charset="0"/>
            </a:endParaRPr>
          </a:p>
          <a:p>
            <a:pPr marL="171450" indent="-171450" defTabSz="226513">
              <a:spcAft>
                <a:spcPts val="582"/>
              </a:spcAft>
              <a:buClr>
                <a:srgbClr val="22919A"/>
              </a:buClr>
              <a:buFont typeface="Wingdings" panose="05000000000000000000" pitchFamily="2" charset="2"/>
              <a:buChar char="§"/>
            </a:pPr>
            <a:r>
              <a:rPr lang="en-US" sz="1070" dirty="0">
                <a:latin typeface="Lato Light" panose="020F0302020204030203" pitchFamily="34" charset="0"/>
                <a:ea typeface="Lato" panose="020F0502020204030203" pitchFamily="34" charset="0"/>
                <a:cs typeface="Lato" panose="020F0502020204030203" pitchFamily="34" charset="0"/>
              </a:rPr>
              <a:t>Files and documents are scanned though up to five AV engines to search for known malware.</a:t>
            </a:r>
          </a:p>
          <a:p>
            <a:pPr marL="171450" indent="-171450" defTabSz="226513">
              <a:spcAft>
                <a:spcPts val="582"/>
              </a:spcAft>
              <a:buClr>
                <a:srgbClr val="22919A"/>
              </a:buClr>
              <a:buFont typeface="Wingdings" panose="05000000000000000000" pitchFamily="2" charset="2"/>
              <a:buChar char="§"/>
            </a:pPr>
            <a:r>
              <a:rPr lang="en-US" sz="1070" dirty="0">
                <a:latin typeface="Lato Light" panose="020F0302020204030203" pitchFamily="34" charset="0"/>
                <a:ea typeface="Lato" panose="020F0502020204030203" pitchFamily="34" charset="0"/>
                <a:cs typeface="Lato" panose="020F0502020204030203" pitchFamily="34" charset="0"/>
              </a:rPr>
              <a:t>They then undergo complete file regeneration by Glasswall Rebuild, ensuring that all files conform          to a standard of ‘known good’.</a:t>
            </a:r>
          </a:p>
          <a:p>
            <a:pPr marL="171450" indent="-171450" defTabSz="226513">
              <a:spcAft>
                <a:spcPts val="582"/>
              </a:spcAft>
              <a:buClr>
                <a:srgbClr val="22919A"/>
              </a:buClr>
              <a:buFont typeface="Wingdings" panose="05000000000000000000" pitchFamily="2" charset="2"/>
              <a:buChar char="§"/>
            </a:pPr>
            <a:r>
              <a:rPr lang="en-US" sz="1070" dirty="0">
                <a:latin typeface="Lato Light" panose="020F0302020204030203" pitchFamily="34" charset="0"/>
                <a:ea typeface="Lato" panose="020F0502020204030203" pitchFamily="34" charset="0"/>
                <a:cs typeface="Lato" panose="020F0502020204030203" pitchFamily="34" charset="0"/>
              </a:rPr>
              <a:t>The safe files are filtered through a whitelist before being copied to a target USB and are signed.          The target memory is also signed. </a:t>
            </a:r>
          </a:p>
        </p:txBody>
      </p:sp>
      <p:pic>
        <p:nvPicPr>
          <p:cNvPr id="70" name="Graphic 69">
            <a:extLst>
              <a:ext uri="{FF2B5EF4-FFF2-40B4-BE49-F238E27FC236}">
                <a16:creationId xmlns:a16="http://schemas.microsoft.com/office/drawing/2014/main" id="{857FF4F7-006F-4F14-8D3F-3BE23B3ED4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268" y="4287236"/>
            <a:ext cx="283986" cy="579929"/>
          </a:xfrm>
          <a:prstGeom prst="rect">
            <a:avLst/>
          </a:prstGeom>
        </p:spPr>
      </p:pic>
      <p:pic>
        <p:nvPicPr>
          <p:cNvPr id="16" name="Graphic 15">
            <a:extLst>
              <a:ext uri="{FF2B5EF4-FFF2-40B4-BE49-F238E27FC236}">
                <a16:creationId xmlns:a16="http://schemas.microsoft.com/office/drawing/2014/main" id="{EC681259-35A6-427A-A18A-D292FBD560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51547" y="3077318"/>
            <a:ext cx="502445" cy="502445"/>
          </a:xfrm>
          <a:prstGeom prst="rect">
            <a:avLst/>
          </a:prstGeom>
        </p:spPr>
      </p:pic>
      <p:pic>
        <p:nvPicPr>
          <p:cNvPr id="15" name="Graphic 14">
            <a:extLst>
              <a:ext uri="{FF2B5EF4-FFF2-40B4-BE49-F238E27FC236}">
                <a16:creationId xmlns:a16="http://schemas.microsoft.com/office/drawing/2014/main" id="{943E96C1-98CD-44DF-99DC-11D1882322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79267" y="4308437"/>
            <a:ext cx="498322" cy="520803"/>
          </a:xfrm>
          <a:prstGeom prst="rect">
            <a:avLst/>
          </a:prstGeom>
        </p:spPr>
      </p:pic>
      <p:pic>
        <p:nvPicPr>
          <p:cNvPr id="74" name="Graphic 73">
            <a:extLst>
              <a:ext uri="{FF2B5EF4-FFF2-40B4-BE49-F238E27FC236}">
                <a16:creationId xmlns:a16="http://schemas.microsoft.com/office/drawing/2014/main" id="{F0E5B030-EBD9-415B-93CC-FAE31EA486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007" y="4282651"/>
            <a:ext cx="283986" cy="579929"/>
          </a:xfrm>
          <a:prstGeom prst="rect">
            <a:avLst/>
          </a:prstGeom>
        </p:spPr>
      </p:pic>
      <p:sp>
        <p:nvSpPr>
          <p:cNvPr id="35" name="Rectangle 34">
            <a:extLst>
              <a:ext uri="{FF2B5EF4-FFF2-40B4-BE49-F238E27FC236}">
                <a16:creationId xmlns:a16="http://schemas.microsoft.com/office/drawing/2014/main" id="{E705BA50-5C49-4A0A-9010-82DDA16EBAF2}"/>
              </a:ext>
            </a:extLst>
          </p:cNvPr>
          <p:cNvSpPr/>
          <p:nvPr/>
        </p:nvSpPr>
        <p:spPr>
          <a:xfrm>
            <a:off x="504109" y="2720259"/>
            <a:ext cx="6554558" cy="2808321"/>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4" name="TextBox 693">
            <a:extLst>
              <a:ext uri="{FF2B5EF4-FFF2-40B4-BE49-F238E27FC236}">
                <a16:creationId xmlns:a16="http://schemas.microsoft.com/office/drawing/2014/main" id="{EADF71E8-36B2-415C-85E8-2F361C1D6617}"/>
              </a:ext>
            </a:extLst>
          </p:cNvPr>
          <p:cNvSpPr txBox="1"/>
          <p:nvPr/>
        </p:nvSpPr>
        <p:spPr>
          <a:xfrm>
            <a:off x="645787" y="3654463"/>
            <a:ext cx="1242484" cy="215444"/>
          </a:xfrm>
          <a:prstGeom prst="rect">
            <a:avLst/>
          </a:prstGeom>
          <a:noFill/>
        </p:spPr>
        <p:txBody>
          <a:bodyPr wrap="square" rtlCol="0">
            <a:spAutoFit/>
          </a:bodyPr>
          <a:lstStyle/>
          <a:p>
            <a:pPr algn="ctr" defTabSz="226513">
              <a:spcAft>
                <a:spcPts val="582"/>
              </a:spcAft>
            </a:pPr>
            <a:r>
              <a:rPr lang="en-GB" sz="800" dirty="0">
                <a:solidFill>
                  <a:srgbClr val="0F3F5D"/>
                </a:solidFill>
                <a:latin typeface="Lato" panose="020F0502020204030203" pitchFamily="34" charset="0"/>
                <a:ea typeface="Lato" panose="020F0502020204030203" pitchFamily="34" charset="0"/>
                <a:cs typeface="Lato" panose="020F0502020204030203" pitchFamily="34" charset="0"/>
              </a:rPr>
              <a:t>Unknown Content</a:t>
            </a:r>
          </a:p>
        </p:txBody>
      </p:sp>
      <p:pic>
        <p:nvPicPr>
          <p:cNvPr id="40" name="Picture 12">
            <a:extLst>
              <a:ext uri="{FF2B5EF4-FFF2-40B4-BE49-F238E27FC236}">
                <a16:creationId xmlns:a16="http://schemas.microsoft.com/office/drawing/2014/main" id="{03BAE16C-DADE-4E29-9E2D-86DED36CB74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E288A09-57B3-4ED9-BEA8-3B15CF8704F2}"/>
              </a:ext>
            </a:extLst>
          </p:cNvPr>
          <p:cNvSpPr/>
          <p:nvPr/>
        </p:nvSpPr>
        <p:spPr>
          <a:xfrm>
            <a:off x="480734" y="9617185"/>
            <a:ext cx="6562261" cy="559350"/>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 name="TextBox 54">
            <a:extLst>
              <a:ext uri="{FF2B5EF4-FFF2-40B4-BE49-F238E27FC236}">
                <a16:creationId xmlns:a16="http://schemas.microsoft.com/office/drawing/2014/main" id="{E9BC42F7-27AA-4935-B482-79E5CC08D538}"/>
              </a:ext>
            </a:extLst>
          </p:cNvPr>
          <p:cNvSpPr txBox="1"/>
          <p:nvPr/>
        </p:nvSpPr>
        <p:spPr>
          <a:xfrm>
            <a:off x="490770" y="8618436"/>
            <a:ext cx="6562261" cy="684098"/>
          </a:xfrm>
          <a:prstGeom prst="rect">
            <a:avLst/>
          </a:prstGeom>
          <a:noFill/>
        </p:spPr>
        <p:txBody>
          <a:bodyPr wrap="square">
            <a:spAutoFit/>
          </a:bodyPr>
          <a:lstStyle/>
          <a:p>
            <a:pPr algn="just">
              <a:lnSpc>
                <a:spcPct val="150000"/>
              </a:lnSpc>
              <a:spcAft>
                <a:spcPts val="291"/>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Energy requirements</a:t>
            </a:r>
          </a:p>
          <a:p>
            <a:pPr>
              <a:lnSpc>
                <a:spcPts val="16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The </a:t>
            </a:r>
            <a:r>
              <a:rPr lang="en-GB" sz="1100" dirty="0" err="1">
                <a:latin typeface="Lato Light" panose="020F0302020204030203" pitchFamily="34" charset="0"/>
                <a:ea typeface="Lato" panose="020F0502020204030203" pitchFamily="34" charset="0"/>
                <a:cs typeface="Lato" panose="020F0502020204030203" pitchFamily="34" charset="0"/>
              </a:rPr>
              <a:t>Hunna</a:t>
            </a:r>
            <a:r>
              <a:rPr lang="en-GB" sz="1100" dirty="0">
                <a:latin typeface="Lato Light" panose="020F0302020204030203" pitchFamily="34" charset="0"/>
                <a:ea typeface="Lato" panose="020F0502020204030203" pitchFamily="34" charset="0"/>
                <a:cs typeface="Lato" panose="020F0502020204030203" pitchFamily="34" charset="0"/>
              </a:rPr>
              <a:t> device is powered by an electrical adapter with the output of 19 V 4.74 A.</a:t>
            </a:r>
          </a:p>
        </p:txBody>
      </p:sp>
      <p:sp>
        <p:nvSpPr>
          <p:cNvPr id="128" name="TextBox 127">
            <a:extLst>
              <a:ext uri="{FF2B5EF4-FFF2-40B4-BE49-F238E27FC236}">
                <a16:creationId xmlns:a16="http://schemas.microsoft.com/office/drawing/2014/main" id="{EADF71E8-36B2-415C-85E8-2F361C1D6617}"/>
              </a:ext>
            </a:extLst>
          </p:cNvPr>
          <p:cNvSpPr txBox="1"/>
          <p:nvPr/>
        </p:nvSpPr>
        <p:spPr>
          <a:xfrm>
            <a:off x="2282190" y="3654463"/>
            <a:ext cx="1242484" cy="215444"/>
          </a:xfrm>
          <a:prstGeom prst="rect">
            <a:avLst/>
          </a:prstGeom>
          <a:noFill/>
        </p:spPr>
        <p:txBody>
          <a:bodyPr wrap="square" rtlCol="0">
            <a:spAutoFit/>
          </a:bodyPr>
          <a:lstStyle/>
          <a:p>
            <a:pPr algn="ctr" defTabSz="226513">
              <a:spcAft>
                <a:spcPts val="582"/>
              </a:spcAft>
            </a:pPr>
            <a:r>
              <a:rPr lang="en-GB" sz="800" dirty="0">
                <a:solidFill>
                  <a:srgbClr val="0F3F5D"/>
                </a:solidFill>
                <a:latin typeface="Lato" panose="020F0502020204030203" pitchFamily="34" charset="0"/>
                <a:ea typeface="Lato" panose="020F0502020204030203" pitchFamily="34" charset="0"/>
                <a:cs typeface="Lato" panose="020F0502020204030203" pitchFamily="34" charset="0"/>
              </a:rPr>
              <a:t>Vendor 1</a:t>
            </a:r>
          </a:p>
        </p:txBody>
      </p:sp>
      <p:sp>
        <p:nvSpPr>
          <p:cNvPr id="129" name="TextBox 128">
            <a:extLst>
              <a:ext uri="{FF2B5EF4-FFF2-40B4-BE49-F238E27FC236}">
                <a16:creationId xmlns:a16="http://schemas.microsoft.com/office/drawing/2014/main" id="{EADF71E8-36B2-415C-85E8-2F361C1D6617}"/>
              </a:ext>
            </a:extLst>
          </p:cNvPr>
          <p:cNvSpPr txBox="1"/>
          <p:nvPr/>
        </p:nvSpPr>
        <p:spPr>
          <a:xfrm>
            <a:off x="3950697" y="3654463"/>
            <a:ext cx="1242484" cy="215444"/>
          </a:xfrm>
          <a:prstGeom prst="rect">
            <a:avLst/>
          </a:prstGeom>
          <a:noFill/>
        </p:spPr>
        <p:txBody>
          <a:bodyPr wrap="square" rtlCol="0">
            <a:spAutoFit/>
          </a:bodyPr>
          <a:lstStyle/>
          <a:p>
            <a:pPr algn="ctr" defTabSz="226513">
              <a:spcAft>
                <a:spcPts val="582"/>
              </a:spcAft>
            </a:pPr>
            <a:r>
              <a:rPr lang="en-GB" sz="800" dirty="0">
                <a:solidFill>
                  <a:srgbClr val="0F3F5D"/>
                </a:solidFill>
                <a:latin typeface="Lato" panose="020F0502020204030203" pitchFamily="34" charset="0"/>
                <a:ea typeface="Lato" panose="020F0502020204030203" pitchFamily="34" charset="0"/>
                <a:cs typeface="Lato" panose="020F0502020204030203" pitchFamily="34" charset="0"/>
              </a:rPr>
              <a:t>Glasswall Engine</a:t>
            </a:r>
          </a:p>
        </p:txBody>
      </p:sp>
      <p:sp>
        <p:nvSpPr>
          <p:cNvPr id="130" name="TextBox 129">
            <a:extLst>
              <a:ext uri="{FF2B5EF4-FFF2-40B4-BE49-F238E27FC236}">
                <a16:creationId xmlns:a16="http://schemas.microsoft.com/office/drawing/2014/main" id="{EADF71E8-36B2-415C-85E8-2F361C1D6617}"/>
              </a:ext>
            </a:extLst>
          </p:cNvPr>
          <p:cNvSpPr txBox="1"/>
          <p:nvPr/>
        </p:nvSpPr>
        <p:spPr>
          <a:xfrm>
            <a:off x="5659997" y="3654463"/>
            <a:ext cx="1242484" cy="215444"/>
          </a:xfrm>
          <a:prstGeom prst="rect">
            <a:avLst/>
          </a:prstGeom>
          <a:noFill/>
        </p:spPr>
        <p:txBody>
          <a:bodyPr wrap="square" rtlCol="0">
            <a:spAutoFit/>
          </a:bodyPr>
          <a:lstStyle/>
          <a:p>
            <a:pPr algn="ctr" defTabSz="226513">
              <a:spcAft>
                <a:spcPts val="582"/>
              </a:spcAft>
            </a:pPr>
            <a:r>
              <a:rPr lang="en-GB" sz="800" dirty="0">
                <a:solidFill>
                  <a:srgbClr val="0F3F5D"/>
                </a:solidFill>
                <a:latin typeface="Lato" panose="020F0502020204030203" pitchFamily="34" charset="0"/>
                <a:ea typeface="Lato" panose="020F0502020204030203" pitchFamily="34" charset="0"/>
                <a:cs typeface="Lato" panose="020F0502020204030203" pitchFamily="34" charset="0"/>
              </a:rPr>
              <a:t>Cleaned Files</a:t>
            </a:r>
          </a:p>
        </p:txBody>
      </p:sp>
      <p:sp>
        <p:nvSpPr>
          <p:cNvPr id="135" name="TextBox 134">
            <a:extLst>
              <a:ext uri="{FF2B5EF4-FFF2-40B4-BE49-F238E27FC236}">
                <a16:creationId xmlns:a16="http://schemas.microsoft.com/office/drawing/2014/main" id="{2AE504E2-A0F9-49D5-A35C-D11D9182E418}"/>
              </a:ext>
            </a:extLst>
          </p:cNvPr>
          <p:cNvSpPr txBox="1"/>
          <p:nvPr/>
        </p:nvSpPr>
        <p:spPr>
          <a:xfrm>
            <a:off x="482268" y="4943735"/>
            <a:ext cx="1575132" cy="338554"/>
          </a:xfrm>
          <a:prstGeom prst="rect">
            <a:avLst/>
          </a:prstGeom>
          <a:noFill/>
        </p:spPr>
        <p:txBody>
          <a:bodyPr wrap="square" rtlCol="0">
            <a:spAutoFit/>
          </a:bodyPr>
          <a:lstStyle/>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USB Memory With</a:t>
            </a:r>
          </a:p>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Known, Signed Content</a:t>
            </a:r>
          </a:p>
        </p:txBody>
      </p:sp>
      <p:sp>
        <p:nvSpPr>
          <p:cNvPr id="136" name="TextBox 135">
            <a:extLst>
              <a:ext uri="{FF2B5EF4-FFF2-40B4-BE49-F238E27FC236}">
                <a16:creationId xmlns:a16="http://schemas.microsoft.com/office/drawing/2014/main" id="{2AE504E2-A0F9-49D5-A35C-D11D9182E418}"/>
              </a:ext>
            </a:extLst>
          </p:cNvPr>
          <p:cNvSpPr txBox="1"/>
          <p:nvPr/>
        </p:nvSpPr>
        <p:spPr>
          <a:xfrm>
            <a:off x="2285862" y="4943735"/>
            <a:ext cx="1196198" cy="215444"/>
          </a:xfrm>
          <a:prstGeom prst="rect">
            <a:avLst/>
          </a:prstGeom>
          <a:noFill/>
        </p:spPr>
        <p:txBody>
          <a:bodyPr wrap="square" rtlCol="0">
            <a:spAutoFit/>
          </a:bodyPr>
          <a:lstStyle/>
          <a:p>
            <a:pPr algn="ctr">
              <a:spcAft>
                <a:spcPts val="291"/>
              </a:spcAft>
            </a:pP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Sign Content</a:t>
            </a:r>
          </a:p>
        </p:txBody>
      </p:sp>
      <p:sp>
        <p:nvSpPr>
          <p:cNvPr id="137" name="TextBox 136">
            <a:extLst>
              <a:ext uri="{FF2B5EF4-FFF2-40B4-BE49-F238E27FC236}">
                <a16:creationId xmlns:a16="http://schemas.microsoft.com/office/drawing/2014/main" id="{2AE504E2-A0F9-49D5-A35C-D11D9182E418}"/>
              </a:ext>
            </a:extLst>
          </p:cNvPr>
          <p:cNvSpPr txBox="1"/>
          <p:nvPr/>
        </p:nvSpPr>
        <p:spPr>
          <a:xfrm>
            <a:off x="4040353" y="4943735"/>
            <a:ext cx="1001910" cy="338554"/>
          </a:xfrm>
          <a:prstGeom prst="rect">
            <a:avLst/>
          </a:prstGeom>
          <a:noFill/>
        </p:spPr>
        <p:txBody>
          <a:bodyPr wrap="square" rtlCol="0">
            <a:spAutoFit/>
          </a:bodyPr>
          <a:lstStyle/>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USB With </a:t>
            </a:r>
          </a:p>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Known Content </a:t>
            </a:r>
          </a:p>
        </p:txBody>
      </p:sp>
      <p:sp>
        <p:nvSpPr>
          <p:cNvPr id="138" name="TextBox 137">
            <a:extLst>
              <a:ext uri="{FF2B5EF4-FFF2-40B4-BE49-F238E27FC236}">
                <a16:creationId xmlns:a16="http://schemas.microsoft.com/office/drawing/2014/main" id="{2AE504E2-A0F9-49D5-A35C-D11D9182E418}"/>
              </a:ext>
            </a:extLst>
          </p:cNvPr>
          <p:cNvSpPr txBox="1"/>
          <p:nvPr/>
        </p:nvSpPr>
        <p:spPr>
          <a:xfrm>
            <a:off x="5691303" y="4943735"/>
            <a:ext cx="1196198" cy="338554"/>
          </a:xfrm>
          <a:prstGeom prst="rect">
            <a:avLst/>
          </a:prstGeom>
          <a:noFill/>
        </p:spPr>
        <p:txBody>
          <a:bodyPr wrap="square" rtlCol="0">
            <a:spAutoFit/>
          </a:bodyPr>
          <a:lstStyle/>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Filter Through</a:t>
            </a:r>
          </a:p>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Whitelist</a:t>
            </a:r>
          </a:p>
        </p:txBody>
      </p:sp>
      <p:sp>
        <p:nvSpPr>
          <p:cNvPr id="139" name="TextBox 138">
            <a:extLst>
              <a:ext uri="{FF2B5EF4-FFF2-40B4-BE49-F238E27FC236}">
                <a16:creationId xmlns:a16="http://schemas.microsoft.com/office/drawing/2014/main" id="{2AE504E2-A0F9-49D5-A35C-D11D9182E418}"/>
              </a:ext>
            </a:extLst>
          </p:cNvPr>
          <p:cNvSpPr txBox="1"/>
          <p:nvPr/>
        </p:nvSpPr>
        <p:spPr>
          <a:xfrm>
            <a:off x="4769177" y="3997461"/>
            <a:ext cx="1307090" cy="338554"/>
          </a:xfrm>
          <a:prstGeom prst="rect">
            <a:avLst/>
          </a:prstGeom>
          <a:noFill/>
        </p:spPr>
        <p:txBody>
          <a:bodyPr wrap="square" rtlCol="0">
            <a:spAutoFit/>
          </a:bodyPr>
          <a:lstStyle/>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Copied to USB-target formatted by the Hunna</a:t>
            </a:r>
          </a:p>
        </p:txBody>
      </p:sp>
      <p:sp>
        <p:nvSpPr>
          <p:cNvPr id="160" name="Freeform 6">
            <a:extLst>
              <a:ext uri="{FF2B5EF4-FFF2-40B4-BE49-F238E27FC236}">
                <a16:creationId xmlns:a16="http://schemas.microsoft.com/office/drawing/2014/main" id="{FD861498-67DF-435B-B53E-E161CE12ED67}"/>
              </a:ext>
            </a:extLst>
          </p:cNvPr>
          <p:cNvSpPr>
            <a:spLocks noEditPoints="1"/>
          </p:cNvSpPr>
          <p:nvPr/>
        </p:nvSpPr>
        <p:spPr bwMode="auto">
          <a:xfrm>
            <a:off x="4119614" y="3072180"/>
            <a:ext cx="919582" cy="517082"/>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0F3F5D"/>
          </a:solidFill>
          <a:ln>
            <a:noFill/>
          </a:ln>
        </p:spPr>
        <p:txBody>
          <a:bodyPr vert="horz" wrap="square" lIns="88751" tIns="44375" rIns="88751" bIns="44375" numCol="1" anchor="t" anchorCtr="0" compatLnSpc="1">
            <a:prstTxWarp prst="textNoShape">
              <a:avLst/>
            </a:prstTxWarp>
          </a:bodyPr>
          <a:lstStyle/>
          <a:p>
            <a:endParaRPr lang="en-GB" sz="1747" dirty="0"/>
          </a:p>
        </p:txBody>
      </p:sp>
      <p:cxnSp>
        <p:nvCxnSpPr>
          <p:cNvPr id="550" name="Straight Connector 549">
            <a:extLst>
              <a:ext uri="{FF2B5EF4-FFF2-40B4-BE49-F238E27FC236}">
                <a16:creationId xmlns:a16="http://schemas.microsoft.com/office/drawing/2014/main" id="{B92361A1-7635-427F-8717-56307EAE5F8B}"/>
              </a:ext>
            </a:extLst>
          </p:cNvPr>
          <p:cNvCxnSpPr>
            <a:cxnSpLocks/>
          </p:cNvCxnSpPr>
          <p:nvPr/>
        </p:nvCxnSpPr>
        <p:spPr>
          <a:xfrm>
            <a:off x="1487532" y="5892182"/>
            <a:ext cx="4567697" cy="0"/>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553" name="TextBox 552">
            <a:extLst>
              <a:ext uri="{FF2B5EF4-FFF2-40B4-BE49-F238E27FC236}">
                <a16:creationId xmlns:a16="http://schemas.microsoft.com/office/drawing/2014/main" id="{84E04371-9D9C-41C4-A5E0-3EB4D827EA05}"/>
              </a:ext>
            </a:extLst>
          </p:cNvPr>
          <p:cNvSpPr txBox="1"/>
          <p:nvPr/>
        </p:nvSpPr>
        <p:spPr>
          <a:xfrm>
            <a:off x="3123561" y="5722905"/>
            <a:ext cx="1271970" cy="338554"/>
          </a:xfrm>
          <a:prstGeom prst="rect">
            <a:avLst/>
          </a:prstGeom>
          <a:solidFill>
            <a:schemeClr val="bg1"/>
          </a:solidFill>
        </p:spPr>
        <p:txBody>
          <a:bodyPr wrap="square" rtlCol="0">
            <a:spAutoFit/>
          </a:bodyPr>
          <a:lstStyle/>
          <a:p>
            <a:pPr algn="ctr">
              <a:spcAft>
                <a:spcPts val="291"/>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Pricing</a:t>
            </a:r>
          </a:p>
        </p:txBody>
      </p:sp>
      <p:cxnSp>
        <p:nvCxnSpPr>
          <p:cNvPr id="558" name="Straight Connector 557">
            <a:extLst>
              <a:ext uri="{FF2B5EF4-FFF2-40B4-BE49-F238E27FC236}">
                <a16:creationId xmlns:a16="http://schemas.microsoft.com/office/drawing/2014/main" id="{3A22483B-15EC-4517-8F90-89E4C3E18E5C}"/>
              </a:ext>
            </a:extLst>
          </p:cNvPr>
          <p:cNvCxnSpPr>
            <a:cxnSpLocks/>
          </p:cNvCxnSpPr>
          <p:nvPr/>
        </p:nvCxnSpPr>
        <p:spPr>
          <a:xfrm>
            <a:off x="1487531" y="5892182"/>
            <a:ext cx="0" cy="256191"/>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7D2D668E-9CD8-42F2-AC6B-34483C543622}"/>
              </a:ext>
            </a:extLst>
          </p:cNvPr>
          <p:cNvCxnSpPr>
            <a:cxnSpLocks/>
          </p:cNvCxnSpPr>
          <p:nvPr/>
        </p:nvCxnSpPr>
        <p:spPr>
          <a:xfrm>
            <a:off x="6055228" y="5892182"/>
            <a:ext cx="0" cy="256191"/>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676" name="Rectangle 675">
            <a:extLst>
              <a:ext uri="{FF2B5EF4-FFF2-40B4-BE49-F238E27FC236}">
                <a16:creationId xmlns:a16="http://schemas.microsoft.com/office/drawing/2014/main" id="{364ED4AF-0BC0-4723-A5F0-8F51C08C034E}"/>
              </a:ext>
            </a:extLst>
          </p:cNvPr>
          <p:cNvSpPr/>
          <p:nvPr/>
        </p:nvSpPr>
        <p:spPr>
          <a:xfrm>
            <a:off x="605863" y="6189391"/>
            <a:ext cx="1911096" cy="443762"/>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5" name="TextBox 554">
            <a:extLst>
              <a:ext uri="{FF2B5EF4-FFF2-40B4-BE49-F238E27FC236}">
                <a16:creationId xmlns:a16="http://schemas.microsoft.com/office/drawing/2014/main" id="{71D0493C-EA3D-488F-A23E-6D6558B00FAC}"/>
              </a:ext>
            </a:extLst>
          </p:cNvPr>
          <p:cNvSpPr txBox="1"/>
          <p:nvPr/>
        </p:nvSpPr>
        <p:spPr>
          <a:xfrm>
            <a:off x="659381" y="6272773"/>
            <a:ext cx="1804061" cy="276999"/>
          </a:xfrm>
          <a:prstGeom prst="rect">
            <a:avLst/>
          </a:prstGeom>
          <a:noFill/>
        </p:spPr>
        <p:txBody>
          <a:bodyPr wrap="square" rtlCol="0">
            <a:spAutoFit/>
          </a:bodyPr>
          <a:lstStyle/>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£10,500</a:t>
            </a:r>
          </a:p>
        </p:txBody>
      </p:sp>
      <p:sp>
        <p:nvSpPr>
          <p:cNvPr id="221" name="Rectangle 220">
            <a:extLst>
              <a:ext uri="{FF2B5EF4-FFF2-40B4-BE49-F238E27FC236}">
                <a16:creationId xmlns:a16="http://schemas.microsoft.com/office/drawing/2014/main" id="{364ED4AF-0BC0-4723-A5F0-8F51C08C034E}"/>
              </a:ext>
            </a:extLst>
          </p:cNvPr>
          <p:cNvSpPr/>
          <p:nvPr/>
        </p:nvSpPr>
        <p:spPr>
          <a:xfrm>
            <a:off x="5026842" y="6189391"/>
            <a:ext cx="1911096" cy="443762"/>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222" name="TextBox 221">
            <a:extLst>
              <a:ext uri="{FF2B5EF4-FFF2-40B4-BE49-F238E27FC236}">
                <a16:creationId xmlns:a16="http://schemas.microsoft.com/office/drawing/2014/main" id="{71D0493C-EA3D-488F-A23E-6D6558B00FAC}"/>
              </a:ext>
            </a:extLst>
          </p:cNvPr>
          <p:cNvSpPr txBox="1"/>
          <p:nvPr/>
        </p:nvSpPr>
        <p:spPr>
          <a:xfrm>
            <a:off x="5080360" y="6272773"/>
            <a:ext cx="1804061" cy="276999"/>
          </a:xfrm>
          <a:prstGeom prst="rect">
            <a:avLst/>
          </a:prstGeom>
          <a:noFill/>
        </p:spPr>
        <p:txBody>
          <a:bodyPr wrap="square" rtlCol="0">
            <a:spAutoFit/>
          </a:bodyPr>
          <a:lstStyle/>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$14,000</a:t>
            </a:r>
          </a:p>
        </p:txBody>
      </p:sp>
      <p:graphicFrame>
        <p:nvGraphicFramePr>
          <p:cNvPr id="114" name="Table 113"/>
          <p:cNvGraphicFramePr>
            <a:graphicFrameLocks noGrp="1"/>
          </p:cNvGraphicFramePr>
          <p:nvPr>
            <p:extLst>
              <p:ext uri="{D42A27DB-BD31-4B8C-83A1-F6EECF244321}">
                <p14:modId xmlns:p14="http://schemas.microsoft.com/office/powerpoint/2010/main" val="848053711"/>
              </p:ext>
            </p:extLst>
          </p:nvPr>
        </p:nvGraphicFramePr>
        <p:xfrm>
          <a:off x="504109" y="6797544"/>
          <a:ext cx="6538887" cy="1799305"/>
        </p:xfrm>
        <a:graphic>
          <a:graphicData uri="http://schemas.openxmlformats.org/drawingml/2006/table">
            <a:tbl>
              <a:tblPr firstRow="1" bandRow="1">
                <a:tableStyleId>{5C22544A-7EE6-4342-B048-85BDC9FD1C3A}</a:tableStyleId>
              </a:tblPr>
              <a:tblGrid>
                <a:gridCol w="2179629">
                  <a:extLst>
                    <a:ext uri="{9D8B030D-6E8A-4147-A177-3AD203B41FA5}">
                      <a16:colId xmlns:a16="http://schemas.microsoft.com/office/drawing/2014/main" val="20000"/>
                    </a:ext>
                  </a:extLst>
                </a:gridCol>
                <a:gridCol w="2179629">
                  <a:extLst>
                    <a:ext uri="{9D8B030D-6E8A-4147-A177-3AD203B41FA5}">
                      <a16:colId xmlns:a16="http://schemas.microsoft.com/office/drawing/2014/main" val="20001"/>
                    </a:ext>
                  </a:extLst>
                </a:gridCol>
                <a:gridCol w="2179629">
                  <a:extLst>
                    <a:ext uri="{9D8B030D-6E8A-4147-A177-3AD203B41FA5}">
                      <a16:colId xmlns:a16="http://schemas.microsoft.com/office/drawing/2014/main" val="20002"/>
                    </a:ext>
                  </a:extLst>
                </a:gridCol>
              </a:tblGrid>
              <a:tr h="376774">
                <a:tc>
                  <a:txBody>
                    <a:bodyPr/>
                    <a:lstStyle/>
                    <a:p>
                      <a:pPr algn="ctr"/>
                      <a:r>
                        <a:rPr lang="en-IN" sz="1200" dirty="0">
                          <a:latin typeface="Lato" panose="020F0502020204030203" pitchFamily="34" charset="0"/>
                        </a:rPr>
                        <a:t>Measurements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A919A"/>
                    </a:solidFill>
                  </a:tcPr>
                </a:tc>
                <a:tc>
                  <a:txBody>
                    <a:bodyPr/>
                    <a:lstStyle/>
                    <a:p>
                      <a:pPr algn="ctr"/>
                      <a:r>
                        <a:rPr lang="en-IN" sz="1200" b="1" kern="1200" dirty="0">
                          <a:solidFill>
                            <a:schemeClr val="lt1"/>
                          </a:solidFill>
                          <a:latin typeface="Lato" panose="020F0502020204030203" pitchFamily="34" charset="0"/>
                          <a:ea typeface="+mn-ea"/>
                          <a:cs typeface="+mn-cs"/>
                        </a:rPr>
                        <a:t>The device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A919A"/>
                    </a:solidFill>
                  </a:tcPr>
                </a:tc>
                <a:tc>
                  <a:txBody>
                    <a:bodyPr/>
                    <a:lstStyle/>
                    <a:p>
                      <a:pPr algn="ctr"/>
                      <a:r>
                        <a:rPr lang="en-IN" sz="1200" b="1" kern="1200" dirty="0">
                          <a:solidFill>
                            <a:schemeClr val="lt1"/>
                          </a:solidFill>
                          <a:latin typeface="Lato" panose="020F0502020204030203" pitchFamily="34" charset="0"/>
                          <a:ea typeface="+mn-ea"/>
                          <a:cs typeface="+mn-cs"/>
                        </a:rPr>
                        <a:t>Device </a:t>
                      </a:r>
                      <a:r>
                        <a:rPr lang="en-IN" sz="1200" b="1" kern="1200" dirty="0" err="1">
                          <a:solidFill>
                            <a:schemeClr val="lt1"/>
                          </a:solidFill>
                          <a:latin typeface="Lato" panose="020F0502020204030203" pitchFamily="34" charset="0"/>
                          <a:ea typeface="+mn-ea"/>
                          <a:cs typeface="+mn-cs"/>
                        </a:rPr>
                        <a:t>incl</a:t>
                      </a:r>
                      <a:r>
                        <a:rPr lang="en-IN" sz="1200" b="1" kern="1200" dirty="0">
                          <a:solidFill>
                            <a:schemeClr val="lt1"/>
                          </a:solidFill>
                          <a:latin typeface="Lato" panose="020F0502020204030203" pitchFamily="34" charset="0"/>
                          <a:ea typeface="+mn-ea"/>
                          <a:cs typeface="+mn-cs"/>
                        </a:rPr>
                        <a:t> packaging</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A919A"/>
                    </a:solidFill>
                  </a:tcPr>
                </a:tc>
                <a:extLst>
                  <a:ext uri="{0D108BD9-81ED-4DB2-BD59-A6C34878D82A}">
                    <a16:rowId xmlns:a16="http://schemas.microsoft.com/office/drawing/2014/main" val="10000"/>
                  </a:ext>
                </a:extLst>
              </a:tr>
              <a:tr h="359957">
                <a:tc>
                  <a:txBody>
                    <a:bodyPr/>
                    <a:lstStyle/>
                    <a:p>
                      <a:pPr algn="ctr"/>
                      <a:r>
                        <a:rPr lang="en-IN" sz="1100" b="1" dirty="0">
                          <a:solidFill>
                            <a:srgbClr val="1A919A"/>
                          </a:solidFill>
                          <a:latin typeface="Lato" panose="020F0502020204030203" pitchFamily="34" charset="0"/>
                        </a:rPr>
                        <a:t>Height</a:t>
                      </a:r>
                    </a:p>
                  </a:txBody>
                  <a:tcPr anchor="ctr">
                    <a:lnL w="12700" cmpd="sng">
                      <a:noFill/>
                    </a:lnL>
                    <a:lnR w="12700" cmpd="sng">
                      <a:noFill/>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104 mm</a:t>
                      </a:r>
                    </a:p>
                  </a:txBody>
                  <a:tcPr anchor="ctr">
                    <a:lnL w="12700" cmpd="sng">
                      <a:noFill/>
                    </a:lnL>
                    <a:lnR w="12700" cmpd="sng">
                      <a:noFill/>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188 mm</a:t>
                      </a:r>
                    </a:p>
                  </a:txBody>
                  <a:tcPr anchor="ctr">
                    <a:lnL w="12700" cmpd="sng">
                      <a:noFill/>
                    </a:lnL>
                    <a:lnR w="12700" cmpd="sng">
                      <a:noFill/>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42900">
                <a:tc>
                  <a:txBody>
                    <a:bodyPr/>
                    <a:lstStyle/>
                    <a:p>
                      <a:pPr algn="ctr"/>
                      <a:r>
                        <a:rPr lang="en-IN" sz="1100" b="1" dirty="0">
                          <a:solidFill>
                            <a:srgbClr val="1A919A"/>
                          </a:solidFill>
                          <a:latin typeface="Lato" panose="020F0502020204030203" pitchFamily="34" charset="0"/>
                        </a:rPr>
                        <a:t>Width</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180 mm</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502 mm</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342900">
                <a:tc>
                  <a:txBody>
                    <a:bodyPr/>
                    <a:lstStyle/>
                    <a:p>
                      <a:pPr algn="ctr"/>
                      <a:r>
                        <a:rPr lang="en-IN" sz="1100" b="1" dirty="0">
                          <a:solidFill>
                            <a:srgbClr val="1A919A"/>
                          </a:solidFill>
                          <a:latin typeface="Lato" panose="020F0502020204030203" pitchFamily="34" charset="0"/>
                        </a:rPr>
                        <a:t>Depth</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328 mm</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400 mm</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76774">
                <a:tc>
                  <a:txBody>
                    <a:bodyPr/>
                    <a:lstStyle/>
                    <a:p>
                      <a:pPr algn="ctr"/>
                      <a:r>
                        <a:rPr lang="en-IN" sz="1100" b="1" dirty="0">
                          <a:solidFill>
                            <a:srgbClr val="1A919A"/>
                          </a:solidFill>
                          <a:latin typeface="Lato" panose="020F0502020204030203" pitchFamily="34" charset="0"/>
                        </a:rPr>
                        <a:t>Weight</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rgbClr val="7CB7C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3,5 kg</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rgbClr val="7CB7C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7,5 kg</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rgbClr val="7CB7C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Rectangle 1">
            <a:extLst>
              <a:ext uri="{FF2B5EF4-FFF2-40B4-BE49-F238E27FC236}">
                <a16:creationId xmlns:a16="http://schemas.microsoft.com/office/drawing/2014/main" id="{5CDDCBFB-EDAF-44D5-BDC8-AC8F4E8F8C35}"/>
              </a:ext>
            </a:extLst>
          </p:cNvPr>
          <p:cNvSpPr/>
          <p:nvPr/>
        </p:nvSpPr>
        <p:spPr>
          <a:xfrm>
            <a:off x="480734" y="9613583"/>
            <a:ext cx="6562261" cy="559350"/>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3" name="TextBox 2">
            <a:extLst>
              <a:ext uri="{FF2B5EF4-FFF2-40B4-BE49-F238E27FC236}">
                <a16:creationId xmlns:a16="http://schemas.microsoft.com/office/drawing/2014/main" id="{C6F989EF-2EB2-4A57-8BBB-2CBE9B09F87F}"/>
              </a:ext>
            </a:extLst>
          </p:cNvPr>
          <p:cNvSpPr txBox="1"/>
          <p:nvPr/>
        </p:nvSpPr>
        <p:spPr>
          <a:xfrm>
            <a:off x="1499885" y="9749251"/>
            <a:ext cx="2808517" cy="261610"/>
          </a:xfrm>
          <a:prstGeom prst="rect">
            <a:avLst/>
          </a:prstGeom>
          <a:noFill/>
        </p:spPr>
        <p:txBody>
          <a:bodyPr wrap="square">
            <a:spAutoFit/>
          </a:bodyPr>
          <a:lstStyle/>
          <a:p>
            <a:r>
              <a:rPr lang="en-GB" sz="1100" dirty="0">
                <a:solidFill>
                  <a:schemeClr val="bg1"/>
                </a:solidFill>
                <a:latin typeface="Lato Meidum"/>
              </a:rPr>
              <a:t>sales@glasswallsolutions.com </a:t>
            </a:r>
          </a:p>
        </p:txBody>
      </p:sp>
      <p:sp>
        <p:nvSpPr>
          <p:cNvPr id="4" name="TextBox 3">
            <a:extLst>
              <a:ext uri="{FF2B5EF4-FFF2-40B4-BE49-F238E27FC236}">
                <a16:creationId xmlns:a16="http://schemas.microsoft.com/office/drawing/2014/main" id="{E14AF6B3-8840-475B-B78F-B2A9D0E085E0}"/>
              </a:ext>
            </a:extLst>
          </p:cNvPr>
          <p:cNvSpPr txBox="1"/>
          <p:nvPr/>
        </p:nvSpPr>
        <p:spPr>
          <a:xfrm>
            <a:off x="4511422" y="9749251"/>
            <a:ext cx="1936745" cy="261610"/>
          </a:xfrm>
          <a:prstGeom prst="rect">
            <a:avLst/>
          </a:prstGeom>
          <a:noFill/>
        </p:spPr>
        <p:txBody>
          <a:bodyPr wrap="square">
            <a:spAutoFit/>
          </a:bodyPr>
          <a:lstStyle/>
          <a:p>
            <a:pPr algn="r"/>
            <a:r>
              <a:rPr lang="en-GB" sz="1100" dirty="0">
                <a:solidFill>
                  <a:schemeClr val="bg1"/>
                </a:solidFill>
                <a:latin typeface="Lato Meidum"/>
              </a:rPr>
              <a:t>www.glasswallsolutions.com </a:t>
            </a:r>
          </a:p>
        </p:txBody>
      </p:sp>
      <p:pic>
        <p:nvPicPr>
          <p:cNvPr id="5" name="Graphic 4">
            <a:extLst>
              <a:ext uri="{FF2B5EF4-FFF2-40B4-BE49-F238E27FC236}">
                <a16:creationId xmlns:a16="http://schemas.microsoft.com/office/drawing/2014/main" id="{AB089B02-B601-4B23-9D20-618A0F7C916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6444" y="9772467"/>
            <a:ext cx="354975" cy="231016"/>
          </a:xfrm>
          <a:prstGeom prst="rect">
            <a:avLst/>
          </a:prstGeom>
        </p:spPr>
      </p:pic>
      <p:pic>
        <p:nvPicPr>
          <p:cNvPr id="6" name="Graphic 5">
            <a:extLst>
              <a:ext uri="{FF2B5EF4-FFF2-40B4-BE49-F238E27FC236}">
                <a16:creationId xmlns:a16="http://schemas.microsoft.com/office/drawing/2014/main" id="{3F81FDA7-0A69-4625-BD67-2AA643B035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19614" y="9726504"/>
            <a:ext cx="318026" cy="318026"/>
          </a:xfrm>
          <a:prstGeom prst="rect">
            <a:avLst/>
          </a:prstGeom>
        </p:spPr>
      </p:pic>
      <p:sp>
        <p:nvSpPr>
          <p:cNvPr id="94" name="Freeform 5"/>
          <p:cNvSpPr>
            <a:spLocks noEditPoints="1"/>
          </p:cNvSpPr>
          <p:nvPr/>
        </p:nvSpPr>
        <p:spPr bwMode="auto">
          <a:xfrm flipH="1">
            <a:off x="1899471" y="3210865"/>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4" name="Freeform 5"/>
          <p:cNvSpPr>
            <a:spLocks noEditPoints="1"/>
          </p:cNvSpPr>
          <p:nvPr/>
        </p:nvSpPr>
        <p:spPr bwMode="auto">
          <a:xfrm flipH="1">
            <a:off x="3483353" y="3210865"/>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5" name="Freeform 5"/>
          <p:cNvSpPr>
            <a:spLocks noEditPoints="1"/>
          </p:cNvSpPr>
          <p:nvPr/>
        </p:nvSpPr>
        <p:spPr bwMode="auto">
          <a:xfrm flipH="1">
            <a:off x="5409976" y="3210865"/>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6" name="Freeform 5"/>
          <p:cNvSpPr>
            <a:spLocks noEditPoints="1"/>
          </p:cNvSpPr>
          <p:nvPr/>
        </p:nvSpPr>
        <p:spPr bwMode="auto">
          <a:xfrm rot="5400000" flipH="1">
            <a:off x="6128045" y="3939954"/>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8" name="Freeform 5"/>
          <p:cNvSpPr>
            <a:spLocks noEditPoints="1"/>
          </p:cNvSpPr>
          <p:nvPr/>
        </p:nvSpPr>
        <p:spPr bwMode="auto">
          <a:xfrm>
            <a:off x="1899471" y="4452975"/>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9" name="Freeform 5"/>
          <p:cNvSpPr>
            <a:spLocks noEditPoints="1"/>
          </p:cNvSpPr>
          <p:nvPr/>
        </p:nvSpPr>
        <p:spPr bwMode="auto">
          <a:xfrm>
            <a:off x="3644309" y="4469159"/>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1" name="Freeform 5"/>
          <p:cNvSpPr>
            <a:spLocks noEditPoints="1"/>
          </p:cNvSpPr>
          <p:nvPr/>
        </p:nvSpPr>
        <p:spPr bwMode="auto">
          <a:xfrm>
            <a:off x="5266789" y="4473814"/>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CA53676F-17A1-4E90-A920-0E19C85742DD}"/>
              </a:ext>
            </a:extLst>
          </p:cNvPr>
          <p:cNvPicPr>
            <a:picLocks noChangeAspect="1"/>
          </p:cNvPicPr>
          <p:nvPr/>
        </p:nvPicPr>
        <p:blipFill>
          <a:blip r:embed="rId13"/>
          <a:stretch>
            <a:fillRect/>
          </a:stretch>
        </p:blipFill>
        <p:spPr>
          <a:xfrm>
            <a:off x="1207998" y="3364626"/>
            <a:ext cx="118615" cy="123456"/>
          </a:xfrm>
          <a:prstGeom prst="rect">
            <a:avLst/>
          </a:prstGeom>
        </p:spPr>
      </p:pic>
      <p:pic>
        <p:nvPicPr>
          <p:cNvPr id="7" name="Graphic 6">
            <a:extLst>
              <a:ext uri="{FF2B5EF4-FFF2-40B4-BE49-F238E27FC236}">
                <a16:creationId xmlns:a16="http://schemas.microsoft.com/office/drawing/2014/main" id="{F0F9A94E-E853-42C7-97EC-BA75AB8392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268" y="3038648"/>
            <a:ext cx="283986" cy="579929"/>
          </a:xfrm>
          <a:prstGeom prst="rect">
            <a:avLst/>
          </a:prstGeom>
        </p:spPr>
      </p:pic>
      <p:sp>
        <p:nvSpPr>
          <p:cNvPr id="72" name="Freeform 62">
            <a:extLst>
              <a:ext uri="{FF2B5EF4-FFF2-40B4-BE49-F238E27FC236}">
                <a16:creationId xmlns:a16="http://schemas.microsoft.com/office/drawing/2014/main" id="{2AC1743F-C472-4694-929D-AD2E611DA7D7}"/>
              </a:ext>
            </a:extLst>
          </p:cNvPr>
          <p:cNvSpPr>
            <a:spLocks noEditPoints="1"/>
          </p:cNvSpPr>
          <p:nvPr/>
        </p:nvSpPr>
        <p:spPr bwMode="auto">
          <a:xfrm>
            <a:off x="1213447" y="4729121"/>
            <a:ext cx="98679" cy="86690"/>
          </a:xfrm>
          <a:custGeom>
            <a:avLst/>
            <a:gdLst>
              <a:gd name="T0" fmla="*/ 188 w 214"/>
              <a:gd name="T1" fmla="*/ 188 h 188"/>
              <a:gd name="T2" fmla="*/ 26 w 214"/>
              <a:gd name="T3" fmla="*/ 188 h 188"/>
              <a:gd name="T4" fmla="*/ 26 w 214"/>
              <a:gd name="T5" fmla="*/ 188 h 188"/>
              <a:gd name="T6" fmla="*/ 21 w 214"/>
              <a:gd name="T7" fmla="*/ 188 h 188"/>
              <a:gd name="T8" fmla="*/ 16 w 214"/>
              <a:gd name="T9" fmla="*/ 186 h 188"/>
              <a:gd name="T10" fmla="*/ 8 w 214"/>
              <a:gd name="T11" fmla="*/ 180 h 188"/>
              <a:gd name="T12" fmla="*/ 2 w 214"/>
              <a:gd name="T13" fmla="*/ 172 h 188"/>
              <a:gd name="T14" fmla="*/ 0 w 214"/>
              <a:gd name="T15" fmla="*/ 168 h 188"/>
              <a:gd name="T16" fmla="*/ 0 w 214"/>
              <a:gd name="T17" fmla="*/ 163 h 188"/>
              <a:gd name="T18" fmla="*/ 0 w 214"/>
              <a:gd name="T19" fmla="*/ 25 h 188"/>
              <a:gd name="T20" fmla="*/ 0 w 214"/>
              <a:gd name="T21" fmla="*/ 25 h 188"/>
              <a:gd name="T22" fmla="*/ 0 w 214"/>
              <a:gd name="T23" fmla="*/ 20 h 188"/>
              <a:gd name="T24" fmla="*/ 2 w 214"/>
              <a:gd name="T25" fmla="*/ 16 h 188"/>
              <a:gd name="T26" fmla="*/ 8 w 214"/>
              <a:gd name="T27" fmla="*/ 8 h 188"/>
              <a:gd name="T28" fmla="*/ 16 w 214"/>
              <a:gd name="T29" fmla="*/ 1 h 188"/>
              <a:gd name="T30" fmla="*/ 21 w 214"/>
              <a:gd name="T31" fmla="*/ 0 h 188"/>
              <a:gd name="T32" fmla="*/ 26 w 214"/>
              <a:gd name="T33" fmla="*/ 0 h 188"/>
              <a:gd name="T34" fmla="*/ 188 w 214"/>
              <a:gd name="T35" fmla="*/ 0 h 188"/>
              <a:gd name="T36" fmla="*/ 188 w 214"/>
              <a:gd name="T37" fmla="*/ 0 h 188"/>
              <a:gd name="T38" fmla="*/ 193 w 214"/>
              <a:gd name="T39" fmla="*/ 0 h 188"/>
              <a:gd name="T40" fmla="*/ 198 w 214"/>
              <a:gd name="T41" fmla="*/ 1 h 188"/>
              <a:gd name="T42" fmla="*/ 206 w 214"/>
              <a:gd name="T43" fmla="*/ 8 h 188"/>
              <a:gd name="T44" fmla="*/ 212 w 214"/>
              <a:gd name="T45" fmla="*/ 16 h 188"/>
              <a:gd name="T46" fmla="*/ 214 w 214"/>
              <a:gd name="T47" fmla="*/ 20 h 188"/>
              <a:gd name="T48" fmla="*/ 214 w 214"/>
              <a:gd name="T49" fmla="*/ 25 h 188"/>
              <a:gd name="T50" fmla="*/ 214 w 214"/>
              <a:gd name="T51" fmla="*/ 163 h 188"/>
              <a:gd name="T52" fmla="*/ 214 w 214"/>
              <a:gd name="T53" fmla="*/ 163 h 188"/>
              <a:gd name="T54" fmla="*/ 214 w 214"/>
              <a:gd name="T55" fmla="*/ 168 h 188"/>
              <a:gd name="T56" fmla="*/ 212 w 214"/>
              <a:gd name="T57" fmla="*/ 172 h 188"/>
              <a:gd name="T58" fmla="*/ 206 w 214"/>
              <a:gd name="T59" fmla="*/ 180 h 188"/>
              <a:gd name="T60" fmla="*/ 198 w 214"/>
              <a:gd name="T61" fmla="*/ 186 h 188"/>
              <a:gd name="T62" fmla="*/ 193 w 214"/>
              <a:gd name="T63" fmla="*/ 188 h 188"/>
              <a:gd name="T64" fmla="*/ 188 w 214"/>
              <a:gd name="T65" fmla="*/ 188 h 188"/>
              <a:gd name="T66" fmla="*/ 188 w 214"/>
              <a:gd name="T67" fmla="*/ 188 h 188"/>
              <a:gd name="T68" fmla="*/ 188 w 214"/>
              <a:gd name="T69" fmla="*/ 188 h 188"/>
              <a:gd name="T70" fmla="*/ 26 w 214"/>
              <a:gd name="T71" fmla="*/ 12 h 188"/>
              <a:gd name="T72" fmla="*/ 26 w 214"/>
              <a:gd name="T73" fmla="*/ 12 h 188"/>
              <a:gd name="T74" fmla="*/ 21 w 214"/>
              <a:gd name="T75" fmla="*/ 14 h 188"/>
              <a:gd name="T76" fmla="*/ 16 w 214"/>
              <a:gd name="T77" fmla="*/ 16 h 188"/>
              <a:gd name="T78" fmla="*/ 15 w 214"/>
              <a:gd name="T79" fmla="*/ 20 h 188"/>
              <a:gd name="T80" fmla="*/ 13 w 214"/>
              <a:gd name="T81" fmla="*/ 25 h 188"/>
              <a:gd name="T82" fmla="*/ 13 w 214"/>
              <a:gd name="T83" fmla="*/ 163 h 188"/>
              <a:gd name="T84" fmla="*/ 13 w 214"/>
              <a:gd name="T85" fmla="*/ 163 h 188"/>
              <a:gd name="T86" fmla="*/ 15 w 214"/>
              <a:gd name="T87" fmla="*/ 168 h 188"/>
              <a:gd name="T88" fmla="*/ 16 w 214"/>
              <a:gd name="T89" fmla="*/ 172 h 188"/>
              <a:gd name="T90" fmla="*/ 21 w 214"/>
              <a:gd name="T91" fmla="*/ 174 h 188"/>
              <a:gd name="T92" fmla="*/ 26 w 214"/>
              <a:gd name="T93" fmla="*/ 175 h 188"/>
              <a:gd name="T94" fmla="*/ 188 w 214"/>
              <a:gd name="T95" fmla="*/ 175 h 188"/>
              <a:gd name="T96" fmla="*/ 188 w 214"/>
              <a:gd name="T97" fmla="*/ 175 h 188"/>
              <a:gd name="T98" fmla="*/ 193 w 214"/>
              <a:gd name="T99" fmla="*/ 174 h 188"/>
              <a:gd name="T100" fmla="*/ 198 w 214"/>
              <a:gd name="T101" fmla="*/ 172 h 188"/>
              <a:gd name="T102" fmla="*/ 199 w 214"/>
              <a:gd name="T103" fmla="*/ 168 h 188"/>
              <a:gd name="T104" fmla="*/ 201 w 214"/>
              <a:gd name="T105" fmla="*/ 163 h 188"/>
              <a:gd name="T106" fmla="*/ 201 w 214"/>
              <a:gd name="T107" fmla="*/ 25 h 188"/>
              <a:gd name="T108" fmla="*/ 201 w 214"/>
              <a:gd name="T109" fmla="*/ 25 h 188"/>
              <a:gd name="T110" fmla="*/ 199 w 214"/>
              <a:gd name="T111" fmla="*/ 20 h 188"/>
              <a:gd name="T112" fmla="*/ 198 w 214"/>
              <a:gd name="T113" fmla="*/ 16 h 188"/>
              <a:gd name="T114" fmla="*/ 193 w 214"/>
              <a:gd name="T115" fmla="*/ 14 h 188"/>
              <a:gd name="T116" fmla="*/ 188 w 214"/>
              <a:gd name="T117" fmla="*/ 12 h 188"/>
              <a:gd name="T118" fmla="*/ 26 w 214"/>
              <a:gd name="T119" fmla="*/ 12 h 188"/>
              <a:gd name="T120" fmla="*/ 26 w 214"/>
              <a:gd name="T121"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4" h="188">
                <a:moveTo>
                  <a:pt x="188" y="188"/>
                </a:moveTo>
                <a:lnTo>
                  <a:pt x="26" y="188"/>
                </a:lnTo>
                <a:lnTo>
                  <a:pt x="26" y="188"/>
                </a:lnTo>
                <a:lnTo>
                  <a:pt x="21" y="188"/>
                </a:lnTo>
                <a:lnTo>
                  <a:pt x="16" y="186"/>
                </a:lnTo>
                <a:lnTo>
                  <a:pt x="8" y="180"/>
                </a:lnTo>
                <a:lnTo>
                  <a:pt x="2" y="172"/>
                </a:lnTo>
                <a:lnTo>
                  <a:pt x="0" y="168"/>
                </a:lnTo>
                <a:lnTo>
                  <a:pt x="0" y="163"/>
                </a:lnTo>
                <a:lnTo>
                  <a:pt x="0" y="25"/>
                </a:lnTo>
                <a:lnTo>
                  <a:pt x="0" y="25"/>
                </a:lnTo>
                <a:lnTo>
                  <a:pt x="0" y="20"/>
                </a:lnTo>
                <a:lnTo>
                  <a:pt x="2" y="16"/>
                </a:lnTo>
                <a:lnTo>
                  <a:pt x="8" y="8"/>
                </a:lnTo>
                <a:lnTo>
                  <a:pt x="16" y="1"/>
                </a:lnTo>
                <a:lnTo>
                  <a:pt x="21" y="0"/>
                </a:lnTo>
                <a:lnTo>
                  <a:pt x="26" y="0"/>
                </a:lnTo>
                <a:lnTo>
                  <a:pt x="188" y="0"/>
                </a:lnTo>
                <a:lnTo>
                  <a:pt x="188" y="0"/>
                </a:lnTo>
                <a:lnTo>
                  <a:pt x="193" y="0"/>
                </a:lnTo>
                <a:lnTo>
                  <a:pt x="198" y="1"/>
                </a:lnTo>
                <a:lnTo>
                  <a:pt x="206" y="8"/>
                </a:lnTo>
                <a:lnTo>
                  <a:pt x="212" y="16"/>
                </a:lnTo>
                <a:lnTo>
                  <a:pt x="214" y="20"/>
                </a:lnTo>
                <a:lnTo>
                  <a:pt x="214" y="25"/>
                </a:lnTo>
                <a:lnTo>
                  <a:pt x="214" y="163"/>
                </a:lnTo>
                <a:lnTo>
                  <a:pt x="214" y="163"/>
                </a:lnTo>
                <a:lnTo>
                  <a:pt x="214" y="168"/>
                </a:lnTo>
                <a:lnTo>
                  <a:pt x="212" y="172"/>
                </a:lnTo>
                <a:lnTo>
                  <a:pt x="206" y="180"/>
                </a:lnTo>
                <a:lnTo>
                  <a:pt x="198" y="186"/>
                </a:lnTo>
                <a:lnTo>
                  <a:pt x="193" y="188"/>
                </a:lnTo>
                <a:lnTo>
                  <a:pt x="188" y="188"/>
                </a:lnTo>
                <a:lnTo>
                  <a:pt x="188" y="188"/>
                </a:lnTo>
                <a:lnTo>
                  <a:pt x="188" y="188"/>
                </a:lnTo>
                <a:close/>
                <a:moveTo>
                  <a:pt x="26" y="12"/>
                </a:moveTo>
                <a:lnTo>
                  <a:pt x="26" y="12"/>
                </a:lnTo>
                <a:lnTo>
                  <a:pt x="21" y="14"/>
                </a:lnTo>
                <a:lnTo>
                  <a:pt x="16" y="16"/>
                </a:lnTo>
                <a:lnTo>
                  <a:pt x="15" y="20"/>
                </a:lnTo>
                <a:lnTo>
                  <a:pt x="13" y="25"/>
                </a:lnTo>
                <a:lnTo>
                  <a:pt x="13" y="163"/>
                </a:lnTo>
                <a:lnTo>
                  <a:pt x="13" y="163"/>
                </a:lnTo>
                <a:lnTo>
                  <a:pt x="15" y="168"/>
                </a:lnTo>
                <a:lnTo>
                  <a:pt x="16" y="172"/>
                </a:lnTo>
                <a:lnTo>
                  <a:pt x="21" y="174"/>
                </a:lnTo>
                <a:lnTo>
                  <a:pt x="26" y="175"/>
                </a:lnTo>
                <a:lnTo>
                  <a:pt x="188" y="175"/>
                </a:lnTo>
                <a:lnTo>
                  <a:pt x="188" y="175"/>
                </a:lnTo>
                <a:lnTo>
                  <a:pt x="193" y="174"/>
                </a:lnTo>
                <a:lnTo>
                  <a:pt x="198" y="172"/>
                </a:lnTo>
                <a:lnTo>
                  <a:pt x="199" y="168"/>
                </a:lnTo>
                <a:lnTo>
                  <a:pt x="201" y="163"/>
                </a:lnTo>
                <a:lnTo>
                  <a:pt x="201" y="25"/>
                </a:lnTo>
                <a:lnTo>
                  <a:pt x="201" y="25"/>
                </a:lnTo>
                <a:lnTo>
                  <a:pt x="199" y="20"/>
                </a:lnTo>
                <a:lnTo>
                  <a:pt x="198" y="16"/>
                </a:lnTo>
                <a:lnTo>
                  <a:pt x="193" y="14"/>
                </a:lnTo>
                <a:lnTo>
                  <a:pt x="188" y="12"/>
                </a:lnTo>
                <a:lnTo>
                  <a:pt x="26" y="12"/>
                </a:lnTo>
                <a:lnTo>
                  <a:pt x="26" y="12"/>
                </a:lnTo>
                <a:close/>
              </a:path>
            </a:pathLst>
          </a:custGeom>
          <a:solidFill>
            <a:srgbClr val="7CB7C5"/>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3">
            <a:extLst>
              <a:ext uri="{FF2B5EF4-FFF2-40B4-BE49-F238E27FC236}">
                <a16:creationId xmlns:a16="http://schemas.microsoft.com/office/drawing/2014/main" id="{FF05B517-3E0F-4926-BD50-E54FF73D785C}"/>
              </a:ext>
            </a:extLst>
          </p:cNvPr>
          <p:cNvSpPr>
            <a:spLocks/>
          </p:cNvSpPr>
          <p:nvPr/>
        </p:nvSpPr>
        <p:spPr bwMode="auto">
          <a:xfrm>
            <a:off x="1224522" y="4660884"/>
            <a:ext cx="74702" cy="60407"/>
          </a:xfrm>
          <a:custGeom>
            <a:avLst/>
            <a:gdLst>
              <a:gd name="T0" fmla="*/ 162 w 162"/>
              <a:gd name="T1" fmla="*/ 131 h 131"/>
              <a:gd name="T2" fmla="*/ 150 w 162"/>
              <a:gd name="T3" fmla="*/ 131 h 131"/>
              <a:gd name="T4" fmla="*/ 150 w 162"/>
              <a:gd name="T5" fmla="*/ 81 h 131"/>
              <a:gd name="T6" fmla="*/ 150 w 162"/>
              <a:gd name="T7" fmla="*/ 81 h 131"/>
              <a:gd name="T8" fmla="*/ 148 w 162"/>
              <a:gd name="T9" fmla="*/ 67 h 131"/>
              <a:gd name="T10" fmla="*/ 145 w 162"/>
              <a:gd name="T11" fmla="*/ 54 h 131"/>
              <a:gd name="T12" fmla="*/ 137 w 162"/>
              <a:gd name="T13" fmla="*/ 42 h 131"/>
              <a:gd name="T14" fmla="*/ 130 w 162"/>
              <a:gd name="T15" fmla="*/ 32 h 131"/>
              <a:gd name="T16" fmla="*/ 120 w 162"/>
              <a:gd name="T17" fmla="*/ 25 h 131"/>
              <a:gd name="T18" fmla="*/ 108 w 162"/>
              <a:gd name="T19" fmla="*/ 17 h 131"/>
              <a:gd name="T20" fmla="*/ 95 w 162"/>
              <a:gd name="T21" fmla="*/ 14 h 131"/>
              <a:gd name="T22" fmla="*/ 81 w 162"/>
              <a:gd name="T23" fmla="*/ 12 h 131"/>
              <a:gd name="T24" fmla="*/ 81 w 162"/>
              <a:gd name="T25" fmla="*/ 12 h 131"/>
              <a:gd name="T26" fmla="*/ 67 w 162"/>
              <a:gd name="T27" fmla="*/ 14 h 131"/>
              <a:gd name="T28" fmla="*/ 54 w 162"/>
              <a:gd name="T29" fmla="*/ 17 h 131"/>
              <a:gd name="T30" fmla="*/ 42 w 162"/>
              <a:gd name="T31" fmla="*/ 25 h 131"/>
              <a:gd name="T32" fmla="*/ 32 w 162"/>
              <a:gd name="T33" fmla="*/ 32 h 131"/>
              <a:gd name="T34" fmla="*/ 25 w 162"/>
              <a:gd name="T35" fmla="*/ 42 h 131"/>
              <a:gd name="T36" fmla="*/ 17 w 162"/>
              <a:gd name="T37" fmla="*/ 54 h 131"/>
              <a:gd name="T38" fmla="*/ 14 w 162"/>
              <a:gd name="T39" fmla="*/ 67 h 131"/>
              <a:gd name="T40" fmla="*/ 12 w 162"/>
              <a:gd name="T41" fmla="*/ 81 h 131"/>
              <a:gd name="T42" fmla="*/ 12 w 162"/>
              <a:gd name="T43" fmla="*/ 131 h 131"/>
              <a:gd name="T44" fmla="*/ 0 w 162"/>
              <a:gd name="T45" fmla="*/ 131 h 131"/>
              <a:gd name="T46" fmla="*/ 0 w 162"/>
              <a:gd name="T47" fmla="*/ 81 h 131"/>
              <a:gd name="T48" fmla="*/ 0 w 162"/>
              <a:gd name="T49" fmla="*/ 81 h 131"/>
              <a:gd name="T50" fmla="*/ 1 w 162"/>
              <a:gd name="T51" fmla="*/ 65 h 131"/>
              <a:gd name="T52" fmla="*/ 6 w 162"/>
              <a:gd name="T53" fmla="*/ 50 h 131"/>
              <a:gd name="T54" fmla="*/ 14 w 162"/>
              <a:gd name="T55" fmla="*/ 36 h 131"/>
              <a:gd name="T56" fmla="*/ 23 w 162"/>
              <a:gd name="T57" fmla="*/ 23 h 131"/>
              <a:gd name="T58" fmla="*/ 36 w 162"/>
              <a:gd name="T59" fmla="*/ 14 h 131"/>
              <a:gd name="T60" fmla="*/ 50 w 162"/>
              <a:gd name="T61" fmla="*/ 6 h 131"/>
              <a:gd name="T62" fmla="*/ 65 w 162"/>
              <a:gd name="T63" fmla="*/ 1 h 131"/>
              <a:gd name="T64" fmla="*/ 81 w 162"/>
              <a:gd name="T65" fmla="*/ 0 h 131"/>
              <a:gd name="T66" fmla="*/ 81 w 162"/>
              <a:gd name="T67" fmla="*/ 0 h 131"/>
              <a:gd name="T68" fmla="*/ 97 w 162"/>
              <a:gd name="T69" fmla="*/ 1 h 131"/>
              <a:gd name="T70" fmla="*/ 112 w 162"/>
              <a:gd name="T71" fmla="*/ 6 h 131"/>
              <a:gd name="T72" fmla="*/ 126 w 162"/>
              <a:gd name="T73" fmla="*/ 14 h 131"/>
              <a:gd name="T74" fmla="*/ 139 w 162"/>
              <a:gd name="T75" fmla="*/ 23 h 131"/>
              <a:gd name="T76" fmla="*/ 148 w 162"/>
              <a:gd name="T77" fmla="*/ 36 h 131"/>
              <a:gd name="T78" fmla="*/ 156 w 162"/>
              <a:gd name="T79" fmla="*/ 50 h 131"/>
              <a:gd name="T80" fmla="*/ 161 w 162"/>
              <a:gd name="T81" fmla="*/ 65 h 131"/>
              <a:gd name="T82" fmla="*/ 162 w 162"/>
              <a:gd name="T83" fmla="*/ 81 h 131"/>
              <a:gd name="T84" fmla="*/ 162 w 162"/>
              <a:gd name="T85" fmla="*/ 131 h 131"/>
              <a:gd name="T86" fmla="*/ 162 w 162"/>
              <a:gd name="T8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2" h="131">
                <a:moveTo>
                  <a:pt x="162" y="131"/>
                </a:moveTo>
                <a:lnTo>
                  <a:pt x="150" y="131"/>
                </a:lnTo>
                <a:lnTo>
                  <a:pt x="150" y="81"/>
                </a:lnTo>
                <a:lnTo>
                  <a:pt x="150" y="81"/>
                </a:lnTo>
                <a:lnTo>
                  <a:pt x="148" y="67"/>
                </a:lnTo>
                <a:lnTo>
                  <a:pt x="145" y="54"/>
                </a:lnTo>
                <a:lnTo>
                  <a:pt x="137" y="42"/>
                </a:lnTo>
                <a:lnTo>
                  <a:pt x="130" y="32"/>
                </a:lnTo>
                <a:lnTo>
                  <a:pt x="120" y="25"/>
                </a:lnTo>
                <a:lnTo>
                  <a:pt x="108" y="17"/>
                </a:lnTo>
                <a:lnTo>
                  <a:pt x="95" y="14"/>
                </a:lnTo>
                <a:lnTo>
                  <a:pt x="81" y="12"/>
                </a:lnTo>
                <a:lnTo>
                  <a:pt x="81" y="12"/>
                </a:lnTo>
                <a:lnTo>
                  <a:pt x="67" y="14"/>
                </a:lnTo>
                <a:lnTo>
                  <a:pt x="54" y="17"/>
                </a:lnTo>
                <a:lnTo>
                  <a:pt x="42" y="25"/>
                </a:lnTo>
                <a:lnTo>
                  <a:pt x="32" y="32"/>
                </a:lnTo>
                <a:lnTo>
                  <a:pt x="25" y="42"/>
                </a:lnTo>
                <a:lnTo>
                  <a:pt x="17" y="54"/>
                </a:lnTo>
                <a:lnTo>
                  <a:pt x="14" y="67"/>
                </a:lnTo>
                <a:lnTo>
                  <a:pt x="12" y="81"/>
                </a:lnTo>
                <a:lnTo>
                  <a:pt x="12" y="131"/>
                </a:lnTo>
                <a:lnTo>
                  <a:pt x="0" y="131"/>
                </a:lnTo>
                <a:lnTo>
                  <a:pt x="0" y="81"/>
                </a:lnTo>
                <a:lnTo>
                  <a:pt x="0" y="81"/>
                </a:lnTo>
                <a:lnTo>
                  <a:pt x="1" y="65"/>
                </a:lnTo>
                <a:lnTo>
                  <a:pt x="6" y="50"/>
                </a:lnTo>
                <a:lnTo>
                  <a:pt x="14" y="36"/>
                </a:lnTo>
                <a:lnTo>
                  <a:pt x="23" y="23"/>
                </a:lnTo>
                <a:lnTo>
                  <a:pt x="36" y="14"/>
                </a:lnTo>
                <a:lnTo>
                  <a:pt x="50" y="6"/>
                </a:lnTo>
                <a:lnTo>
                  <a:pt x="65" y="1"/>
                </a:lnTo>
                <a:lnTo>
                  <a:pt x="81" y="0"/>
                </a:lnTo>
                <a:lnTo>
                  <a:pt x="81" y="0"/>
                </a:lnTo>
                <a:lnTo>
                  <a:pt x="97" y="1"/>
                </a:lnTo>
                <a:lnTo>
                  <a:pt x="112" y="6"/>
                </a:lnTo>
                <a:lnTo>
                  <a:pt x="126" y="14"/>
                </a:lnTo>
                <a:lnTo>
                  <a:pt x="139" y="23"/>
                </a:lnTo>
                <a:lnTo>
                  <a:pt x="148" y="36"/>
                </a:lnTo>
                <a:lnTo>
                  <a:pt x="156" y="50"/>
                </a:lnTo>
                <a:lnTo>
                  <a:pt x="161" y="65"/>
                </a:lnTo>
                <a:lnTo>
                  <a:pt x="162" y="81"/>
                </a:lnTo>
                <a:lnTo>
                  <a:pt x="162" y="131"/>
                </a:lnTo>
                <a:lnTo>
                  <a:pt x="162" y="131"/>
                </a:lnTo>
                <a:close/>
              </a:path>
            </a:pathLst>
          </a:custGeom>
          <a:solidFill>
            <a:srgbClr val="7CB7C5"/>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Graphic 12">
            <a:extLst>
              <a:ext uri="{FF2B5EF4-FFF2-40B4-BE49-F238E27FC236}">
                <a16:creationId xmlns:a16="http://schemas.microsoft.com/office/drawing/2014/main" id="{5E1FB31B-2F28-44CA-A052-CBA37D2504B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02724" y="4516350"/>
            <a:ext cx="124271" cy="106261"/>
          </a:xfrm>
          <a:prstGeom prst="rect">
            <a:avLst/>
          </a:prstGeom>
        </p:spPr>
      </p:pic>
      <p:pic>
        <p:nvPicPr>
          <p:cNvPr id="77" name="Graphic 76">
            <a:extLst>
              <a:ext uri="{FF2B5EF4-FFF2-40B4-BE49-F238E27FC236}">
                <a16:creationId xmlns:a16="http://schemas.microsoft.com/office/drawing/2014/main" id="{3EEDFB6C-48E7-4740-A448-BE9AED582D3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44552" y="4577937"/>
            <a:ext cx="179526" cy="153508"/>
          </a:xfrm>
          <a:prstGeom prst="rect">
            <a:avLst/>
          </a:prstGeom>
        </p:spPr>
      </p:pic>
      <p:pic>
        <p:nvPicPr>
          <p:cNvPr id="18" name="Graphic 17">
            <a:extLst>
              <a:ext uri="{FF2B5EF4-FFF2-40B4-BE49-F238E27FC236}">
                <a16:creationId xmlns:a16="http://schemas.microsoft.com/office/drawing/2014/main" id="{2489BFA7-E2D7-42D8-8941-C8783EDBBFC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76267" y="4322046"/>
            <a:ext cx="394799" cy="507599"/>
          </a:xfrm>
          <a:prstGeom prst="rect">
            <a:avLst/>
          </a:prstGeom>
        </p:spPr>
      </p:pic>
      <p:pic>
        <p:nvPicPr>
          <p:cNvPr id="19" name="Graphic 18">
            <a:extLst>
              <a:ext uri="{FF2B5EF4-FFF2-40B4-BE49-F238E27FC236}">
                <a16:creationId xmlns:a16="http://schemas.microsoft.com/office/drawing/2014/main" id="{C368E68D-8361-4B28-8A5B-C0E813F4F84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018660" y="3035570"/>
            <a:ext cx="510011" cy="516950"/>
          </a:xfrm>
          <a:prstGeom prst="rect">
            <a:avLst/>
          </a:prstGeom>
        </p:spPr>
      </p:pic>
      <p:pic>
        <p:nvPicPr>
          <p:cNvPr id="65" name="Picture 64" descr="Icon&#10;&#10;Description automatically generated">
            <a:extLst>
              <a:ext uri="{FF2B5EF4-FFF2-40B4-BE49-F238E27FC236}">
                <a16:creationId xmlns:a16="http://schemas.microsoft.com/office/drawing/2014/main" id="{4A9BCA6C-A62A-49B0-99C6-C906B6DA4B4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27425" y="567665"/>
            <a:ext cx="740638" cy="740638"/>
          </a:xfrm>
          <a:prstGeom prst="rect">
            <a:avLst/>
          </a:prstGeom>
        </p:spPr>
      </p:pic>
    </p:spTree>
    <p:extLst>
      <p:ext uri="{BB962C8B-B14F-4D97-AF65-F5344CB8AC3E}">
        <p14:creationId xmlns:p14="http://schemas.microsoft.com/office/powerpoint/2010/main" val="2979815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1669</TotalTime>
  <Words>528</Words>
  <Application>Microsoft Office PowerPoint</Application>
  <PresentationFormat>Custom</PresentationFormat>
  <Paragraphs>83</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Calibri Light</vt:lpstr>
      <vt:lpstr>Lato</vt:lpstr>
      <vt:lpstr>Lato Black</vt:lpstr>
      <vt:lpstr>Lato Light</vt:lpstr>
      <vt:lpstr>Lato Meidum</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Jake Bussell</cp:lastModifiedBy>
  <cp:revision>152</cp:revision>
  <dcterms:created xsi:type="dcterms:W3CDTF">2020-04-03T05:24:25Z</dcterms:created>
  <dcterms:modified xsi:type="dcterms:W3CDTF">2020-10-05T12:13:59Z</dcterms:modified>
</cp:coreProperties>
</file>