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FBE"/>
    <a:srgbClr val="373F41"/>
    <a:srgbClr val="F2F2F2"/>
    <a:srgbClr val="1A919A"/>
    <a:srgbClr val="22919A"/>
    <a:srgbClr val="7CB7C5"/>
    <a:srgbClr val="0F3F5D"/>
    <a:srgbClr val="2CA8DD"/>
    <a:srgbClr val="E9C479"/>
    <a:srgbClr val="135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autoAdjust="0"/>
    <p:restoredTop sz="94286" autoAdjust="0"/>
  </p:normalViewPr>
  <p:slideViewPr>
    <p:cSldViewPr snapToGrid="0" showGuides="1">
      <p:cViewPr varScale="1">
        <p:scale>
          <a:sx n="99" d="100"/>
          <a:sy n="99" d="100"/>
        </p:scale>
        <p:origin x="4200" y="78"/>
      </p:cViewPr>
      <p:guideLst>
        <p:guide orient="horz" pos="1128"/>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01/07/2020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7/1/2020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svg"/><Relationship Id="rId2"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ircuit board&#10;&#10;Description automatically generated">
            <a:extLst>
              <a:ext uri="{FF2B5EF4-FFF2-40B4-BE49-F238E27FC236}">
                <a16:creationId xmlns:a16="http://schemas.microsoft.com/office/drawing/2014/main" id="{3159197B-75BA-4BAA-ADE1-9950E5B3E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56" y="5252324"/>
            <a:ext cx="3110959" cy="1094870"/>
          </a:xfrm>
          <a:prstGeom prst="rect">
            <a:avLst/>
          </a:prstGeom>
        </p:spPr>
      </p:pic>
      <p:pic>
        <p:nvPicPr>
          <p:cNvPr id="10" name="Picture 9" descr="A projector screen&#10;&#10;Description automatically generated">
            <a:extLst>
              <a:ext uri="{FF2B5EF4-FFF2-40B4-BE49-F238E27FC236}">
                <a16:creationId xmlns:a16="http://schemas.microsoft.com/office/drawing/2014/main" id="{97F51913-B063-4053-B0C9-AB242B521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57" y="5301388"/>
            <a:ext cx="3110959" cy="968150"/>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88513"/>
            <a:ext cx="3630860" cy="3086679"/>
          </a:xfrm>
          <a:prstGeom prst="rect">
            <a:avLst/>
          </a:prstGeom>
          <a:noFill/>
        </p:spPr>
        <p:txBody>
          <a:bodyPr wrap="square" rtlCol="0">
            <a:spAutoFit/>
          </a:bodyPr>
          <a:lstStyle/>
          <a:p>
            <a:pPr>
              <a:spcAft>
                <a:spcPts val="291"/>
              </a:spcAft>
            </a:pP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PA Consulting </a:t>
            </a: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Oakdoor</a:t>
            </a: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 Gateway</a:t>
            </a: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Delivering unparalleled CDR performance at scale,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is a hardware security solution that provides secure file import and export to the stringent standards required by government intelligence agencies.</a:t>
            </a:r>
          </a:p>
          <a:p>
            <a:pPr>
              <a:lnSpc>
                <a:spcPts val="1600"/>
              </a:lnSpc>
              <a:spcAft>
                <a:spcPts val="291"/>
              </a:spcAft>
            </a:pPr>
            <a:r>
              <a:rPr lang="en-GB" sz="800" dirty="0">
                <a:latin typeface="Lato Light" panose="020F0302020204030203" pitchFamily="34" charset="0"/>
                <a:ea typeface="Lato" panose="020F0502020204030203" pitchFamily="34" charset="0"/>
                <a:cs typeface="Lato" panose="020F0502020204030203" pitchFamily="34" charset="0"/>
              </a:rPr>
              <a:t> </a:t>
            </a:r>
          </a:p>
          <a:p>
            <a:pPr>
              <a:lnSpc>
                <a:spcPts val="1600"/>
              </a:lnSpc>
              <a:spcAft>
                <a:spcPts val="291"/>
              </a:spcAft>
            </a:pPr>
            <a:r>
              <a:rPr lang="en-GB" sz="1100" dirty="0">
                <a:latin typeface="Lato Light" panose="020F0302020204030203" pitchFamily="34" charset="0"/>
                <a:ea typeface="Lato" panose="020F0502020204030203" pitchFamily="34" charset="0"/>
                <a:cs typeface="Lato" panose="020F0502020204030203" pitchFamily="34" charset="0"/>
              </a:rPr>
              <a:t>Featuring the file regeneration capabilities of </a:t>
            </a:r>
            <a:r>
              <a:rPr lang="en-GB" sz="1100" dirty="0" err="1">
                <a:latin typeface="Lato Light" panose="020F0302020204030203" pitchFamily="34" charset="0"/>
                <a:ea typeface="Lato" panose="020F0502020204030203" pitchFamily="34" charset="0"/>
                <a:cs typeface="Lato" panose="020F0502020204030203" pitchFamily="34" charset="0"/>
              </a:rPr>
              <a:t>Glasswall’s</a:t>
            </a:r>
            <a:r>
              <a:rPr lang="en-GB" sz="1100" dirty="0">
                <a:latin typeface="Lato Light" panose="020F0302020204030203" pitchFamily="34" charset="0"/>
                <a:ea typeface="Lato" panose="020F0502020204030203" pitchFamily="34" charset="0"/>
                <a:cs typeface="Lato" panose="020F0502020204030203" pitchFamily="34" charset="0"/>
              </a:rPr>
              <a:t> Rebuild SDK, 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is a cyber security appliance that includes two data diodes and the necessary processing hardware to provide highly controlled unidirectional or bidirectional data flows. It simplifies deployment of low-capacity boundary devices.</a:t>
            </a:r>
          </a:p>
        </p:txBody>
      </p:sp>
      <p:sp>
        <p:nvSpPr>
          <p:cNvPr id="25" name="TextBox 24">
            <a:extLst>
              <a:ext uri="{FF2B5EF4-FFF2-40B4-BE49-F238E27FC236}">
                <a16:creationId xmlns:a16="http://schemas.microsoft.com/office/drawing/2014/main" id="{74ECF9AB-D8DB-4CB3-A56B-5FBFCBB84ED7}"/>
              </a:ext>
            </a:extLst>
          </p:cNvPr>
          <p:cNvSpPr txBox="1"/>
          <p:nvPr/>
        </p:nvSpPr>
        <p:spPr>
          <a:xfrm>
            <a:off x="401555" y="6534530"/>
            <a:ext cx="3466180" cy="1347741"/>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Problem</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Both government and commercial organisations need to import and export information to and from secure of networks but how can they be assured that risk from this data is minimized?</a:t>
            </a:r>
            <a:endParaRPr lang="en-GB" sz="14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8" name="Freeform 7">
            <a:extLst>
              <a:ext uri="{FF2B5EF4-FFF2-40B4-BE49-F238E27FC236}">
                <a16:creationId xmlns:a16="http://schemas.microsoft.com/office/drawing/2014/main" id="{3EB2FEB0-F139-4AEA-8B81-0CE1C1FDBA4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373F41"/>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9" name="Freeform 8">
            <a:extLst>
              <a:ext uri="{FF2B5EF4-FFF2-40B4-BE49-F238E27FC236}">
                <a16:creationId xmlns:a16="http://schemas.microsoft.com/office/drawing/2014/main" id="{9E9FF453-2D90-41A9-9011-CA0F08DEB939}"/>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chemeClr val="bg1">
              <a:lumMod val="65000"/>
            </a:schemeClr>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035833"/>
            <a:ext cx="3468664" cy="1748492"/>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offers the most comprehensive and cost-effective means to safely import and export information.  It enforces the UK National Cyber Security Agency's Safe Data Import and Safe Data Export patterns where </a:t>
            </a:r>
            <a:r>
              <a:rPr lang="en-GB" sz="1100" dirty="0" err="1">
                <a:latin typeface="Lato Light" panose="020F0302020204030203" pitchFamily="34" charset="0"/>
                <a:ea typeface="Lato" panose="020F0502020204030203" pitchFamily="34" charset="0"/>
                <a:cs typeface="Lato" panose="020F0502020204030203" pitchFamily="34" charset="0"/>
              </a:rPr>
              <a:t>Glasswall's</a:t>
            </a:r>
            <a:r>
              <a:rPr lang="en-GB" sz="1100" dirty="0">
                <a:latin typeface="Lato Light" panose="020F0302020204030203" pitchFamily="34" charset="0"/>
                <a:ea typeface="Lato" panose="020F0502020204030203" pitchFamily="34" charset="0"/>
                <a:cs typeface="Lato" panose="020F0502020204030203" pitchFamily="34" charset="0"/>
              </a:rPr>
              <a:t> engine enhances transformation and verification on files.</a:t>
            </a:r>
          </a:p>
        </p:txBody>
      </p:sp>
      <p:sp>
        <p:nvSpPr>
          <p:cNvPr id="28" name="TextBox 27">
            <a:extLst>
              <a:ext uri="{FF2B5EF4-FFF2-40B4-BE49-F238E27FC236}">
                <a16:creationId xmlns:a16="http://schemas.microsoft.com/office/drawing/2014/main" id="{3DD39DBF-C306-49E4-9034-E6ADE6B9E4EE}"/>
              </a:ext>
            </a:extLst>
          </p:cNvPr>
          <p:cNvSpPr txBox="1"/>
          <p:nvPr/>
        </p:nvSpPr>
        <p:spPr>
          <a:xfrm>
            <a:off x="4223702" y="2345881"/>
            <a:ext cx="3303495" cy="3739485"/>
          </a:xfrm>
          <a:prstGeom prst="rect">
            <a:avLst/>
          </a:prstGeom>
          <a:noFill/>
        </p:spPr>
        <p:txBody>
          <a:bodyPr wrap="square" rtlCol="0">
            <a:spAutoFit/>
          </a:bodyPr>
          <a:lstStyle/>
          <a:p>
            <a:pPr>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The </a:t>
            </a:r>
            <a:r>
              <a:rPr lang="en-GB" sz="1100" dirty="0" err="1">
                <a:latin typeface="Lato Medium" panose="020F0502020204030203" pitchFamily="34" charset="0"/>
                <a:ea typeface="Lato Medium" panose="020F0502020204030203" pitchFamily="34" charset="0"/>
                <a:cs typeface="Lato Medium" panose="020F0502020204030203" pitchFamily="34" charset="0"/>
              </a:rPr>
              <a:t>Oakdoor</a:t>
            </a:r>
            <a:r>
              <a:rPr lang="en-GB" sz="1100" dirty="0">
                <a:latin typeface="Lato Medium" panose="020F0502020204030203" pitchFamily="34" charset="0"/>
                <a:ea typeface="Lato Medium" panose="020F0502020204030203" pitchFamily="34" charset="0"/>
                <a:cs typeface="Lato Medium" panose="020F0502020204030203" pitchFamily="34" charset="0"/>
              </a:rPr>
              <a:t> File Gateway offers</a:t>
            </a:r>
            <a:r>
              <a:rPr lang="en-GB" sz="1100" b="1" dirty="0">
                <a:latin typeface="Lato Medium" panose="020F0502020204030203" pitchFamily="34" charset="0"/>
                <a:ea typeface="Lato Medium" panose="020F0502020204030203" pitchFamily="34" charset="0"/>
                <a:cs typeface="Lato Medium" panose="020F0502020204030203" pitchFamily="34" charset="0"/>
              </a:rPr>
              <a:t>:</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Low </a:t>
            </a:r>
            <a:r>
              <a:rPr lang="en-GB" sz="1100" dirty="0" err="1">
                <a:latin typeface="Lato Light" panose="020F0302020204030203" pitchFamily="34" charset="0"/>
                <a:ea typeface="Lato" panose="020F0502020204030203" pitchFamily="34" charset="0"/>
                <a:cs typeface="Lato" panose="020F0502020204030203" pitchFamily="34" charset="0"/>
              </a:rPr>
              <a:t>CapEx</a:t>
            </a:r>
            <a:r>
              <a:rPr lang="en-GB" sz="1100" dirty="0">
                <a:latin typeface="Lato Light" panose="020F0302020204030203" pitchFamily="34" charset="0"/>
                <a:ea typeface="Lato" panose="020F0502020204030203" pitchFamily="34" charset="0"/>
                <a:cs typeface="Lato" panose="020F0502020204030203" pitchFamily="34" charset="0"/>
              </a:rPr>
              <a:t> and </a:t>
            </a:r>
            <a:r>
              <a:rPr lang="en-GB" sz="1100" dirty="0" err="1">
                <a:latin typeface="Lato Light" panose="020F0302020204030203" pitchFamily="34" charset="0"/>
                <a:ea typeface="Lato" panose="020F0502020204030203" pitchFamily="34" charset="0"/>
                <a:cs typeface="Lato" panose="020F0502020204030203" pitchFamily="34" charset="0"/>
              </a:rPr>
              <a:t>OpEx</a:t>
            </a:r>
            <a:endParaRPr lang="en-GB" sz="1100" dirty="0">
              <a:latin typeface="Lato Light" panose="020F0302020204030203" pitchFamily="34" charset="0"/>
              <a:ea typeface="Lato" panose="020F0502020204030203" pitchFamily="34" charset="0"/>
              <a:cs typeface="Lato" panose="020F0502020204030203" pitchFamily="34" charset="0"/>
            </a:endParaRP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Simple maintenance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Plug and play solution</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Single 1U appliance incorporating: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Import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Export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Small form factor “shim” PCs</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Shim PCs run software to perform:</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conversion</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File schema checking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reversion</a:t>
            </a:r>
          </a:p>
          <a:p>
            <a:pPr algn="just">
              <a:spcAft>
                <a:spcPts val="582"/>
              </a:spcAft>
            </a:pPr>
            <a:endParaRPr lang="en-GB" sz="12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8E293FC8-DD8B-49BF-9652-61E94E3B8068}"/>
              </a:ext>
            </a:extLst>
          </p:cNvPr>
          <p:cNvSpPr txBox="1"/>
          <p:nvPr/>
        </p:nvSpPr>
        <p:spPr>
          <a:xfrm>
            <a:off x="4223703" y="1788513"/>
            <a:ext cx="2920202" cy="503921"/>
          </a:xfrm>
          <a:prstGeom prst="rect">
            <a:avLst/>
          </a:prstGeom>
          <a:noFill/>
        </p:spPr>
        <p:txBody>
          <a:bodyPr wrap="square">
            <a:spAutoFit/>
          </a:bodyPr>
          <a:lstStyle/>
          <a:p>
            <a:pPr>
              <a:lnSpc>
                <a:spcPts val="17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platform can be used on a desk or mounted in 1U of a 19’’ rack. </a:t>
            </a:r>
          </a:p>
        </p:txBody>
      </p:sp>
      <p:sp>
        <p:nvSpPr>
          <p:cNvPr id="3" name="Rectangle 2">
            <a:extLst>
              <a:ext uri="{FF2B5EF4-FFF2-40B4-BE49-F238E27FC236}">
                <a16:creationId xmlns:a16="http://schemas.microsoft.com/office/drawing/2014/main" id="{7E62FC17-06F8-4D30-AC4C-0B4E0DE625B6}"/>
              </a:ext>
            </a:extLst>
          </p:cNvPr>
          <p:cNvSpPr/>
          <p:nvPr/>
        </p:nvSpPr>
        <p:spPr>
          <a:xfrm>
            <a:off x="4030754" y="5899925"/>
            <a:ext cx="3055205" cy="417251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4" name="TextBox 23">
            <a:extLst>
              <a:ext uri="{FF2B5EF4-FFF2-40B4-BE49-F238E27FC236}">
                <a16:creationId xmlns:a16="http://schemas.microsoft.com/office/drawing/2014/main" id="{DF986664-EC64-4AC4-AB30-1F705A8BA75B}"/>
              </a:ext>
            </a:extLst>
          </p:cNvPr>
          <p:cNvSpPr txBox="1"/>
          <p:nvPr/>
        </p:nvSpPr>
        <p:spPr>
          <a:xfrm>
            <a:off x="4214076" y="7003097"/>
            <a:ext cx="2881507" cy="2735942"/>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How Does it Work?</a:t>
            </a:r>
          </a:p>
          <a:p>
            <a:pPr>
              <a:lnSpc>
                <a:spcPts val="1600"/>
              </a:lnSpc>
              <a:spcAft>
                <a:spcPts val="291"/>
              </a:spcAft>
            </a:pPr>
            <a:r>
              <a:rPr lang="en-GB" sz="1100" dirty="0">
                <a:solidFill>
                  <a:srgbClr val="22919A"/>
                </a:solidFill>
                <a:latin typeface="Lato Light" panose="020F0302020204030203" pitchFamily="34" charset="0"/>
              </a:rPr>
              <a:t>The </a:t>
            </a:r>
            <a:r>
              <a:rPr lang="en-GB" sz="1100" dirty="0" err="1">
                <a:solidFill>
                  <a:srgbClr val="22919A"/>
                </a:solidFill>
                <a:latin typeface="Lato Light" panose="020F0302020204030203" pitchFamily="34" charset="0"/>
              </a:rPr>
              <a:t>Oakdoor</a:t>
            </a:r>
            <a:r>
              <a:rPr lang="en-GB" sz="1100" dirty="0">
                <a:solidFill>
                  <a:srgbClr val="22919A"/>
                </a:solidFill>
                <a:latin typeface="Lato Light" panose="020F0302020204030203" pitchFamily="34" charset="0"/>
              </a:rPr>
              <a:t> Gateway incorporates </a:t>
            </a:r>
            <a:r>
              <a:rPr lang="en-GB" sz="1100" dirty="0" err="1">
                <a:solidFill>
                  <a:srgbClr val="22919A"/>
                </a:solidFill>
                <a:latin typeface="Lato Light" panose="020F0302020204030203" pitchFamily="34" charset="0"/>
              </a:rPr>
              <a:t>Glasswall’s</a:t>
            </a:r>
            <a:r>
              <a:rPr lang="en-GB" sz="1100" dirty="0">
                <a:solidFill>
                  <a:srgbClr val="22919A"/>
                </a:solidFill>
                <a:latin typeface="Lato Light" panose="020F0302020204030203" pitchFamily="34" charset="0"/>
              </a:rPr>
              <a:t> Rebuild SDK into the shim PCs on both the high and low sides and documents crossing the boundary are deconstructed into text(SISL) and bitmap image representations for content checking then regenerated to the safe standard of 'known good' on the trusted side of the gateway, with the additional ability to search, redact and replace text where required and embed hidden tags into files.</a:t>
            </a:r>
          </a:p>
        </p:txBody>
      </p:sp>
      <p:cxnSp>
        <p:nvCxnSpPr>
          <p:cNvPr id="6" name="Straight Connector 5">
            <a:extLst>
              <a:ext uri="{FF2B5EF4-FFF2-40B4-BE49-F238E27FC236}">
                <a16:creationId xmlns:a16="http://schemas.microsoft.com/office/drawing/2014/main" id="{E6EA4C78-ABBC-48E1-8CC5-79BC16F38426}"/>
              </a:ext>
            </a:extLst>
          </p:cNvPr>
          <p:cNvCxnSpPr>
            <a:cxnSpLocks/>
          </p:cNvCxnSpPr>
          <p:nvPr/>
        </p:nvCxnSpPr>
        <p:spPr>
          <a:xfrm>
            <a:off x="4030756" y="10072452"/>
            <a:ext cx="3055204" cy="0"/>
          </a:xfrm>
          <a:prstGeom prst="line">
            <a:avLst/>
          </a:prstGeom>
          <a:ln w="28575">
            <a:solidFill>
              <a:srgbClr val="22919A"/>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E6DBFB9E-079A-4AB1-8558-33FC4AC330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2625" y="6164210"/>
            <a:ext cx="740639" cy="740639"/>
          </a:xfrm>
          <a:prstGeom prst="rect">
            <a:avLst/>
          </a:prstGeom>
        </p:spPr>
      </p:pic>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3">
            <a:extLst>
              <a:ext uri="{FF2B5EF4-FFF2-40B4-BE49-F238E27FC236}">
                <a16:creationId xmlns:a16="http://schemas.microsoft.com/office/drawing/2014/main" id="{4F8DFC94-5D1E-4B82-A5A2-2B4F39CEF2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5459" y="4968078"/>
            <a:ext cx="957191" cy="781930"/>
          </a:xfrm>
          <a:prstGeom prst="rect">
            <a:avLst/>
          </a:prstGeom>
        </p:spPr>
      </p:pic>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99886" y="3641847"/>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423230"/>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5" name="Rectangle 34">
            <a:extLst>
              <a:ext uri="{FF2B5EF4-FFF2-40B4-BE49-F238E27FC236}">
                <a16:creationId xmlns:a16="http://schemas.microsoft.com/office/drawing/2014/main" id="{E705BA50-5C49-4A0A-9010-82DDA16EBAF2}"/>
              </a:ext>
            </a:extLst>
          </p:cNvPr>
          <p:cNvSpPr/>
          <p:nvPr/>
        </p:nvSpPr>
        <p:spPr>
          <a:xfrm>
            <a:off x="488438" y="455749"/>
            <a:ext cx="6554558" cy="278220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3" name="TextBox 552">
            <a:extLst>
              <a:ext uri="{FF2B5EF4-FFF2-40B4-BE49-F238E27FC236}">
                <a16:creationId xmlns:a16="http://schemas.microsoft.com/office/drawing/2014/main" id="{84E04371-9D9C-41C4-A5E0-3EB4D827EA05}"/>
              </a:ext>
            </a:extLst>
          </p:cNvPr>
          <p:cNvSpPr txBox="1"/>
          <p:nvPr/>
        </p:nvSpPr>
        <p:spPr>
          <a:xfrm>
            <a:off x="2935884" y="3448119"/>
            <a:ext cx="1626492" cy="328597"/>
          </a:xfrm>
          <a:prstGeom prst="rect">
            <a:avLst/>
          </a:prstGeom>
          <a:solidFill>
            <a:schemeClr val="bg1"/>
          </a:solidFill>
        </p:spPr>
        <p:txBody>
          <a:bodyPr wrap="square" rtlCol="0">
            <a:spAutoFit/>
          </a:bodyPr>
          <a:lstStyle/>
          <a:p>
            <a:pPr>
              <a:spcAft>
                <a:spcPts val="291"/>
              </a:spcAft>
            </a:pPr>
            <a:r>
              <a:rPr lang="en-GB" sz="1553" dirty="0">
                <a:solidFill>
                  <a:srgbClr val="22919A"/>
                </a:solidFill>
                <a:latin typeface="Lato" panose="020F0502020204030203" pitchFamily="34" charset="0"/>
                <a:ea typeface="Lato" panose="020F0502020204030203" pitchFamily="34" charset="0"/>
                <a:cs typeface="Lato" panose="020F0502020204030203" pitchFamily="34" charset="0"/>
              </a:rPr>
              <a:t>Cost Breakdown</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99885"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67582"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3D7ED6E7-8FD1-4400-9E16-51F7E5A0B0A9}"/>
              </a:ext>
            </a:extLst>
          </p:cNvPr>
          <p:cNvSpPr/>
          <p:nvPr/>
        </p:nvSpPr>
        <p:spPr>
          <a:xfrm>
            <a:off x="2816353"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6" name="Rectangle 675">
            <a:extLst>
              <a:ext uri="{FF2B5EF4-FFF2-40B4-BE49-F238E27FC236}">
                <a16:creationId xmlns:a16="http://schemas.microsoft.com/office/drawing/2014/main" id="{364ED4AF-0BC0-4723-A5F0-8F51C08C034E}"/>
              </a:ext>
            </a:extLst>
          </p:cNvPr>
          <p:cNvSpPr/>
          <p:nvPr/>
        </p:nvSpPr>
        <p:spPr>
          <a:xfrm>
            <a:off x="618217"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7" name="Rectangle 676">
            <a:extLst>
              <a:ext uri="{FF2B5EF4-FFF2-40B4-BE49-F238E27FC236}">
                <a16:creationId xmlns:a16="http://schemas.microsoft.com/office/drawing/2014/main" id="{C24BDF93-8E15-406D-B7DD-31FEB2E0675C}"/>
              </a:ext>
            </a:extLst>
          </p:cNvPr>
          <p:cNvSpPr/>
          <p:nvPr/>
        </p:nvSpPr>
        <p:spPr>
          <a:xfrm>
            <a:off x="5031730"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9" name="Rectangle 678">
            <a:extLst>
              <a:ext uri="{FF2B5EF4-FFF2-40B4-BE49-F238E27FC236}">
                <a16:creationId xmlns:a16="http://schemas.microsoft.com/office/drawing/2014/main" id="{2D727D05-4A9C-45A4-8C11-249A7FD231F6}"/>
              </a:ext>
            </a:extLst>
          </p:cNvPr>
          <p:cNvSpPr/>
          <p:nvPr/>
        </p:nvSpPr>
        <p:spPr>
          <a:xfrm>
            <a:off x="480734" y="5437403"/>
            <a:ext cx="6562262" cy="3879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1" name="TextBox 680">
            <a:extLst>
              <a:ext uri="{FF2B5EF4-FFF2-40B4-BE49-F238E27FC236}">
                <a16:creationId xmlns:a16="http://schemas.microsoft.com/office/drawing/2014/main" id="{3A4BA44B-40E2-441D-A8E6-D3B7AF6F21CF}"/>
              </a:ext>
            </a:extLst>
          </p:cNvPr>
          <p:cNvSpPr txBox="1"/>
          <p:nvPr/>
        </p:nvSpPr>
        <p:spPr>
          <a:xfrm>
            <a:off x="592435" y="5514490"/>
            <a:ext cx="3290578" cy="130542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Diode throughput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internet browsing &amp; shared desktop access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file transfer (including large files)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Security Enforcing Functions</a:t>
            </a:r>
          </a:p>
        </p:txBody>
      </p:sp>
      <p:sp>
        <p:nvSpPr>
          <p:cNvPr id="682" name="TextBox 681">
            <a:extLst>
              <a:ext uri="{FF2B5EF4-FFF2-40B4-BE49-F238E27FC236}">
                <a16:creationId xmlns:a16="http://schemas.microsoft.com/office/drawing/2014/main" id="{FC27DD44-E44F-4C58-BD8B-DD54B86934B9}"/>
              </a:ext>
            </a:extLst>
          </p:cNvPr>
          <p:cNvSpPr txBox="1"/>
          <p:nvPr/>
        </p:nvSpPr>
        <p:spPr>
          <a:xfrm>
            <a:off x="4066374" y="5514490"/>
            <a:ext cx="3149293" cy="2067169"/>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Up to 1 Gbit/s</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Browse software (included)</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Data software (included)</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Protocol conversion</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Reliable file transfer</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re-wrapping</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routing</a:t>
            </a:r>
          </a:p>
        </p:txBody>
      </p:sp>
      <p:sp>
        <p:nvSpPr>
          <p:cNvPr id="683" name="TextBox 682">
            <a:extLst>
              <a:ext uri="{FF2B5EF4-FFF2-40B4-BE49-F238E27FC236}">
                <a16:creationId xmlns:a16="http://schemas.microsoft.com/office/drawing/2014/main" id="{D5D4B443-D04D-45A8-806E-48CEB50006A0}"/>
              </a:ext>
            </a:extLst>
          </p:cNvPr>
          <p:cNvSpPr txBox="1"/>
          <p:nvPr/>
        </p:nvSpPr>
        <p:spPr>
          <a:xfrm>
            <a:off x="4066374" y="7555160"/>
            <a:ext cx="3149293" cy="1636282"/>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0-30 °C</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350 x 210 x 44 mm</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2500 g</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100-240 VAC 50 W</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1-year hardware warranty</a:t>
            </a:r>
          </a:p>
        </p:txBody>
      </p:sp>
      <p:sp>
        <p:nvSpPr>
          <p:cNvPr id="684" name="TextBox 683">
            <a:extLst>
              <a:ext uri="{FF2B5EF4-FFF2-40B4-BE49-F238E27FC236}">
                <a16:creationId xmlns:a16="http://schemas.microsoft.com/office/drawing/2014/main" id="{3A520456-F4B3-46A4-9118-70C48783B274}"/>
              </a:ext>
            </a:extLst>
          </p:cNvPr>
          <p:cNvSpPr txBox="1"/>
          <p:nvPr/>
        </p:nvSpPr>
        <p:spPr>
          <a:xfrm>
            <a:off x="592435" y="7555160"/>
            <a:ext cx="3149293" cy="163628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Operating temperature range</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Dimensions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Weight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Power</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Warranty</a:t>
            </a:r>
          </a:p>
        </p:txBody>
      </p:sp>
      <p:pic>
        <p:nvPicPr>
          <p:cNvPr id="582" name="Picture 581">
            <a:extLst>
              <a:ext uri="{FF2B5EF4-FFF2-40B4-BE49-F238E27FC236}">
                <a16:creationId xmlns:a16="http://schemas.microsoft.com/office/drawing/2014/main" id="{F64F2488-AFBF-4271-AA3A-0E8DA3509280}"/>
              </a:ext>
            </a:extLst>
          </p:cNvPr>
          <p:cNvPicPr>
            <a:picLocks noChangeAspect="1"/>
          </p:cNvPicPr>
          <p:nvPr/>
        </p:nvPicPr>
        <p:blipFill>
          <a:blip r:embed="rId2"/>
          <a:stretch>
            <a:fillRect/>
          </a:stretch>
        </p:blipFill>
        <p:spPr>
          <a:xfrm>
            <a:off x="664092" y="982025"/>
            <a:ext cx="6215616" cy="1649407"/>
          </a:xfrm>
          <a:prstGeom prst="rect">
            <a:avLst/>
          </a:prstGeom>
        </p:spPr>
      </p:pic>
      <p:sp>
        <p:nvSpPr>
          <p:cNvPr id="694" name="TextBox 693">
            <a:extLst>
              <a:ext uri="{FF2B5EF4-FFF2-40B4-BE49-F238E27FC236}">
                <a16:creationId xmlns:a16="http://schemas.microsoft.com/office/drawing/2014/main" id="{EADF71E8-36B2-415C-85E8-2F361C1D6617}"/>
              </a:ext>
            </a:extLst>
          </p:cNvPr>
          <p:cNvSpPr txBox="1"/>
          <p:nvPr/>
        </p:nvSpPr>
        <p:spPr>
          <a:xfrm>
            <a:off x="1564217"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Sensitive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5" name="TextBox 694">
            <a:extLst>
              <a:ext uri="{FF2B5EF4-FFF2-40B4-BE49-F238E27FC236}">
                <a16:creationId xmlns:a16="http://schemas.microsoft.com/office/drawing/2014/main" id="{E94D9AAC-2C80-4BAC-AE76-5C4CFF9328F5}"/>
              </a:ext>
            </a:extLst>
          </p:cNvPr>
          <p:cNvSpPr txBox="1"/>
          <p:nvPr/>
        </p:nvSpPr>
        <p:spPr>
          <a:xfrm>
            <a:off x="3737366"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Public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6" name="TextBox 695">
            <a:extLst>
              <a:ext uri="{FF2B5EF4-FFF2-40B4-BE49-F238E27FC236}">
                <a16:creationId xmlns:a16="http://schemas.microsoft.com/office/drawing/2014/main" id="{F8AF223B-FC99-4353-A916-674360DBC6BA}"/>
              </a:ext>
            </a:extLst>
          </p:cNvPr>
          <p:cNvSpPr txBox="1"/>
          <p:nvPr/>
        </p:nvSpPr>
        <p:spPr>
          <a:xfrm>
            <a:off x="500804" y="2694660"/>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access</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7" name="TextBox 696">
            <a:extLst>
              <a:ext uri="{FF2B5EF4-FFF2-40B4-BE49-F238E27FC236}">
                <a16:creationId xmlns:a16="http://schemas.microsoft.com/office/drawing/2014/main" id="{DB5747C6-98AE-4FDB-8880-9833B0697CD6}"/>
              </a:ext>
            </a:extLst>
          </p:cNvPr>
          <p:cNvSpPr txBox="1"/>
          <p:nvPr/>
        </p:nvSpPr>
        <p:spPr>
          <a:xfrm>
            <a:off x="1529468" y="2694660"/>
            <a:ext cx="1112436"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8" name="TextBox 697">
            <a:extLst>
              <a:ext uri="{FF2B5EF4-FFF2-40B4-BE49-F238E27FC236}">
                <a16:creationId xmlns:a16="http://schemas.microsoft.com/office/drawing/2014/main" id="{05C464AE-47A7-4F58-AFE4-CC20C6F3B841}"/>
              </a:ext>
            </a:extLst>
          </p:cNvPr>
          <p:cNvSpPr txBox="1"/>
          <p:nvPr/>
        </p:nvSpPr>
        <p:spPr>
          <a:xfrm>
            <a:off x="2647728" y="2694661"/>
            <a:ext cx="1112436" cy="371127"/>
          </a:xfrm>
          <a:prstGeom prst="rect">
            <a:avLst/>
          </a:prstGeom>
          <a:noFill/>
        </p:spPr>
        <p:txBody>
          <a:bodyPr wrap="square" rtlCol="0">
            <a:spAutoFit/>
          </a:bodyPr>
          <a:lstStyle/>
          <a:p>
            <a:pPr algn="ctr" defTabSz="226513">
              <a:lnSpc>
                <a:spcPct val="75000"/>
              </a:lnSpc>
              <a:spcAft>
                <a:spcPts val="582"/>
              </a:spcAft>
            </a:pPr>
            <a:r>
              <a:rPr lang="en-GB" sz="874" b="1" dirty="0" err="1">
                <a:solidFill>
                  <a:srgbClr val="0F3F5D"/>
                </a:solidFill>
                <a:latin typeface="Lato" panose="020F0502020204030203" pitchFamily="34" charset="0"/>
                <a:ea typeface="Lato" panose="020F0502020204030203" pitchFamily="34" charset="0"/>
                <a:cs typeface="Lato" panose="020F0502020204030203" pitchFamily="34" charset="0"/>
              </a:rPr>
              <a:t>Oakdoor</a:t>
            </a:r>
            <a:endParaRPr lang="en-GB" sz="874" b="1" baseline="30000" dirty="0">
              <a:solidFill>
                <a:srgbClr val="0F3F5D"/>
              </a:solidFill>
              <a:latin typeface="Lato" panose="020F0502020204030203" pitchFamily="34" charset="0"/>
              <a:ea typeface="Lato" panose="020F0502020204030203" pitchFamily="34" charset="0"/>
              <a:cs typeface="Lato" panose="020F0502020204030203" pitchFamily="34" charset="0"/>
            </a:endParaRP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Gateway</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9" name="TextBox 698">
            <a:extLst>
              <a:ext uri="{FF2B5EF4-FFF2-40B4-BE49-F238E27FC236}">
                <a16:creationId xmlns:a16="http://schemas.microsoft.com/office/drawing/2014/main" id="{6825AC80-524D-43B3-8637-28877017D10C}"/>
              </a:ext>
            </a:extLst>
          </p:cNvPr>
          <p:cNvSpPr txBox="1"/>
          <p:nvPr/>
        </p:nvSpPr>
        <p:spPr>
          <a:xfrm>
            <a:off x="3771901" y="2694661"/>
            <a:ext cx="1136103" cy="371127"/>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Company</a:t>
            </a: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low-side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0" name="TextBox 699">
            <a:extLst>
              <a:ext uri="{FF2B5EF4-FFF2-40B4-BE49-F238E27FC236}">
                <a16:creationId xmlns:a16="http://schemas.microsoft.com/office/drawing/2014/main" id="{AE6E2EDC-E869-43AD-A034-9F67FAFA4894}"/>
              </a:ext>
            </a:extLst>
          </p:cNvPr>
          <p:cNvSpPr txBox="1"/>
          <p:nvPr/>
        </p:nvSpPr>
        <p:spPr>
          <a:xfrm>
            <a:off x="4931479" y="2694661"/>
            <a:ext cx="1136103"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Firewall</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1" name="TextBox 700">
            <a:extLst>
              <a:ext uri="{FF2B5EF4-FFF2-40B4-BE49-F238E27FC236}">
                <a16:creationId xmlns:a16="http://schemas.microsoft.com/office/drawing/2014/main" id="{522AADCA-4C63-4570-AF69-C3F4ACBD5EB9}"/>
              </a:ext>
            </a:extLst>
          </p:cNvPr>
          <p:cNvSpPr txBox="1"/>
          <p:nvPr/>
        </p:nvSpPr>
        <p:spPr>
          <a:xfrm>
            <a:off x="6218489" y="2694661"/>
            <a:ext cx="787628"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Internet</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0CA649A8-99C1-472B-9337-8FA1F56D7241}"/>
              </a:ext>
            </a:extLst>
          </p:cNvPr>
          <p:cNvCxnSpPr>
            <a:cxnSpLocks/>
          </p:cNvCxnSpPr>
          <p:nvPr/>
        </p:nvCxnSpPr>
        <p:spPr>
          <a:xfrm>
            <a:off x="3771901" y="3757466"/>
            <a:ext cx="0" cy="307093"/>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6" name="TextBox 555">
            <a:extLst>
              <a:ext uri="{FF2B5EF4-FFF2-40B4-BE49-F238E27FC236}">
                <a16:creationId xmlns:a16="http://schemas.microsoft.com/office/drawing/2014/main" id="{59A24AE9-B1B8-451E-8AFD-C00A9855C592}"/>
              </a:ext>
            </a:extLst>
          </p:cNvPr>
          <p:cNvSpPr txBox="1"/>
          <p:nvPr/>
        </p:nvSpPr>
        <p:spPr>
          <a:xfrm>
            <a:off x="2816353" y="4131505"/>
            <a:ext cx="1911096"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2</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7" name="TextBox 556">
            <a:extLst>
              <a:ext uri="{FF2B5EF4-FFF2-40B4-BE49-F238E27FC236}">
                <a16:creationId xmlns:a16="http://schemas.microsoft.com/office/drawing/2014/main" id="{A47CCBB0-1857-401C-B3F0-A9C7E8E00897}"/>
              </a:ext>
            </a:extLst>
          </p:cNvPr>
          <p:cNvSpPr txBox="1"/>
          <p:nvPr/>
        </p:nvSpPr>
        <p:spPr>
          <a:xfrm>
            <a:off x="5088524" y="4131505"/>
            <a:ext cx="1797508"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3</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5" name="TextBox 554">
            <a:extLst>
              <a:ext uri="{FF2B5EF4-FFF2-40B4-BE49-F238E27FC236}">
                <a16:creationId xmlns:a16="http://schemas.microsoft.com/office/drawing/2014/main" id="{71D0493C-EA3D-488F-A23E-6D6558B00FAC}"/>
              </a:ext>
            </a:extLst>
          </p:cNvPr>
          <p:cNvSpPr txBox="1"/>
          <p:nvPr/>
        </p:nvSpPr>
        <p:spPr>
          <a:xfrm>
            <a:off x="671735" y="4131505"/>
            <a:ext cx="1804061"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1</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£29,890.00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endParaRPr lang="en-GB"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7" name="Straight Connector 6">
            <a:extLst>
              <a:ext uri="{FF2B5EF4-FFF2-40B4-BE49-F238E27FC236}">
                <a16:creationId xmlns:a16="http://schemas.microsoft.com/office/drawing/2014/main" id="{BEA066F2-C18B-4D78-ABAD-726FC66F9BDD}"/>
              </a:ext>
            </a:extLst>
          </p:cNvPr>
          <p:cNvCxnSpPr/>
          <p:nvPr/>
        </p:nvCxnSpPr>
        <p:spPr>
          <a:xfrm>
            <a:off x="658234" y="7574199"/>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B9FBE8-06D3-431A-A6CA-BFCCD4B7411A}"/>
              </a:ext>
            </a:extLst>
          </p:cNvPr>
          <p:cNvCxnSpPr/>
          <p:nvPr/>
        </p:nvCxnSpPr>
        <p:spPr>
          <a:xfrm>
            <a:off x="658234" y="651591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C91058-8D4C-4967-AB1F-6AFD832AA755}"/>
              </a:ext>
            </a:extLst>
          </p:cNvPr>
          <p:cNvCxnSpPr/>
          <p:nvPr/>
        </p:nvCxnSpPr>
        <p:spPr>
          <a:xfrm>
            <a:off x="658234" y="588726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4773F5-4C32-4F6E-9D1D-BD33DAD62C09}"/>
              </a:ext>
            </a:extLst>
          </p:cNvPr>
          <p:cNvCxnSpPr/>
          <p:nvPr/>
        </p:nvCxnSpPr>
        <p:spPr>
          <a:xfrm>
            <a:off x="658234" y="620159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9E72BF-9882-4090-8321-085ACEA793C3}"/>
              </a:ext>
            </a:extLst>
          </p:cNvPr>
          <p:cNvCxnSpPr/>
          <p:nvPr/>
        </p:nvCxnSpPr>
        <p:spPr>
          <a:xfrm>
            <a:off x="658234" y="790438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4F68B1-6621-4FE0-8CEA-988DFEACC842}"/>
              </a:ext>
            </a:extLst>
          </p:cNvPr>
          <p:cNvCxnSpPr/>
          <p:nvPr/>
        </p:nvCxnSpPr>
        <p:spPr>
          <a:xfrm>
            <a:off x="658234" y="8234561"/>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193E6E-FF89-4A99-A6DD-EFEC89E43B50}"/>
              </a:ext>
            </a:extLst>
          </p:cNvPr>
          <p:cNvCxnSpPr/>
          <p:nvPr/>
        </p:nvCxnSpPr>
        <p:spPr>
          <a:xfrm>
            <a:off x="658234" y="8564742"/>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8E539-A4F6-4944-A664-D7760FDE3D0E}"/>
              </a:ext>
            </a:extLst>
          </p:cNvPr>
          <p:cNvCxnSpPr/>
          <p:nvPr/>
        </p:nvCxnSpPr>
        <p:spPr>
          <a:xfrm>
            <a:off x="658234" y="8894924"/>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56" name="TextBox 55">
            <a:extLst>
              <a:ext uri="{FF2B5EF4-FFF2-40B4-BE49-F238E27FC236}">
                <a16:creationId xmlns:a16="http://schemas.microsoft.com/office/drawing/2014/main" id="{A313BF64-3AA6-4292-A2CC-0002D643D5E9}"/>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8" name="Graphic 7">
            <a:extLst>
              <a:ext uri="{FF2B5EF4-FFF2-40B4-BE49-F238E27FC236}">
                <a16:creationId xmlns:a16="http://schemas.microsoft.com/office/drawing/2014/main" id="{63E8D9CA-A8AD-4FAF-84DF-673F926336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444" y="9772467"/>
            <a:ext cx="354975" cy="231016"/>
          </a:xfrm>
          <a:prstGeom prst="rect">
            <a:avLst/>
          </a:prstGeom>
        </p:spPr>
      </p:pic>
      <p:pic>
        <p:nvPicPr>
          <p:cNvPr id="9" name="Graphic 8">
            <a:extLst>
              <a:ext uri="{FF2B5EF4-FFF2-40B4-BE49-F238E27FC236}">
                <a16:creationId xmlns:a16="http://schemas.microsoft.com/office/drawing/2014/main" id="{23EE5AC0-0EB2-4FD9-8C38-EDDECF86D3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9614" y="9726504"/>
            <a:ext cx="318026" cy="318026"/>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TotalTime>
  <Words>405</Words>
  <Application>Microsoft Office PowerPoint</Application>
  <PresentationFormat>Custom</PresentationFormat>
  <Paragraphs>73</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Lato</vt:lpstr>
      <vt:lpstr>Lato Black</vt:lpstr>
      <vt:lpstr>Lato Light</vt:lpstr>
      <vt:lpstr>Lato Medium</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100</cp:revision>
  <dcterms:created xsi:type="dcterms:W3CDTF">2020-04-03T05:24:25Z</dcterms:created>
  <dcterms:modified xsi:type="dcterms:W3CDTF">2020-07-01T11:32:16Z</dcterms:modified>
</cp:coreProperties>
</file>