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sldIdLst>
    <p:sldId id="256" r:id="rId2"/>
    <p:sldId id="258" r:id="rId3"/>
  </p:sldIdLst>
  <p:sldSz cx="7543800" cy="10744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28" userDrawn="1">
          <p15:clr>
            <a:srgbClr val="A4A3A4"/>
          </p15:clr>
        </p15:guide>
        <p15:guide id="2" pos="4449" userDrawn="1">
          <p15:clr>
            <a:srgbClr val="A4A3A4"/>
          </p15:clr>
        </p15:guide>
        <p15:guide id="3" pos="303" userDrawn="1">
          <p15:clr>
            <a:srgbClr val="A4A3A4"/>
          </p15:clr>
        </p15:guide>
        <p15:guide id="4" pos="2376" userDrawn="1">
          <p15:clr>
            <a:srgbClr val="A4A3A4"/>
          </p15:clr>
        </p15:guide>
        <p15:guide id="5" pos="25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BFBE"/>
    <a:srgbClr val="373F41"/>
    <a:srgbClr val="F2F2F2"/>
    <a:srgbClr val="1A919A"/>
    <a:srgbClr val="22919A"/>
    <a:srgbClr val="7CB7C5"/>
    <a:srgbClr val="0F3F5D"/>
    <a:srgbClr val="2CA8DD"/>
    <a:srgbClr val="E9C479"/>
    <a:srgbClr val="1357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69" autoAdjust="0"/>
    <p:restoredTop sz="94286" autoAdjust="0"/>
  </p:normalViewPr>
  <p:slideViewPr>
    <p:cSldViewPr snapToGrid="0" showGuides="1">
      <p:cViewPr varScale="1">
        <p:scale>
          <a:sx n="99" d="100"/>
          <a:sy n="99" d="100"/>
        </p:scale>
        <p:origin x="4200" y="78"/>
      </p:cViewPr>
      <p:guideLst>
        <p:guide orient="horz" pos="1128"/>
        <p:guide pos="4449"/>
        <p:guide pos="303"/>
        <p:guide pos="2376"/>
        <p:guide pos="2539"/>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3E4DB2-1484-452A-8BB2-4452CCFA36DF}" type="datetimeFigureOut">
              <a:rPr lang="en-GB" smtClean="0"/>
              <a:t>19/08/2020</a:t>
            </a:fld>
            <a:endParaRPr lang="en-GB"/>
          </a:p>
        </p:txBody>
      </p:sp>
      <p:sp>
        <p:nvSpPr>
          <p:cNvPr id="4" name="Slide Image Placeholder 3"/>
          <p:cNvSpPr>
            <a:spLocks noGrp="1" noRot="1" noChangeAspect="1"/>
          </p:cNvSpPr>
          <p:nvPr>
            <p:ph type="sldImg" idx="2"/>
          </p:nvPr>
        </p:nvSpPr>
        <p:spPr>
          <a:xfrm>
            <a:off x="2346325" y="1143000"/>
            <a:ext cx="216535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3B91F-34B4-47F0-A1A5-732186D80A42}" type="slidenum">
              <a:rPr lang="en-GB" smtClean="0"/>
              <a:t>‹#›</a:t>
            </a:fld>
            <a:endParaRPr lang="en-GB"/>
          </a:p>
        </p:txBody>
      </p:sp>
    </p:spTree>
    <p:extLst>
      <p:ext uri="{BB962C8B-B14F-4D97-AF65-F5344CB8AC3E}">
        <p14:creationId xmlns:p14="http://schemas.microsoft.com/office/powerpoint/2010/main" val="371649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46325" y="1143000"/>
            <a:ext cx="216535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C3B91F-34B4-47F0-A1A5-732186D80A42}" type="slidenum">
              <a:rPr lang="en-GB" smtClean="0"/>
              <a:t>1</a:t>
            </a:fld>
            <a:endParaRPr lang="en-GB"/>
          </a:p>
        </p:txBody>
      </p:sp>
    </p:spTree>
    <p:extLst>
      <p:ext uri="{BB962C8B-B14F-4D97-AF65-F5344CB8AC3E}">
        <p14:creationId xmlns:p14="http://schemas.microsoft.com/office/powerpoint/2010/main" val="1772235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5785" y="1758369"/>
            <a:ext cx="6412230" cy="3740573"/>
          </a:xfrm>
        </p:spPr>
        <p:txBody>
          <a:bodyPr anchor="b"/>
          <a:lstStyle>
            <a:lvl1pPr algn="ctr">
              <a:defRPr sz="4950"/>
            </a:lvl1pPr>
          </a:lstStyle>
          <a:p>
            <a:r>
              <a:rPr lang="en-US"/>
              <a:t>Click to edit Master title style</a:t>
            </a:r>
            <a:endParaRPr lang="en-US" dirty="0"/>
          </a:p>
        </p:txBody>
      </p:sp>
      <p:sp>
        <p:nvSpPr>
          <p:cNvPr id="3" name="Subtitle 2"/>
          <p:cNvSpPr>
            <a:spLocks noGrp="1"/>
          </p:cNvSpPr>
          <p:nvPr>
            <p:ph type="subTitle" idx="1"/>
          </p:nvPr>
        </p:nvSpPr>
        <p:spPr>
          <a:xfrm>
            <a:off x="942975" y="5643193"/>
            <a:ext cx="5657850" cy="2594027"/>
          </a:xfrm>
        </p:spPr>
        <p:txBody>
          <a:bodyPr/>
          <a:lstStyle>
            <a:lvl1pPr marL="0" indent="0" algn="ctr">
              <a:buNone/>
              <a:defRPr sz="1980"/>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9C5E09-DADB-412E-AFF7-ABAC566D0A51}"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450426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C5E09-DADB-412E-AFF7-ABAC566D0A51}"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4266648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98532" y="572029"/>
            <a:ext cx="1626632" cy="910521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8637" y="572029"/>
            <a:ext cx="4785598" cy="91052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C5E09-DADB-412E-AFF7-ABAC566D0A51}"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1761181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C5E09-DADB-412E-AFF7-ABAC566D0A51}"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377829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4707" y="2678592"/>
            <a:ext cx="6506528" cy="4469288"/>
          </a:xfrm>
        </p:spPr>
        <p:txBody>
          <a:bodyPr anchor="b"/>
          <a:lstStyle>
            <a:lvl1pPr>
              <a:defRPr sz="4950"/>
            </a:lvl1pPr>
          </a:lstStyle>
          <a:p>
            <a:r>
              <a:rPr lang="en-US"/>
              <a:t>Click to edit Master title style</a:t>
            </a:r>
            <a:endParaRPr lang="en-US" dirty="0"/>
          </a:p>
        </p:txBody>
      </p:sp>
      <p:sp>
        <p:nvSpPr>
          <p:cNvPr id="3" name="Text Placeholder 2"/>
          <p:cNvSpPr>
            <a:spLocks noGrp="1"/>
          </p:cNvSpPr>
          <p:nvPr>
            <p:ph type="body" idx="1"/>
          </p:nvPr>
        </p:nvSpPr>
        <p:spPr>
          <a:xfrm>
            <a:off x="514707" y="7190161"/>
            <a:ext cx="6506528" cy="2350293"/>
          </a:xfrm>
        </p:spPr>
        <p:txBody>
          <a:bodyPr/>
          <a:lstStyle>
            <a:lvl1pPr marL="0" indent="0">
              <a:buNone/>
              <a:defRPr sz="1980">
                <a:solidFill>
                  <a:schemeClr val="tx1"/>
                </a:solidFill>
              </a:defRPr>
            </a:lvl1pPr>
            <a:lvl2pPr marL="377190" indent="0">
              <a:buNone/>
              <a:defRPr sz="1650">
                <a:solidFill>
                  <a:schemeClr val="tx1">
                    <a:tint val="75000"/>
                  </a:schemeClr>
                </a:solidFill>
              </a:defRPr>
            </a:lvl2pPr>
            <a:lvl3pPr marL="754380" indent="0">
              <a:buNone/>
              <a:defRPr sz="1485">
                <a:solidFill>
                  <a:schemeClr val="tx1">
                    <a:tint val="75000"/>
                  </a:schemeClr>
                </a:solidFill>
              </a:defRPr>
            </a:lvl3pPr>
            <a:lvl4pPr marL="1131570" indent="0">
              <a:buNone/>
              <a:defRPr sz="1320">
                <a:solidFill>
                  <a:schemeClr val="tx1">
                    <a:tint val="75000"/>
                  </a:schemeClr>
                </a:solidFill>
              </a:defRPr>
            </a:lvl4pPr>
            <a:lvl5pPr marL="1508760" indent="0">
              <a:buNone/>
              <a:defRPr sz="1320">
                <a:solidFill>
                  <a:schemeClr val="tx1">
                    <a:tint val="75000"/>
                  </a:schemeClr>
                </a:solidFill>
              </a:defRPr>
            </a:lvl5pPr>
            <a:lvl6pPr marL="1885950" indent="0">
              <a:buNone/>
              <a:defRPr sz="1320">
                <a:solidFill>
                  <a:schemeClr val="tx1">
                    <a:tint val="75000"/>
                  </a:schemeClr>
                </a:solidFill>
              </a:defRPr>
            </a:lvl6pPr>
            <a:lvl7pPr marL="2263140" indent="0">
              <a:buNone/>
              <a:defRPr sz="1320">
                <a:solidFill>
                  <a:schemeClr val="tx1">
                    <a:tint val="75000"/>
                  </a:schemeClr>
                </a:solidFill>
              </a:defRPr>
            </a:lvl7pPr>
            <a:lvl8pPr marL="2640330" indent="0">
              <a:buNone/>
              <a:defRPr sz="1320">
                <a:solidFill>
                  <a:schemeClr val="tx1">
                    <a:tint val="75000"/>
                  </a:schemeClr>
                </a:solidFill>
              </a:defRPr>
            </a:lvl8pPr>
            <a:lvl9pPr marL="3017520" indent="0">
              <a:buNone/>
              <a:defRPr sz="13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C5E09-DADB-412E-AFF7-ABAC566D0A51}"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14371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636" y="2860146"/>
            <a:ext cx="3206115" cy="68170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9049" y="2860146"/>
            <a:ext cx="3206115" cy="68170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9C5E09-DADB-412E-AFF7-ABAC566D0A51}"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2563344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619" y="572032"/>
            <a:ext cx="6506528" cy="2076715"/>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9619" y="2633822"/>
            <a:ext cx="3191381" cy="1290795"/>
          </a:xfr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a:t>Click to edit Master text styles</a:t>
            </a:r>
          </a:p>
        </p:txBody>
      </p:sp>
      <p:sp>
        <p:nvSpPr>
          <p:cNvPr id="4" name="Content Placeholder 3"/>
          <p:cNvSpPr>
            <a:spLocks noGrp="1"/>
          </p:cNvSpPr>
          <p:nvPr>
            <p:ph sz="half" idx="2"/>
          </p:nvPr>
        </p:nvSpPr>
        <p:spPr>
          <a:xfrm>
            <a:off x="519619" y="3924618"/>
            <a:ext cx="3191381" cy="57725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9049" y="2633822"/>
            <a:ext cx="3207098" cy="1290795"/>
          </a:xfr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a:t>Click to edit Master text styles</a:t>
            </a:r>
          </a:p>
        </p:txBody>
      </p:sp>
      <p:sp>
        <p:nvSpPr>
          <p:cNvPr id="6" name="Content Placeholder 5"/>
          <p:cNvSpPr>
            <a:spLocks noGrp="1"/>
          </p:cNvSpPr>
          <p:nvPr>
            <p:ph sz="quarter" idx="4"/>
          </p:nvPr>
        </p:nvSpPr>
        <p:spPr>
          <a:xfrm>
            <a:off x="3819049" y="3924618"/>
            <a:ext cx="3207098" cy="57725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9C5E09-DADB-412E-AFF7-ABAC566D0A51}" type="datetimeFigureOut">
              <a:rPr lang="en-US" smtClean="0"/>
              <a:t>8/19/2020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2678284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9C5E09-DADB-412E-AFF7-ABAC566D0A51}" type="datetimeFigureOut">
              <a:rPr lang="en-US" smtClean="0"/>
              <a:t>8/19/2020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2757409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9C5E09-DADB-412E-AFF7-ABAC566D0A51}" type="datetimeFigureOut">
              <a:rPr lang="en-US" smtClean="0"/>
              <a:t>8/19/2020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31066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9619" y="716280"/>
            <a:ext cx="2433072" cy="2506980"/>
          </a:xfrm>
        </p:spPr>
        <p:txBody>
          <a:bodyPr anchor="b"/>
          <a:lstStyle>
            <a:lvl1pPr>
              <a:defRPr sz="2640"/>
            </a:lvl1pPr>
          </a:lstStyle>
          <a:p>
            <a:r>
              <a:rPr lang="en-US"/>
              <a:t>Click to edit Master title style</a:t>
            </a:r>
            <a:endParaRPr lang="en-US" dirty="0"/>
          </a:p>
        </p:txBody>
      </p:sp>
      <p:sp>
        <p:nvSpPr>
          <p:cNvPr id="3" name="Content Placeholder 2"/>
          <p:cNvSpPr>
            <a:spLocks noGrp="1"/>
          </p:cNvSpPr>
          <p:nvPr>
            <p:ph idx="1"/>
          </p:nvPr>
        </p:nvSpPr>
        <p:spPr>
          <a:xfrm>
            <a:off x="3207097" y="1546968"/>
            <a:ext cx="3819049" cy="7635346"/>
          </a:xfrm>
        </p:spPr>
        <p:txBody>
          <a:bodyPr/>
          <a:lstStyle>
            <a:lvl1pPr>
              <a:defRPr sz="2640"/>
            </a:lvl1pPr>
            <a:lvl2pPr>
              <a:defRPr sz="2310"/>
            </a:lvl2pPr>
            <a:lvl3pPr>
              <a:defRPr sz="1980"/>
            </a:lvl3pPr>
            <a:lvl4pPr>
              <a:defRPr sz="1650"/>
            </a:lvl4pPr>
            <a:lvl5pPr>
              <a:defRPr sz="1650"/>
            </a:lvl5pPr>
            <a:lvl6pPr>
              <a:defRPr sz="1650"/>
            </a:lvl6pPr>
            <a:lvl7pPr>
              <a:defRPr sz="1650"/>
            </a:lvl7pPr>
            <a:lvl8pPr>
              <a:defRPr sz="1650"/>
            </a:lvl8pPr>
            <a:lvl9pPr>
              <a:defRPr sz="16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9619" y="3223260"/>
            <a:ext cx="2433072" cy="5971488"/>
          </a:xfr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US"/>
              <a:t>Click to edit Master text styles</a:t>
            </a:r>
          </a:p>
        </p:txBody>
      </p:sp>
      <p:sp>
        <p:nvSpPr>
          <p:cNvPr id="5" name="Date Placeholder 4"/>
          <p:cNvSpPr>
            <a:spLocks noGrp="1"/>
          </p:cNvSpPr>
          <p:nvPr>
            <p:ph type="dt" sz="half" idx="10"/>
          </p:nvPr>
        </p:nvSpPr>
        <p:spPr/>
        <p:txBody>
          <a:bodyPr/>
          <a:lstStyle/>
          <a:p>
            <a:fld id="{959C5E09-DADB-412E-AFF7-ABAC566D0A51}"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1198798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9619" y="716280"/>
            <a:ext cx="2433072" cy="2506980"/>
          </a:xfrm>
        </p:spPr>
        <p:txBody>
          <a:bodyPr anchor="b"/>
          <a:lstStyle>
            <a:lvl1pPr>
              <a:defRPr sz="2640"/>
            </a:lvl1pPr>
          </a:lstStyle>
          <a:p>
            <a:r>
              <a:rPr lang="en-US"/>
              <a:t>Click to edit Master title style</a:t>
            </a:r>
            <a:endParaRPr lang="en-US" dirty="0"/>
          </a:p>
        </p:txBody>
      </p:sp>
      <p:sp>
        <p:nvSpPr>
          <p:cNvPr id="3" name="Picture Placeholder 2"/>
          <p:cNvSpPr>
            <a:spLocks noGrp="1" noChangeAspect="1"/>
          </p:cNvSpPr>
          <p:nvPr>
            <p:ph type="pic" idx="1"/>
          </p:nvPr>
        </p:nvSpPr>
        <p:spPr>
          <a:xfrm>
            <a:off x="3207097" y="1546968"/>
            <a:ext cx="3819049" cy="7635346"/>
          </a:xfrm>
        </p:spPr>
        <p:txBody>
          <a:bodyPr anchor="t"/>
          <a:lstStyle>
            <a:lvl1pPr marL="0" indent="0">
              <a:buNone/>
              <a:defRPr sz="2640"/>
            </a:lvl1pPr>
            <a:lvl2pPr marL="377190" indent="0">
              <a:buNone/>
              <a:defRPr sz="2310"/>
            </a:lvl2pPr>
            <a:lvl3pPr marL="754380" indent="0">
              <a:buNone/>
              <a:defRPr sz="1980"/>
            </a:lvl3pPr>
            <a:lvl4pPr marL="1131570" indent="0">
              <a:buNone/>
              <a:defRPr sz="1650"/>
            </a:lvl4pPr>
            <a:lvl5pPr marL="1508760" indent="0">
              <a:buNone/>
              <a:defRPr sz="1650"/>
            </a:lvl5pPr>
            <a:lvl6pPr marL="1885950" indent="0">
              <a:buNone/>
              <a:defRPr sz="1650"/>
            </a:lvl6pPr>
            <a:lvl7pPr marL="2263140" indent="0">
              <a:buNone/>
              <a:defRPr sz="1650"/>
            </a:lvl7pPr>
            <a:lvl8pPr marL="2640330" indent="0">
              <a:buNone/>
              <a:defRPr sz="1650"/>
            </a:lvl8pPr>
            <a:lvl9pPr marL="3017520" indent="0">
              <a:buNone/>
              <a:defRPr sz="1650"/>
            </a:lvl9pPr>
          </a:lstStyle>
          <a:p>
            <a:r>
              <a:rPr lang="en-US"/>
              <a:t>Click icon to add picture</a:t>
            </a:r>
            <a:endParaRPr lang="en-US" dirty="0"/>
          </a:p>
        </p:txBody>
      </p:sp>
      <p:sp>
        <p:nvSpPr>
          <p:cNvPr id="4" name="Text Placeholder 3"/>
          <p:cNvSpPr>
            <a:spLocks noGrp="1"/>
          </p:cNvSpPr>
          <p:nvPr>
            <p:ph type="body" sz="half" idx="2"/>
          </p:nvPr>
        </p:nvSpPr>
        <p:spPr>
          <a:xfrm>
            <a:off x="519619" y="3223260"/>
            <a:ext cx="2433072" cy="5971488"/>
          </a:xfr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US"/>
              <a:t>Click to edit Master text styles</a:t>
            </a:r>
          </a:p>
        </p:txBody>
      </p:sp>
      <p:sp>
        <p:nvSpPr>
          <p:cNvPr id="5" name="Date Placeholder 4"/>
          <p:cNvSpPr>
            <a:spLocks noGrp="1"/>
          </p:cNvSpPr>
          <p:nvPr>
            <p:ph type="dt" sz="half" idx="10"/>
          </p:nvPr>
        </p:nvSpPr>
        <p:spPr/>
        <p:txBody>
          <a:bodyPr/>
          <a:lstStyle/>
          <a:p>
            <a:fld id="{959C5E09-DADB-412E-AFF7-ABAC566D0A51}"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1910814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636" y="572032"/>
            <a:ext cx="6506528" cy="207671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8636" y="2860146"/>
            <a:ext cx="6506528" cy="681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8636" y="9958284"/>
            <a:ext cx="1697355" cy="572029"/>
          </a:xfrm>
          <a:prstGeom prst="rect">
            <a:avLst/>
          </a:prstGeom>
        </p:spPr>
        <p:txBody>
          <a:bodyPr vert="horz" lIns="91440" tIns="45720" rIns="91440" bIns="45720" rtlCol="0" anchor="ctr"/>
          <a:lstStyle>
            <a:lvl1pPr algn="l">
              <a:defRPr sz="990">
                <a:solidFill>
                  <a:schemeClr val="tx1">
                    <a:tint val="75000"/>
                  </a:schemeClr>
                </a:solidFill>
              </a:defRPr>
            </a:lvl1pPr>
          </a:lstStyle>
          <a:p>
            <a:fld id="{959C5E09-DADB-412E-AFF7-ABAC566D0A51}" type="datetimeFigureOut">
              <a:rPr lang="en-US" smtClean="0"/>
              <a:t>8/19/2020</a:t>
            </a:fld>
            <a:endParaRPr lang="en-US"/>
          </a:p>
        </p:txBody>
      </p:sp>
      <p:sp>
        <p:nvSpPr>
          <p:cNvPr id="5" name="Footer Placeholder 4"/>
          <p:cNvSpPr>
            <a:spLocks noGrp="1"/>
          </p:cNvSpPr>
          <p:nvPr>
            <p:ph type="ftr" sz="quarter" idx="3"/>
          </p:nvPr>
        </p:nvSpPr>
        <p:spPr>
          <a:xfrm>
            <a:off x="2498884" y="9958284"/>
            <a:ext cx="2546033" cy="572029"/>
          </a:xfrm>
          <a:prstGeom prst="rect">
            <a:avLst/>
          </a:prstGeom>
        </p:spPr>
        <p:txBody>
          <a:bodyPr vert="horz" lIns="91440" tIns="45720" rIns="91440" bIns="45720" rtlCol="0" anchor="ctr"/>
          <a:lstStyle>
            <a:lvl1pPr algn="ctr">
              <a:defRPr sz="99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27809" y="9958284"/>
            <a:ext cx="1697355" cy="572029"/>
          </a:xfrm>
          <a:prstGeom prst="rect">
            <a:avLst/>
          </a:prstGeom>
        </p:spPr>
        <p:txBody>
          <a:bodyPr vert="horz" lIns="91440" tIns="45720" rIns="91440" bIns="45720" rtlCol="0" anchor="ctr"/>
          <a:lstStyle>
            <a:lvl1pPr algn="r">
              <a:defRPr sz="990">
                <a:solidFill>
                  <a:schemeClr val="tx1">
                    <a:tint val="75000"/>
                  </a:schemeClr>
                </a:solidFill>
              </a:defRPr>
            </a:lvl1pPr>
          </a:lstStyle>
          <a:p>
            <a:fld id="{801C6C20-25C2-4A12-BF1D-7FC4EF6F4A87}" type="slidenum">
              <a:rPr lang="en-US" smtClean="0"/>
              <a:t>‹#›</a:t>
            </a:fld>
            <a:endParaRPr lang="en-US"/>
          </a:p>
        </p:txBody>
      </p:sp>
    </p:spTree>
    <p:extLst>
      <p:ext uri="{BB962C8B-B14F-4D97-AF65-F5344CB8AC3E}">
        <p14:creationId xmlns:p14="http://schemas.microsoft.com/office/powerpoint/2010/main" val="4530224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4380" rtl="0" eaLnBrk="1" latinLnBrk="0" hangingPunct="1">
        <a:lnSpc>
          <a:spcPct val="90000"/>
        </a:lnSpc>
        <a:spcBef>
          <a:spcPct val="0"/>
        </a:spcBef>
        <a:buNone/>
        <a:defRPr sz="3630" kern="1200">
          <a:solidFill>
            <a:schemeClr val="tx1"/>
          </a:solidFill>
          <a:latin typeface="+mj-lt"/>
          <a:ea typeface="+mj-ea"/>
          <a:cs typeface="+mj-cs"/>
        </a:defRPr>
      </a:lvl1pPr>
    </p:titleStyle>
    <p:bodyStyle>
      <a:lvl1pPr marL="188595" indent="-188595" algn="l" defTabSz="754380" rtl="0" eaLnBrk="1" latinLnBrk="0" hangingPunct="1">
        <a:lnSpc>
          <a:spcPct val="90000"/>
        </a:lnSpc>
        <a:spcBef>
          <a:spcPts val="825"/>
        </a:spcBef>
        <a:buFont typeface="Arial" panose="020B0604020202020204" pitchFamily="34" charset="0"/>
        <a:buChar char="•"/>
        <a:defRPr sz="2310" kern="1200">
          <a:solidFill>
            <a:schemeClr val="tx1"/>
          </a:solidFill>
          <a:latin typeface="+mn-lt"/>
          <a:ea typeface="+mn-ea"/>
          <a:cs typeface="+mn-cs"/>
        </a:defRPr>
      </a:lvl1pPr>
      <a:lvl2pPr marL="565785" indent="-188595" algn="l" defTabSz="754380" rtl="0" eaLnBrk="1" latinLnBrk="0" hangingPunct="1">
        <a:lnSpc>
          <a:spcPct val="90000"/>
        </a:lnSpc>
        <a:spcBef>
          <a:spcPts val="413"/>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ts val="413"/>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380" rtl="0" eaLnBrk="1" latinLnBrk="0" hangingPunct="1">
        <a:defRPr sz="1485" kern="1200">
          <a:solidFill>
            <a:schemeClr val="tx1"/>
          </a:solidFill>
          <a:latin typeface="+mn-lt"/>
          <a:ea typeface="+mn-ea"/>
          <a:cs typeface="+mn-cs"/>
        </a:defRPr>
      </a:lvl1pPr>
      <a:lvl2pPr marL="377190" algn="l" defTabSz="754380" rtl="0" eaLnBrk="1" latinLnBrk="0" hangingPunct="1">
        <a:defRPr sz="1485" kern="1200">
          <a:solidFill>
            <a:schemeClr val="tx1"/>
          </a:solidFill>
          <a:latin typeface="+mn-lt"/>
          <a:ea typeface="+mn-ea"/>
          <a:cs typeface="+mn-cs"/>
        </a:defRPr>
      </a:lvl2pPr>
      <a:lvl3pPr marL="754380" algn="l" defTabSz="754380" rtl="0" eaLnBrk="1" latinLnBrk="0" hangingPunct="1">
        <a:defRPr sz="1485" kern="1200">
          <a:solidFill>
            <a:schemeClr val="tx1"/>
          </a:solidFill>
          <a:latin typeface="+mn-lt"/>
          <a:ea typeface="+mn-ea"/>
          <a:cs typeface="+mn-cs"/>
        </a:defRPr>
      </a:lvl3pPr>
      <a:lvl4pPr marL="1131570" algn="l" defTabSz="754380" rtl="0" eaLnBrk="1" latinLnBrk="0" hangingPunct="1">
        <a:defRPr sz="1485" kern="1200">
          <a:solidFill>
            <a:schemeClr val="tx1"/>
          </a:solidFill>
          <a:latin typeface="+mn-lt"/>
          <a:ea typeface="+mn-ea"/>
          <a:cs typeface="+mn-cs"/>
        </a:defRPr>
      </a:lvl4pPr>
      <a:lvl5pPr marL="1508760" algn="l" defTabSz="754380" rtl="0" eaLnBrk="1" latinLnBrk="0" hangingPunct="1">
        <a:defRPr sz="1485" kern="1200">
          <a:solidFill>
            <a:schemeClr val="tx1"/>
          </a:solidFill>
          <a:latin typeface="+mn-lt"/>
          <a:ea typeface="+mn-ea"/>
          <a:cs typeface="+mn-cs"/>
        </a:defRPr>
      </a:lvl5pPr>
      <a:lvl6pPr marL="1885950" algn="l" defTabSz="754380" rtl="0" eaLnBrk="1" latinLnBrk="0" hangingPunct="1">
        <a:defRPr sz="1485" kern="1200">
          <a:solidFill>
            <a:schemeClr val="tx1"/>
          </a:solidFill>
          <a:latin typeface="+mn-lt"/>
          <a:ea typeface="+mn-ea"/>
          <a:cs typeface="+mn-cs"/>
        </a:defRPr>
      </a:lvl6pPr>
      <a:lvl7pPr marL="2263140" algn="l" defTabSz="754380" rtl="0" eaLnBrk="1" latinLnBrk="0" hangingPunct="1">
        <a:defRPr sz="1485" kern="1200">
          <a:solidFill>
            <a:schemeClr val="tx1"/>
          </a:solidFill>
          <a:latin typeface="+mn-lt"/>
          <a:ea typeface="+mn-ea"/>
          <a:cs typeface="+mn-cs"/>
        </a:defRPr>
      </a:lvl7pPr>
      <a:lvl8pPr marL="2640330" algn="l" defTabSz="754380" rtl="0" eaLnBrk="1" latinLnBrk="0" hangingPunct="1">
        <a:defRPr sz="1485" kern="1200">
          <a:solidFill>
            <a:schemeClr val="tx1"/>
          </a:solidFill>
          <a:latin typeface="+mn-lt"/>
          <a:ea typeface="+mn-ea"/>
          <a:cs typeface="+mn-cs"/>
        </a:defRPr>
      </a:lvl8pPr>
      <a:lvl9pPr marL="3017520" algn="l" defTabSz="754380" rtl="0" eaLnBrk="1" latinLnBrk="0" hangingPunct="1">
        <a:defRPr sz="14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svg"/><Relationship Id="rId2" Type="http://schemas.openxmlformats.org/officeDocument/2006/relationships/image" Target="../media/image7.emf"/><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rojector screen&#10;&#10;Description automatically generated">
            <a:extLst>
              <a:ext uri="{FF2B5EF4-FFF2-40B4-BE49-F238E27FC236}">
                <a16:creationId xmlns:a16="http://schemas.microsoft.com/office/drawing/2014/main" id="{97F51913-B063-4053-B0C9-AB242B5215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557" y="5461872"/>
            <a:ext cx="3110959" cy="968150"/>
          </a:xfrm>
          <a:prstGeom prst="rect">
            <a:avLst/>
          </a:prstGeom>
        </p:spPr>
      </p:pic>
      <p:sp>
        <p:nvSpPr>
          <p:cNvPr id="12" name="TextBox 11">
            <a:extLst>
              <a:ext uri="{FF2B5EF4-FFF2-40B4-BE49-F238E27FC236}">
                <a16:creationId xmlns:a16="http://schemas.microsoft.com/office/drawing/2014/main" id="{2AE504E2-A0F9-49D5-A35C-D11D9182E418}"/>
              </a:ext>
            </a:extLst>
          </p:cNvPr>
          <p:cNvSpPr txBox="1"/>
          <p:nvPr/>
        </p:nvSpPr>
        <p:spPr>
          <a:xfrm>
            <a:off x="399896" y="1788513"/>
            <a:ext cx="3630860" cy="3248903"/>
          </a:xfrm>
          <a:prstGeom prst="rect">
            <a:avLst/>
          </a:prstGeom>
          <a:noFill/>
        </p:spPr>
        <p:txBody>
          <a:bodyPr wrap="square" rtlCol="0">
            <a:spAutoFit/>
          </a:bodyPr>
          <a:lstStyle/>
          <a:p>
            <a:pPr>
              <a:spcAft>
                <a:spcPts val="291"/>
              </a:spcAft>
            </a:pPr>
            <a:r>
              <a:rPr lang="en-GB" sz="1900" b="1" dirty="0" err="1">
                <a:solidFill>
                  <a:srgbClr val="0F3F5D"/>
                </a:solidFill>
                <a:latin typeface="Lato Light" panose="020F0302020204030203" pitchFamily="34" charset="0"/>
                <a:ea typeface="Lato" panose="020F0502020204030203" pitchFamily="34" charset="0"/>
                <a:cs typeface="Lato" panose="020F0502020204030203" pitchFamily="34" charset="0"/>
              </a:rPr>
              <a:t>Oakdoor</a:t>
            </a:r>
            <a:r>
              <a:rPr lang="en-GB" sz="1900" b="1" dirty="0">
                <a:solidFill>
                  <a:srgbClr val="0F3F5D"/>
                </a:solidFill>
                <a:latin typeface="Lato Light" panose="020F0302020204030203" pitchFamily="34" charset="0"/>
                <a:ea typeface="Lato" panose="020F0502020204030203" pitchFamily="34" charset="0"/>
                <a:cs typeface="Lato" panose="020F0502020204030203" pitchFamily="34" charset="0"/>
              </a:rPr>
              <a:t> File Gateway</a:t>
            </a:r>
          </a:p>
          <a:p>
            <a:pPr>
              <a:lnSpc>
                <a:spcPts val="500"/>
              </a:lnSpc>
              <a:spcAft>
                <a:spcPts val="291"/>
              </a:spcAft>
            </a:pPr>
            <a:endParaRPr lang="en-GB" sz="1100" dirty="0">
              <a:latin typeface="Lato Light" panose="020F0302020204030203" pitchFamily="34" charset="0"/>
              <a:ea typeface="Lato" panose="020F0502020204030203" pitchFamily="34" charset="0"/>
              <a:cs typeface="Lato" panose="020F0502020204030203" pitchFamily="34" charset="0"/>
            </a:endParaRPr>
          </a:p>
          <a:p>
            <a:pPr>
              <a:lnSpc>
                <a:spcPts val="500"/>
              </a:lnSpc>
              <a:spcAft>
                <a:spcPts val="291"/>
              </a:spcAft>
            </a:pPr>
            <a:endParaRPr lang="en-GB" sz="1100" dirty="0">
              <a:latin typeface="Lato Light" panose="020F0302020204030203" pitchFamily="34" charset="0"/>
              <a:ea typeface="Lato" panose="020F0502020204030203" pitchFamily="34" charset="0"/>
              <a:cs typeface="Lato" panose="020F0502020204030203" pitchFamily="34" charset="0"/>
            </a:endParaRPr>
          </a:p>
          <a:p>
            <a:pPr>
              <a:lnSpc>
                <a:spcPts val="500"/>
              </a:lnSpc>
              <a:spcAft>
                <a:spcPts val="291"/>
              </a:spcAft>
            </a:pPr>
            <a:endParaRPr lang="en-GB" sz="1100" dirty="0">
              <a:latin typeface="Lato Light" panose="020F0302020204030203" pitchFamily="34" charset="0"/>
              <a:ea typeface="Lato" panose="020F0502020204030203" pitchFamily="34" charset="0"/>
              <a:cs typeface="Lato" panose="020F0502020204030203" pitchFamily="34" charset="0"/>
            </a:endParaRPr>
          </a:p>
          <a:p>
            <a:pPr>
              <a:lnSpc>
                <a:spcPts val="1600"/>
              </a:lnSpc>
              <a:spcAft>
                <a:spcPts val="291"/>
              </a:spcAft>
            </a:pPr>
            <a:r>
              <a:rPr lang="en-GB" sz="1100" dirty="0">
                <a:latin typeface="Lato Light" panose="020F0302020204030203" pitchFamily="34" charset="0"/>
                <a:ea typeface="Lato" panose="020F0502020204030203" pitchFamily="34" charset="0"/>
                <a:cs typeface="Lato" panose="020F0502020204030203" pitchFamily="34" charset="0"/>
              </a:rPr>
              <a:t>Delivering unparalleled CDR performance at scale, PA Consulting's </a:t>
            </a:r>
            <a:r>
              <a:rPr lang="en-GB" sz="1100" dirty="0" err="1">
                <a:latin typeface="Lato Light" panose="020F0302020204030203" pitchFamily="34" charset="0"/>
                <a:ea typeface="Lato" panose="020F0502020204030203" pitchFamily="34" charset="0"/>
                <a:cs typeface="Lato" panose="020F0502020204030203" pitchFamily="34" charset="0"/>
              </a:rPr>
              <a:t>Oakdoor</a:t>
            </a:r>
            <a:r>
              <a:rPr lang="en-GB" sz="1100" dirty="0">
                <a:latin typeface="Lato Light" panose="020F0302020204030203" pitchFamily="34" charset="0"/>
                <a:ea typeface="Lato" panose="020F0502020204030203" pitchFamily="34" charset="0"/>
                <a:cs typeface="Lato" panose="020F0502020204030203" pitchFamily="34" charset="0"/>
              </a:rPr>
              <a:t> File Gateway is a hardware security solution that provides secure file import and export to the stringent standards required by government intelligence agencies.</a:t>
            </a:r>
          </a:p>
          <a:p>
            <a:pPr>
              <a:lnSpc>
                <a:spcPts val="1600"/>
              </a:lnSpc>
              <a:spcAft>
                <a:spcPts val="291"/>
              </a:spcAft>
            </a:pPr>
            <a:r>
              <a:rPr lang="en-GB" sz="800" dirty="0">
                <a:latin typeface="Lato Light" panose="020F0302020204030203" pitchFamily="34" charset="0"/>
                <a:ea typeface="Lato" panose="020F0502020204030203" pitchFamily="34" charset="0"/>
                <a:cs typeface="Lato" panose="020F0502020204030203" pitchFamily="34" charset="0"/>
              </a:rPr>
              <a:t> </a:t>
            </a:r>
          </a:p>
          <a:p>
            <a:pPr>
              <a:lnSpc>
                <a:spcPts val="1600"/>
              </a:lnSpc>
              <a:spcAft>
                <a:spcPts val="291"/>
              </a:spcAft>
            </a:pPr>
            <a:r>
              <a:rPr lang="en-GB" sz="1100" dirty="0">
                <a:latin typeface="Lato Light" panose="020F0302020204030203" pitchFamily="34" charset="0"/>
                <a:ea typeface="Lato" panose="020F0502020204030203" pitchFamily="34" charset="0"/>
                <a:cs typeface="Lato" panose="020F0502020204030203" pitchFamily="34" charset="0"/>
              </a:rPr>
              <a:t>Featuring the file regeneration capabilities of Glasswall’s Rebuild SDK, the </a:t>
            </a:r>
            <a:r>
              <a:rPr lang="en-GB" sz="1100" dirty="0" err="1">
                <a:latin typeface="Lato Light" panose="020F0302020204030203" pitchFamily="34" charset="0"/>
                <a:ea typeface="Lato" panose="020F0502020204030203" pitchFamily="34" charset="0"/>
                <a:cs typeface="Lato" panose="020F0502020204030203" pitchFamily="34" charset="0"/>
              </a:rPr>
              <a:t>Oakdoor</a:t>
            </a:r>
            <a:r>
              <a:rPr lang="en-GB" sz="1100" dirty="0">
                <a:latin typeface="Lato Light" panose="020F0302020204030203" pitchFamily="34" charset="0"/>
                <a:ea typeface="Lato" panose="020F0502020204030203" pitchFamily="34" charset="0"/>
                <a:cs typeface="Lato" panose="020F0502020204030203" pitchFamily="34" charset="0"/>
              </a:rPr>
              <a:t> File Gateway is a cyber security appliance that includes two data diodes and the necessary processing hardware to provide highly controlled unidirectional or bidirectional data flows. It simplifies deployment of low-capacity boundary devices.</a:t>
            </a:r>
          </a:p>
        </p:txBody>
      </p:sp>
      <p:sp>
        <p:nvSpPr>
          <p:cNvPr id="25" name="TextBox 24">
            <a:extLst>
              <a:ext uri="{FF2B5EF4-FFF2-40B4-BE49-F238E27FC236}">
                <a16:creationId xmlns:a16="http://schemas.microsoft.com/office/drawing/2014/main" id="{74ECF9AB-D8DB-4CB3-A56B-5FBFCBB84ED7}"/>
              </a:ext>
            </a:extLst>
          </p:cNvPr>
          <p:cNvSpPr txBox="1"/>
          <p:nvPr/>
        </p:nvSpPr>
        <p:spPr>
          <a:xfrm>
            <a:off x="401555" y="6534530"/>
            <a:ext cx="3466180" cy="1347741"/>
          </a:xfrm>
          <a:prstGeom prst="rect">
            <a:avLst/>
          </a:prstGeom>
          <a:noFill/>
        </p:spPr>
        <p:txBody>
          <a:bodyPr wrap="square" rtlCol="0">
            <a:spAutoFit/>
          </a:bodyPr>
          <a:lstStyle/>
          <a:p>
            <a:pPr algn="just">
              <a:lnSpc>
                <a:spcPct val="150000"/>
              </a:lnSpc>
              <a:spcAft>
                <a:spcPts val="291"/>
              </a:spcAft>
            </a:pPr>
            <a:r>
              <a:rPr lang="en-GB" sz="1600" dirty="0">
                <a:solidFill>
                  <a:srgbClr val="0F3F5D"/>
                </a:solidFill>
                <a:latin typeface="Lato" panose="020F0502020204030203" pitchFamily="34" charset="0"/>
                <a:ea typeface="Lato" panose="020F0502020204030203" pitchFamily="34" charset="0"/>
                <a:cs typeface="Lato" panose="020F0502020204030203" pitchFamily="34" charset="0"/>
              </a:rPr>
              <a:t>The Problem</a:t>
            </a:r>
          </a:p>
          <a:p>
            <a:pPr>
              <a:lnSpc>
                <a:spcPts val="1600"/>
              </a:lnSpc>
              <a:spcAft>
                <a:spcPts val="582"/>
              </a:spcAft>
            </a:pPr>
            <a:r>
              <a:rPr lang="en-GB" sz="1100" dirty="0">
                <a:latin typeface="Lato Light" panose="020F0302020204030203" pitchFamily="34" charset="0"/>
                <a:ea typeface="Lato" panose="020F0502020204030203" pitchFamily="34" charset="0"/>
                <a:cs typeface="Lato" panose="020F0502020204030203" pitchFamily="34" charset="0"/>
              </a:rPr>
              <a:t>Both government and commercial organisations need to import and export information to and from secure of networks but how can they be assured that risk from this data is minimized?</a:t>
            </a:r>
            <a:endParaRPr lang="en-GB" sz="1400" dirty="0">
              <a:latin typeface="Lato Light" panose="020F0302020204030203" pitchFamily="34" charset="0"/>
              <a:ea typeface="Lato" panose="020F0502020204030203" pitchFamily="34" charset="0"/>
              <a:cs typeface="Lato" panose="020F0502020204030203" pitchFamily="34" charset="0"/>
            </a:endParaRPr>
          </a:p>
        </p:txBody>
      </p:sp>
      <p:pic>
        <p:nvPicPr>
          <p:cNvPr id="36" name="Picture 5">
            <a:extLst>
              <a:ext uri="{FF2B5EF4-FFF2-40B4-BE49-F238E27FC236}">
                <a16:creationId xmlns:a16="http://schemas.microsoft.com/office/drawing/2014/main" id="{10071B18-5DD6-4327-BFD3-D6DC87760C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2" y="0"/>
            <a:ext cx="7537637" cy="1411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Freeform 6">
            <a:extLst>
              <a:ext uri="{FF2B5EF4-FFF2-40B4-BE49-F238E27FC236}">
                <a16:creationId xmlns:a16="http://schemas.microsoft.com/office/drawing/2014/main" id="{FD861498-67DF-435B-B53E-E161CE12ED67}"/>
              </a:ext>
            </a:extLst>
          </p:cNvPr>
          <p:cNvSpPr>
            <a:spLocks noEditPoints="1"/>
          </p:cNvSpPr>
          <p:nvPr/>
        </p:nvSpPr>
        <p:spPr bwMode="auto">
          <a:xfrm>
            <a:off x="488438" y="308162"/>
            <a:ext cx="1446820" cy="813547"/>
          </a:xfrm>
          <a:custGeom>
            <a:avLst/>
            <a:gdLst>
              <a:gd name="T0" fmla="*/ 472 w 472"/>
              <a:gd name="T1" fmla="*/ 158 h 264"/>
              <a:gd name="T2" fmla="*/ 442 w 472"/>
              <a:gd name="T3" fmla="*/ 152 h 264"/>
              <a:gd name="T4" fmla="*/ 437 w 472"/>
              <a:gd name="T5" fmla="*/ 105 h 264"/>
              <a:gd name="T6" fmla="*/ 392 w 472"/>
              <a:gd name="T7" fmla="*/ 158 h 264"/>
              <a:gd name="T8" fmla="*/ 427 w 472"/>
              <a:gd name="T9" fmla="*/ 152 h 264"/>
              <a:gd name="T10" fmla="*/ 398 w 472"/>
              <a:gd name="T11" fmla="*/ 105 h 264"/>
              <a:gd name="T12" fmla="*/ 392 w 472"/>
              <a:gd name="T13" fmla="*/ 158 h 264"/>
              <a:gd name="T14" fmla="*/ 344 w 472"/>
              <a:gd name="T15" fmla="*/ 138 h 264"/>
              <a:gd name="T16" fmla="*/ 368 w 472"/>
              <a:gd name="T17" fmla="*/ 138 h 264"/>
              <a:gd name="T18" fmla="*/ 353 w 472"/>
              <a:gd name="T19" fmla="*/ 105 h 264"/>
              <a:gd name="T20" fmla="*/ 335 w 472"/>
              <a:gd name="T21" fmla="*/ 158 h 264"/>
              <a:gd name="T22" fmla="*/ 370 w 472"/>
              <a:gd name="T23" fmla="*/ 144 h 264"/>
              <a:gd name="T24" fmla="*/ 383 w 472"/>
              <a:gd name="T25" fmla="*/ 158 h 264"/>
              <a:gd name="T26" fmla="*/ 280 w 472"/>
              <a:gd name="T27" fmla="*/ 149 h 264"/>
              <a:gd name="T28" fmla="*/ 259 w 472"/>
              <a:gd name="T29" fmla="*/ 105 h 264"/>
              <a:gd name="T30" fmla="*/ 282 w 472"/>
              <a:gd name="T31" fmla="*/ 158 h 264"/>
              <a:gd name="T32" fmla="*/ 311 w 472"/>
              <a:gd name="T33" fmla="*/ 158 h 264"/>
              <a:gd name="T34" fmla="*/ 335 w 472"/>
              <a:gd name="T35" fmla="*/ 105 h 264"/>
              <a:gd name="T36" fmla="*/ 314 w 472"/>
              <a:gd name="T37" fmla="*/ 149 h 264"/>
              <a:gd name="T38" fmla="*/ 294 w 472"/>
              <a:gd name="T39" fmla="*/ 105 h 264"/>
              <a:gd name="T40" fmla="*/ 231 w 472"/>
              <a:gd name="T41" fmla="*/ 159 h 264"/>
              <a:gd name="T42" fmla="*/ 250 w 472"/>
              <a:gd name="T43" fmla="*/ 142 h 264"/>
              <a:gd name="T44" fmla="*/ 222 w 472"/>
              <a:gd name="T45" fmla="*/ 119 h 264"/>
              <a:gd name="T46" fmla="*/ 229 w 472"/>
              <a:gd name="T47" fmla="*/ 115 h 264"/>
              <a:gd name="T48" fmla="*/ 249 w 472"/>
              <a:gd name="T49" fmla="*/ 111 h 264"/>
              <a:gd name="T50" fmla="*/ 211 w 472"/>
              <a:gd name="T51" fmla="*/ 120 h 264"/>
              <a:gd name="T52" fmla="*/ 228 w 472"/>
              <a:gd name="T53" fmla="*/ 136 h 264"/>
              <a:gd name="T54" fmla="*/ 239 w 472"/>
              <a:gd name="T55" fmla="*/ 143 h 264"/>
              <a:gd name="T56" fmla="*/ 216 w 472"/>
              <a:gd name="T57" fmla="*/ 142 h 264"/>
              <a:gd name="T58" fmla="*/ 231 w 472"/>
              <a:gd name="T59" fmla="*/ 159 h 264"/>
              <a:gd name="T60" fmla="*/ 204 w 472"/>
              <a:gd name="T61" fmla="*/ 142 h 264"/>
              <a:gd name="T62" fmla="*/ 187 w 472"/>
              <a:gd name="T63" fmla="*/ 126 h 264"/>
              <a:gd name="T64" fmla="*/ 176 w 472"/>
              <a:gd name="T65" fmla="*/ 119 h 264"/>
              <a:gd name="T66" fmla="*/ 196 w 472"/>
              <a:gd name="T67" fmla="*/ 120 h 264"/>
              <a:gd name="T68" fmla="*/ 183 w 472"/>
              <a:gd name="T69" fmla="*/ 104 h 264"/>
              <a:gd name="T70" fmla="*/ 164 w 472"/>
              <a:gd name="T71" fmla="*/ 120 h 264"/>
              <a:gd name="T72" fmla="*/ 192 w 472"/>
              <a:gd name="T73" fmla="*/ 143 h 264"/>
              <a:gd name="T74" fmla="*/ 185 w 472"/>
              <a:gd name="T75" fmla="*/ 148 h 264"/>
              <a:gd name="T76" fmla="*/ 162 w 472"/>
              <a:gd name="T77" fmla="*/ 150 h 264"/>
              <a:gd name="T78" fmla="*/ 124 w 472"/>
              <a:gd name="T79" fmla="*/ 136 h 264"/>
              <a:gd name="T80" fmla="*/ 138 w 472"/>
              <a:gd name="T81" fmla="*/ 136 h 264"/>
              <a:gd name="T82" fmla="*/ 103 w 472"/>
              <a:gd name="T83" fmla="*/ 158 h 264"/>
              <a:gd name="T84" fmla="*/ 119 w 472"/>
              <a:gd name="T85" fmla="*/ 146 h 264"/>
              <a:gd name="T86" fmla="*/ 146 w 472"/>
              <a:gd name="T87" fmla="*/ 158 h 264"/>
              <a:gd name="T88" fmla="*/ 136 w 472"/>
              <a:gd name="T89" fmla="*/ 105 h 264"/>
              <a:gd name="T90" fmla="*/ 103 w 472"/>
              <a:gd name="T91" fmla="*/ 158 h 264"/>
              <a:gd name="T92" fmla="*/ 96 w 472"/>
              <a:gd name="T93" fmla="*/ 158 h 264"/>
              <a:gd name="T94" fmla="*/ 70 w 472"/>
              <a:gd name="T95" fmla="*/ 147 h 264"/>
              <a:gd name="T96" fmla="*/ 59 w 472"/>
              <a:gd name="T97" fmla="*/ 105 h 264"/>
              <a:gd name="T98" fmla="*/ 28 w 472"/>
              <a:gd name="T99" fmla="*/ 159 h 264"/>
              <a:gd name="T100" fmla="*/ 50 w 472"/>
              <a:gd name="T101" fmla="*/ 127 h 264"/>
              <a:gd name="T102" fmla="*/ 27 w 472"/>
              <a:gd name="T103" fmla="*/ 137 h 264"/>
              <a:gd name="T104" fmla="*/ 39 w 472"/>
              <a:gd name="T105" fmla="*/ 145 h 264"/>
              <a:gd name="T106" fmla="*/ 12 w 472"/>
              <a:gd name="T107" fmla="*/ 131 h 264"/>
              <a:gd name="T108" fmla="*/ 27 w 472"/>
              <a:gd name="T109" fmla="*/ 115 h 264"/>
              <a:gd name="T110" fmla="*/ 48 w 472"/>
              <a:gd name="T111" fmla="*/ 111 h 264"/>
              <a:gd name="T112" fmla="*/ 0 w 472"/>
              <a:gd name="T113" fmla="*/ 131 h 264"/>
              <a:gd name="T114" fmla="*/ 28 w 472"/>
              <a:gd name="T115" fmla="*/ 159 h 264"/>
              <a:gd name="T116" fmla="*/ 368 w 472"/>
              <a:gd name="T117" fmla="*/ 0 h 264"/>
              <a:gd name="T118" fmla="*/ 332 w 472"/>
              <a:gd name="T119" fmla="*/ 95 h 264"/>
              <a:gd name="T120" fmla="*/ 314 w 472"/>
              <a:gd name="T121" fmla="*/ 168 h 264"/>
              <a:gd name="T122" fmla="*/ 278 w 472"/>
              <a:gd name="T123" fmla="*/ 264 h 264"/>
              <a:gd name="T124" fmla="*/ 314 w 472"/>
              <a:gd name="T125" fmla="*/ 168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2" h="264">
                <a:moveTo>
                  <a:pt x="437" y="158"/>
                </a:moveTo>
                <a:cubicBezTo>
                  <a:pt x="472" y="158"/>
                  <a:pt x="472" y="158"/>
                  <a:pt x="472" y="158"/>
                </a:cubicBezTo>
                <a:cubicBezTo>
                  <a:pt x="472" y="152"/>
                  <a:pt x="472" y="152"/>
                  <a:pt x="472" y="152"/>
                </a:cubicBezTo>
                <a:cubicBezTo>
                  <a:pt x="442" y="152"/>
                  <a:pt x="442" y="152"/>
                  <a:pt x="442" y="152"/>
                </a:cubicBezTo>
                <a:cubicBezTo>
                  <a:pt x="442" y="105"/>
                  <a:pt x="442" y="105"/>
                  <a:pt x="442" y="105"/>
                </a:cubicBezTo>
                <a:cubicBezTo>
                  <a:pt x="437" y="105"/>
                  <a:pt x="437" y="105"/>
                  <a:pt x="437" y="105"/>
                </a:cubicBezTo>
                <a:lnTo>
                  <a:pt x="437" y="158"/>
                </a:lnTo>
                <a:close/>
                <a:moveTo>
                  <a:pt x="392" y="158"/>
                </a:moveTo>
                <a:cubicBezTo>
                  <a:pt x="427" y="158"/>
                  <a:pt x="427" y="158"/>
                  <a:pt x="427" y="158"/>
                </a:cubicBezTo>
                <a:cubicBezTo>
                  <a:pt x="427" y="152"/>
                  <a:pt x="427" y="152"/>
                  <a:pt x="427" y="152"/>
                </a:cubicBezTo>
                <a:cubicBezTo>
                  <a:pt x="398" y="152"/>
                  <a:pt x="398" y="152"/>
                  <a:pt x="398" y="152"/>
                </a:cubicBezTo>
                <a:cubicBezTo>
                  <a:pt x="398" y="105"/>
                  <a:pt x="398" y="105"/>
                  <a:pt x="398" y="105"/>
                </a:cubicBezTo>
                <a:cubicBezTo>
                  <a:pt x="392" y="105"/>
                  <a:pt x="392" y="105"/>
                  <a:pt x="392" y="105"/>
                </a:cubicBezTo>
                <a:lnTo>
                  <a:pt x="392" y="158"/>
                </a:lnTo>
                <a:close/>
                <a:moveTo>
                  <a:pt x="368" y="138"/>
                </a:moveTo>
                <a:cubicBezTo>
                  <a:pt x="344" y="138"/>
                  <a:pt x="344" y="138"/>
                  <a:pt x="344" y="138"/>
                </a:cubicBezTo>
                <a:cubicBezTo>
                  <a:pt x="356" y="112"/>
                  <a:pt x="356" y="112"/>
                  <a:pt x="356" y="112"/>
                </a:cubicBezTo>
                <a:lnTo>
                  <a:pt x="368" y="138"/>
                </a:lnTo>
                <a:close/>
                <a:moveTo>
                  <a:pt x="359" y="105"/>
                </a:moveTo>
                <a:cubicBezTo>
                  <a:pt x="353" y="105"/>
                  <a:pt x="353" y="105"/>
                  <a:pt x="353" y="105"/>
                </a:cubicBezTo>
                <a:cubicBezTo>
                  <a:pt x="329" y="158"/>
                  <a:pt x="329" y="158"/>
                  <a:pt x="329" y="158"/>
                </a:cubicBezTo>
                <a:cubicBezTo>
                  <a:pt x="335" y="158"/>
                  <a:pt x="335" y="158"/>
                  <a:pt x="335" y="158"/>
                </a:cubicBezTo>
                <a:cubicBezTo>
                  <a:pt x="342" y="144"/>
                  <a:pt x="342" y="144"/>
                  <a:pt x="342" y="144"/>
                </a:cubicBezTo>
                <a:cubicBezTo>
                  <a:pt x="370" y="144"/>
                  <a:pt x="370" y="144"/>
                  <a:pt x="370" y="144"/>
                </a:cubicBezTo>
                <a:cubicBezTo>
                  <a:pt x="376" y="158"/>
                  <a:pt x="376" y="158"/>
                  <a:pt x="376" y="158"/>
                </a:cubicBezTo>
                <a:cubicBezTo>
                  <a:pt x="383" y="158"/>
                  <a:pt x="383" y="158"/>
                  <a:pt x="383" y="158"/>
                </a:cubicBezTo>
                <a:lnTo>
                  <a:pt x="359" y="105"/>
                </a:lnTo>
                <a:close/>
                <a:moveTo>
                  <a:pt x="280" y="149"/>
                </a:moveTo>
                <a:cubicBezTo>
                  <a:pt x="265" y="105"/>
                  <a:pt x="265" y="105"/>
                  <a:pt x="265" y="105"/>
                </a:cubicBezTo>
                <a:cubicBezTo>
                  <a:pt x="259" y="105"/>
                  <a:pt x="259" y="105"/>
                  <a:pt x="259" y="105"/>
                </a:cubicBezTo>
                <a:cubicBezTo>
                  <a:pt x="277" y="158"/>
                  <a:pt x="277" y="158"/>
                  <a:pt x="277" y="158"/>
                </a:cubicBezTo>
                <a:cubicBezTo>
                  <a:pt x="282" y="158"/>
                  <a:pt x="282" y="158"/>
                  <a:pt x="282" y="158"/>
                </a:cubicBezTo>
                <a:cubicBezTo>
                  <a:pt x="297" y="115"/>
                  <a:pt x="297" y="115"/>
                  <a:pt x="297" y="115"/>
                </a:cubicBezTo>
                <a:cubicBezTo>
                  <a:pt x="311" y="158"/>
                  <a:pt x="311" y="158"/>
                  <a:pt x="311" y="158"/>
                </a:cubicBezTo>
                <a:cubicBezTo>
                  <a:pt x="316" y="158"/>
                  <a:pt x="316" y="158"/>
                  <a:pt x="316" y="158"/>
                </a:cubicBezTo>
                <a:cubicBezTo>
                  <a:pt x="335" y="105"/>
                  <a:pt x="335" y="105"/>
                  <a:pt x="335" y="105"/>
                </a:cubicBezTo>
                <a:cubicBezTo>
                  <a:pt x="329" y="105"/>
                  <a:pt x="329" y="105"/>
                  <a:pt x="329" y="105"/>
                </a:cubicBezTo>
                <a:cubicBezTo>
                  <a:pt x="314" y="149"/>
                  <a:pt x="314" y="149"/>
                  <a:pt x="314" y="149"/>
                </a:cubicBezTo>
                <a:cubicBezTo>
                  <a:pt x="299" y="105"/>
                  <a:pt x="299" y="105"/>
                  <a:pt x="299" y="105"/>
                </a:cubicBezTo>
                <a:cubicBezTo>
                  <a:pt x="294" y="105"/>
                  <a:pt x="294" y="105"/>
                  <a:pt x="294" y="105"/>
                </a:cubicBezTo>
                <a:lnTo>
                  <a:pt x="280" y="149"/>
                </a:lnTo>
                <a:close/>
                <a:moveTo>
                  <a:pt x="231" y="159"/>
                </a:moveTo>
                <a:cubicBezTo>
                  <a:pt x="242" y="159"/>
                  <a:pt x="250" y="153"/>
                  <a:pt x="250" y="142"/>
                </a:cubicBezTo>
                <a:cubicBezTo>
                  <a:pt x="250" y="142"/>
                  <a:pt x="250" y="142"/>
                  <a:pt x="250" y="142"/>
                </a:cubicBezTo>
                <a:cubicBezTo>
                  <a:pt x="250" y="133"/>
                  <a:pt x="244" y="129"/>
                  <a:pt x="234" y="126"/>
                </a:cubicBezTo>
                <a:cubicBezTo>
                  <a:pt x="225" y="124"/>
                  <a:pt x="222" y="123"/>
                  <a:pt x="222" y="119"/>
                </a:cubicBezTo>
                <a:cubicBezTo>
                  <a:pt x="222" y="119"/>
                  <a:pt x="222" y="119"/>
                  <a:pt x="222" y="119"/>
                </a:cubicBezTo>
                <a:cubicBezTo>
                  <a:pt x="222" y="117"/>
                  <a:pt x="225" y="115"/>
                  <a:pt x="229" y="115"/>
                </a:cubicBezTo>
                <a:cubicBezTo>
                  <a:pt x="234" y="115"/>
                  <a:pt x="238" y="117"/>
                  <a:pt x="243" y="120"/>
                </a:cubicBezTo>
                <a:cubicBezTo>
                  <a:pt x="249" y="111"/>
                  <a:pt x="249" y="111"/>
                  <a:pt x="249" y="111"/>
                </a:cubicBezTo>
                <a:cubicBezTo>
                  <a:pt x="243" y="107"/>
                  <a:pt x="237" y="104"/>
                  <a:pt x="229" y="104"/>
                </a:cubicBezTo>
                <a:cubicBezTo>
                  <a:pt x="219" y="104"/>
                  <a:pt x="211" y="111"/>
                  <a:pt x="211" y="120"/>
                </a:cubicBezTo>
                <a:cubicBezTo>
                  <a:pt x="211" y="120"/>
                  <a:pt x="211" y="120"/>
                  <a:pt x="211" y="120"/>
                </a:cubicBezTo>
                <a:cubicBezTo>
                  <a:pt x="211" y="131"/>
                  <a:pt x="218" y="134"/>
                  <a:pt x="228" y="136"/>
                </a:cubicBezTo>
                <a:cubicBezTo>
                  <a:pt x="237" y="139"/>
                  <a:pt x="239" y="140"/>
                  <a:pt x="239" y="143"/>
                </a:cubicBezTo>
                <a:cubicBezTo>
                  <a:pt x="239" y="143"/>
                  <a:pt x="239" y="143"/>
                  <a:pt x="239" y="143"/>
                </a:cubicBezTo>
                <a:cubicBezTo>
                  <a:pt x="239" y="146"/>
                  <a:pt x="236" y="148"/>
                  <a:pt x="231" y="148"/>
                </a:cubicBezTo>
                <a:cubicBezTo>
                  <a:pt x="225" y="148"/>
                  <a:pt x="220" y="146"/>
                  <a:pt x="216" y="142"/>
                </a:cubicBezTo>
                <a:cubicBezTo>
                  <a:pt x="209" y="150"/>
                  <a:pt x="209" y="150"/>
                  <a:pt x="209" y="150"/>
                </a:cubicBezTo>
                <a:cubicBezTo>
                  <a:pt x="215" y="156"/>
                  <a:pt x="223" y="159"/>
                  <a:pt x="231" y="159"/>
                </a:cubicBezTo>
                <a:moveTo>
                  <a:pt x="184" y="159"/>
                </a:moveTo>
                <a:cubicBezTo>
                  <a:pt x="196" y="159"/>
                  <a:pt x="204" y="153"/>
                  <a:pt x="204" y="142"/>
                </a:cubicBezTo>
                <a:cubicBezTo>
                  <a:pt x="204" y="142"/>
                  <a:pt x="204" y="142"/>
                  <a:pt x="204" y="142"/>
                </a:cubicBezTo>
                <a:cubicBezTo>
                  <a:pt x="204" y="133"/>
                  <a:pt x="198" y="129"/>
                  <a:pt x="187" y="126"/>
                </a:cubicBezTo>
                <a:cubicBezTo>
                  <a:pt x="178" y="124"/>
                  <a:pt x="176" y="123"/>
                  <a:pt x="176" y="119"/>
                </a:cubicBezTo>
                <a:cubicBezTo>
                  <a:pt x="176" y="119"/>
                  <a:pt x="176" y="119"/>
                  <a:pt x="176" y="119"/>
                </a:cubicBezTo>
                <a:cubicBezTo>
                  <a:pt x="176" y="117"/>
                  <a:pt x="178" y="115"/>
                  <a:pt x="183" y="115"/>
                </a:cubicBezTo>
                <a:cubicBezTo>
                  <a:pt x="187" y="115"/>
                  <a:pt x="191" y="117"/>
                  <a:pt x="196" y="120"/>
                </a:cubicBezTo>
                <a:cubicBezTo>
                  <a:pt x="202" y="111"/>
                  <a:pt x="202" y="111"/>
                  <a:pt x="202" y="111"/>
                </a:cubicBezTo>
                <a:cubicBezTo>
                  <a:pt x="197" y="107"/>
                  <a:pt x="190" y="104"/>
                  <a:pt x="183" y="104"/>
                </a:cubicBezTo>
                <a:cubicBezTo>
                  <a:pt x="172" y="104"/>
                  <a:pt x="164" y="111"/>
                  <a:pt x="164" y="120"/>
                </a:cubicBezTo>
                <a:cubicBezTo>
                  <a:pt x="164" y="120"/>
                  <a:pt x="164" y="120"/>
                  <a:pt x="164" y="120"/>
                </a:cubicBezTo>
                <a:cubicBezTo>
                  <a:pt x="164" y="131"/>
                  <a:pt x="171" y="134"/>
                  <a:pt x="182" y="136"/>
                </a:cubicBezTo>
                <a:cubicBezTo>
                  <a:pt x="190" y="139"/>
                  <a:pt x="192" y="140"/>
                  <a:pt x="192" y="143"/>
                </a:cubicBezTo>
                <a:cubicBezTo>
                  <a:pt x="192" y="143"/>
                  <a:pt x="192" y="143"/>
                  <a:pt x="192" y="143"/>
                </a:cubicBezTo>
                <a:cubicBezTo>
                  <a:pt x="192" y="146"/>
                  <a:pt x="189" y="148"/>
                  <a:pt x="185" y="148"/>
                </a:cubicBezTo>
                <a:cubicBezTo>
                  <a:pt x="179" y="148"/>
                  <a:pt x="174" y="146"/>
                  <a:pt x="169" y="142"/>
                </a:cubicBezTo>
                <a:cubicBezTo>
                  <a:pt x="162" y="150"/>
                  <a:pt x="162" y="150"/>
                  <a:pt x="162" y="150"/>
                </a:cubicBezTo>
                <a:cubicBezTo>
                  <a:pt x="169" y="156"/>
                  <a:pt x="177" y="159"/>
                  <a:pt x="184" y="159"/>
                </a:cubicBezTo>
                <a:moveTo>
                  <a:pt x="124" y="136"/>
                </a:moveTo>
                <a:cubicBezTo>
                  <a:pt x="131" y="119"/>
                  <a:pt x="131" y="119"/>
                  <a:pt x="131" y="119"/>
                </a:cubicBezTo>
                <a:cubicBezTo>
                  <a:pt x="138" y="136"/>
                  <a:pt x="138" y="136"/>
                  <a:pt x="138" y="136"/>
                </a:cubicBezTo>
                <a:lnTo>
                  <a:pt x="124" y="136"/>
                </a:lnTo>
                <a:close/>
                <a:moveTo>
                  <a:pt x="103" y="158"/>
                </a:moveTo>
                <a:cubicBezTo>
                  <a:pt x="115" y="158"/>
                  <a:pt x="115" y="158"/>
                  <a:pt x="115" y="158"/>
                </a:cubicBezTo>
                <a:cubicBezTo>
                  <a:pt x="119" y="146"/>
                  <a:pt x="119" y="146"/>
                  <a:pt x="119" y="146"/>
                </a:cubicBezTo>
                <a:cubicBezTo>
                  <a:pt x="142" y="146"/>
                  <a:pt x="142" y="146"/>
                  <a:pt x="142" y="146"/>
                </a:cubicBezTo>
                <a:cubicBezTo>
                  <a:pt x="146" y="158"/>
                  <a:pt x="146" y="158"/>
                  <a:pt x="146" y="158"/>
                </a:cubicBezTo>
                <a:cubicBezTo>
                  <a:pt x="158" y="158"/>
                  <a:pt x="158" y="158"/>
                  <a:pt x="158" y="158"/>
                </a:cubicBezTo>
                <a:cubicBezTo>
                  <a:pt x="136" y="105"/>
                  <a:pt x="136" y="105"/>
                  <a:pt x="136" y="105"/>
                </a:cubicBezTo>
                <a:cubicBezTo>
                  <a:pt x="125" y="105"/>
                  <a:pt x="125" y="105"/>
                  <a:pt x="125" y="105"/>
                </a:cubicBezTo>
                <a:lnTo>
                  <a:pt x="103" y="158"/>
                </a:lnTo>
                <a:close/>
                <a:moveTo>
                  <a:pt x="59" y="158"/>
                </a:moveTo>
                <a:cubicBezTo>
                  <a:pt x="96" y="158"/>
                  <a:pt x="96" y="158"/>
                  <a:pt x="96" y="158"/>
                </a:cubicBezTo>
                <a:cubicBezTo>
                  <a:pt x="96" y="147"/>
                  <a:pt x="96" y="147"/>
                  <a:pt x="96" y="147"/>
                </a:cubicBezTo>
                <a:cubicBezTo>
                  <a:pt x="70" y="147"/>
                  <a:pt x="70" y="147"/>
                  <a:pt x="70" y="147"/>
                </a:cubicBezTo>
                <a:cubicBezTo>
                  <a:pt x="70" y="105"/>
                  <a:pt x="70" y="105"/>
                  <a:pt x="70" y="105"/>
                </a:cubicBezTo>
                <a:cubicBezTo>
                  <a:pt x="59" y="105"/>
                  <a:pt x="59" y="105"/>
                  <a:pt x="59" y="105"/>
                </a:cubicBezTo>
                <a:lnTo>
                  <a:pt x="59" y="158"/>
                </a:lnTo>
                <a:close/>
                <a:moveTo>
                  <a:pt x="28" y="159"/>
                </a:moveTo>
                <a:cubicBezTo>
                  <a:pt x="37" y="159"/>
                  <a:pt x="45" y="155"/>
                  <a:pt x="50" y="150"/>
                </a:cubicBezTo>
                <a:cubicBezTo>
                  <a:pt x="50" y="127"/>
                  <a:pt x="50" y="127"/>
                  <a:pt x="50" y="127"/>
                </a:cubicBezTo>
                <a:cubicBezTo>
                  <a:pt x="27" y="127"/>
                  <a:pt x="27" y="127"/>
                  <a:pt x="27" y="127"/>
                </a:cubicBezTo>
                <a:cubicBezTo>
                  <a:pt x="27" y="137"/>
                  <a:pt x="27" y="137"/>
                  <a:pt x="27" y="137"/>
                </a:cubicBezTo>
                <a:cubicBezTo>
                  <a:pt x="39" y="137"/>
                  <a:pt x="39" y="137"/>
                  <a:pt x="39" y="137"/>
                </a:cubicBezTo>
                <a:cubicBezTo>
                  <a:pt x="39" y="145"/>
                  <a:pt x="39" y="145"/>
                  <a:pt x="39" y="145"/>
                </a:cubicBezTo>
                <a:cubicBezTo>
                  <a:pt x="36" y="147"/>
                  <a:pt x="32" y="148"/>
                  <a:pt x="28" y="148"/>
                </a:cubicBezTo>
                <a:cubicBezTo>
                  <a:pt x="19" y="148"/>
                  <a:pt x="12" y="141"/>
                  <a:pt x="12" y="131"/>
                </a:cubicBezTo>
                <a:cubicBezTo>
                  <a:pt x="12" y="131"/>
                  <a:pt x="12" y="131"/>
                  <a:pt x="12" y="131"/>
                </a:cubicBezTo>
                <a:cubicBezTo>
                  <a:pt x="12" y="122"/>
                  <a:pt x="19" y="115"/>
                  <a:pt x="27" y="115"/>
                </a:cubicBezTo>
                <a:cubicBezTo>
                  <a:pt x="33" y="115"/>
                  <a:pt x="37" y="117"/>
                  <a:pt x="41" y="120"/>
                </a:cubicBezTo>
                <a:cubicBezTo>
                  <a:pt x="48" y="111"/>
                  <a:pt x="48" y="111"/>
                  <a:pt x="48" y="111"/>
                </a:cubicBezTo>
                <a:cubicBezTo>
                  <a:pt x="43" y="107"/>
                  <a:pt x="37" y="104"/>
                  <a:pt x="28" y="104"/>
                </a:cubicBezTo>
                <a:cubicBezTo>
                  <a:pt x="12" y="104"/>
                  <a:pt x="0" y="116"/>
                  <a:pt x="0" y="131"/>
                </a:cubicBezTo>
                <a:cubicBezTo>
                  <a:pt x="0" y="132"/>
                  <a:pt x="0" y="132"/>
                  <a:pt x="0" y="132"/>
                </a:cubicBezTo>
                <a:cubicBezTo>
                  <a:pt x="0" y="147"/>
                  <a:pt x="11" y="159"/>
                  <a:pt x="28" y="159"/>
                </a:cubicBezTo>
                <a:moveTo>
                  <a:pt x="338" y="95"/>
                </a:moveTo>
                <a:cubicBezTo>
                  <a:pt x="368" y="0"/>
                  <a:pt x="368" y="0"/>
                  <a:pt x="368" y="0"/>
                </a:cubicBezTo>
                <a:cubicBezTo>
                  <a:pt x="362" y="0"/>
                  <a:pt x="362" y="0"/>
                  <a:pt x="362" y="0"/>
                </a:cubicBezTo>
                <a:cubicBezTo>
                  <a:pt x="332" y="95"/>
                  <a:pt x="332" y="95"/>
                  <a:pt x="332" y="95"/>
                </a:cubicBezTo>
                <a:lnTo>
                  <a:pt x="338" y="95"/>
                </a:lnTo>
                <a:close/>
                <a:moveTo>
                  <a:pt x="314" y="168"/>
                </a:moveTo>
                <a:cubicBezTo>
                  <a:pt x="283" y="264"/>
                  <a:pt x="283" y="264"/>
                  <a:pt x="283" y="264"/>
                </a:cubicBezTo>
                <a:cubicBezTo>
                  <a:pt x="278" y="264"/>
                  <a:pt x="278" y="264"/>
                  <a:pt x="278" y="264"/>
                </a:cubicBezTo>
                <a:cubicBezTo>
                  <a:pt x="308" y="168"/>
                  <a:pt x="308" y="168"/>
                  <a:pt x="308" y="168"/>
                </a:cubicBezTo>
                <a:lnTo>
                  <a:pt x="314"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751" tIns="44375" rIns="88751" bIns="44375" numCol="1" anchor="t" anchorCtr="0" compatLnSpc="1">
            <a:prstTxWarp prst="textNoShape">
              <a:avLst/>
            </a:prstTxWarp>
          </a:bodyPr>
          <a:lstStyle/>
          <a:p>
            <a:endParaRPr lang="en-GB" sz="1747" dirty="0"/>
          </a:p>
        </p:txBody>
      </p:sp>
      <p:sp>
        <p:nvSpPr>
          <p:cNvPr id="38" name="Freeform 7">
            <a:extLst>
              <a:ext uri="{FF2B5EF4-FFF2-40B4-BE49-F238E27FC236}">
                <a16:creationId xmlns:a16="http://schemas.microsoft.com/office/drawing/2014/main" id="{3EB2FEB0-F139-4AEA-8B81-0CE1C1FDBA4A}"/>
              </a:ext>
            </a:extLst>
          </p:cNvPr>
          <p:cNvSpPr>
            <a:spLocks/>
          </p:cNvSpPr>
          <p:nvPr/>
        </p:nvSpPr>
        <p:spPr bwMode="auto">
          <a:xfrm>
            <a:off x="5819636" y="0"/>
            <a:ext cx="1724164" cy="1411381"/>
          </a:xfrm>
          <a:custGeom>
            <a:avLst/>
            <a:gdLst>
              <a:gd name="T0" fmla="*/ 275 w 1099"/>
              <a:gd name="T1" fmla="*/ 0 h 906"/>
              <a:gd name="T2" fmla="*/ 0 w 1099"/>
              <a:gd name="T3" fmla="*/ 906 h 906"/>
              <a:gd name="T4" fmla="*/ 1099 w 1099"/>
              <a:gd name="T5" fmla="*/ 906 h 906"/>
              <a:gd name="T6" fmla="*/ 1099 w 1099"/>
              <a:gd name="T7" fmla="*/ 0 h 906"/>
              <a:gd name="T8" fmla="*/ 275 w 1099"/>
              <a:gd name="T9" fmla="*/ 0 h 906"/>
            </a:gdLst>
            <a:ahLst/>
            <a:cxnLst>
              <a:cxn ang="0">
                <a:pos x="T0" y="T1"/>
              </a:cxn>
              <a:cxn ang="0">
                <a:pos x="T2" y="T3"/>
              </a:cxn>
              <a:cxn ang="0">
                <a:pos x="T4" y="T5"/>
              </a:cxn>
              <a:cxn ang="0">
                <a:pos x="T6" y="T7"/>
              </a:cxn>
              <a:cxn ang="0">
                <a:pos x="T8" y="T9"/>
              </a:cxn>
            </a:cxnLst>
            <a:rect l="0" t="0" r="r" b="b"/>
            <a:pathLst>
              <a:path w="1099" h="906">
                <a:moveTo>
                  <a:pt x="275" y="0"/>
                </a:moveTo>
                <a:lnTo>
                  <a:pt x="0" y="906"/>
                </a:lnTo>
                <a:lnTo>
                  <a:pt x="1099" y="906"/>
                </a:lnTo>
                <a:lnTo>
                  <a:pt x="1099" y="0"/>
                </a:lnTo>
                <a:lnTo>
                  <a:pt x="275" y="0"/>
                </a:lnTo>
                <a:close/>
              </a:path>
            </a:pathLst>
          </a:custGeom>
          <a:solidFill>
            <a:srgbClr val="373F41"/>
          </a:solidFill>
          <a:ln>
            <a:noFill/>
          </a:ln>
        </p:spPr>
        <p:txBody>
          <a:bodyPr vert="horz" wrap="square" lIns="88751" tIns="44375" rIns="88751" bIns="44375" numCol="1" anchor="t" anchorCtr="0" compatLnSpc="1">
            <a:prstTxWarp prst="textNoShape">
              <a:avLst/>
            </a:prstTxWarp>
          </a:bodyPr>
          <a:lstStyle/>
          <a:p>
            <a:endParaRPr lang="en-GB" sz="1747" dirty="0"/>
          </a:p>
        </p:txBody>
      </p:sp>
      <p:sp>
        <p:nvSpPr>
          <p:cNvPr id="39" name="Freeform 8">
            <a:extLst>
              <a:ext uri="{FF2B5EF4-FFF2-40B4-BE49-F238E27FC236}">
                <a16:creationId xmlns:a16="http://schemas.microsoft.com/office/drawing/2014/main" id="{9E9FF453-2D90-41A9-9011-CA0F08DEB939}"/>
              </a:ext>
            </a:extLst>
          </p:cNvPr>
          <p:cNvSpPr>
            <a:spLocks/>
          </p:cNvSpPr>
          <p:nvPr/>
        </p:nvSpPr>
        <p:spPr bwMode="auto">
          <a:xfrm>
            <a:off x="5819637" y="0"/>
            <a:ext cx="593531" cy="1411381"/>
          </a:xfrm>
          <a:custGeom>
            <a:avLst/>
            <a:gdLst>
              <a:gd name="T0" fmla="*/ 275 w 379"/>
              <a:gd name="T1" fmla="*/ 0 h 906"/>
              <a:gd name="T2" fmla="*/ 0 w 379"/>
              <a:gd name="T3" fmla="*/ 906 h 906"/>
              <a:gd name="T4" fmla="*/ 379 w 379"/>
              <a:gd name="T5" fmla="*/ 0 h 906"/>
              <a:gd name="T6" fmla="*/ 275 w 379"/>
              <a:gd name="T7" fmla="*/ 0 h 906"/>
            </a:gdLst>
            <a:ahLst/>
            <a:cxnLst>
              <a:cxn ang="0">
                <a:pos x="T0" y="T1"/>
              </a:cxn>
              <a:cxn ang="0">
                <a:pos x="T2" y="T3"/>
              </a:cxn>
              <a:cxn ang="0">
                <a:pos x="T4" y="T5"/>
              </a:cxn>
              <a:cxn ang="0">
                <a:pos x="T6" y="T7"/>
              </a:cxn>
            </a:cxnLst>
            <a:rect l="0" t="0" r="r" b="b"/>
            <a:pathLst>
              <a:path w="379" h="906">
                <a:moveTo>
                  <a:pt x="275" y="0"/>
                </a:moveTo>
                <a:lnTo>
                  <a:pt x="0" y="906"/>
                </a:lnTo>
                <a:lnTo>
                  <a:pt x="379" y="0"/>
                </a:lnTo>
                <a:lnTo>
                  <a:pt x="275" y="0"/>
                </a:lnTo>
                <a:close/>
              </a:path>
            </a:pathLst>
          </a:custGeom>
          <a:solidFill>
            <a:schemeClr val="bg1">
              <a:lumMod val="65000"/>
            </a:schemeClr>
          </a:solidFill>
          <a:ln>
            <a:noFill/>
          </a:ln>
        </p:spPr>
        <p:txBody>
          <a:bodyPr vert="horz" wrap="square" lIns="88751" tIns="44375" rIns="88751" bIns="44375" numCol="1" anchor="t" anchorCtr="0" compatLnSpc="1">
            <a:prstTxWarp prst="textNoShape">
              <a:avLst/>
            </a:prstTxWarp>
          </a:bodyPr>
          <a:lstStyle/>
          <a:p>
            <a:endParaRPr lang="en-GB" sz="1747" dirty="0"/>
          </a:p>
        </p:txBody>
      </p:sp>
      <p:sp>
        <p:nvSpPr>
          <p:cNvPr id="16" name="TextBox 15">
            <a:extLst>
              <a:ext uri="{FF2B5EF4-FFF2-40B4-BE49-F238E27FC236}">
                <a16:creationId xmlns:a16="http://schemas.microsoft.com/office/drawing/2014/main" id="{6A95BA81-19A3-40A7-8DF2-4C2975BF27EF}"/>
              </a:ext>
            </a:extLst>
          </p:cNvPr>
          <p:cNvSpPr txBox="1"/>
          <p:nvPr/>
        </p:nvSpPr>
        <p:spPr>
          <a:xfrm>
            <a:off x="406320" y="8035833"/>
            <a:ext cx="3468664" cy="2030620"/>
          </a:xfrm>
          <a:prstGeom prst="rect">
            <a:avLst/>
          </a:prstGeom>
          <a:noFill/>
        </p:spPr>
        <p:txBody>
          <a:bodyPr wrap="square" rtlCol="0">
            <a:spAutoFit/>
          </a:bodyPr>
          <a:lstStyle/>
          <a:p>
            <a:pPr>
              <a:lnSpc>
                <a:spcPct val="150000"/>
              </a:lnSpc>
              <a:spcAft>
                <a:spcPts val="582"/>
              </a:spcAft>
            </a:pPr>
            <a:r>
              <a:rPr lang="en-GB" sz="1600" dirty="0">
                <a:solidFill>
                  <a:srgbClr val="0F3F5D"/>
                </a:solidFill>
                <a:latin typeface="Lato" panose="020F0502020204030203" pitchFamily="34" charset="0"/>
                <a:ea typeface="Lato" panose="020F0502020204030203" pitchFamily="34" charset="0"/>
                <a:cs typeface="Lato" panose="020F0502020204030203" pitchFamily="34" charset="0"/>
              </a:rPr>
              <a:t>The Solution</a:t>
            </a:r>
            <a:r>
              <a:rPr lang="en-GB" sz="1400" b="1" dirty="0">
                <a:latin typeface="Lato" panose="020F0502020204030203" pitchFamily="34" charset="0"/>
                <a:ea typeface="Lato" panose="020F0502020204030203" pitchFamily="34" charset="0"/>
                <a:cs typeface="Lato" panose="020F0502020204030203" pitchFamily="34" charset="0"/>
              </a:rPr>
              <a:t>	</a:t>
            </a:r>
          </a:p>
          <a:p>
            <a:pPr>
              <a:lnSpc>
                <a:spcPts val="1600"/>
              </a:lnSpc>
              <a:spcAft>
                <a:spcPts val="582"/>
              </a:spcAft>
            </a:pPr>
            <a:r>
              <a:rPr lang="en-GB" sz="1100" dirty="0">
                <a:latin typeface="Lato Light" panose="020F0302020204030203" pitchFamily="34" charset="0"/>
                <a:ea typeface="Lato" panose="020F0502020204030203" pitchFamily="34" charset="0"/>
                <a:cs typeface="Lato" panose="020F0502020204030203" pitchFamily="34" charset="0"/>
              </a:rPr>
              <a:t>The </a:t>
            </a:r>
            <a:r>
              <a:rPr lang="en-GB" sz="1100" dirty="0" err="1">
                <a:latin typeface="Lato Light" panose="020F0302020204030203" pitchFamily="34" charset="0"/>
                <a:ea typeface="Lato" panose="020F0502020204030203" pitchFamily="34" charset="0"/>
                <a:cs typeface="Lato" panose="020F0502020204030203" pitchFamily="34" charset="0"/>
              </a:rPr>
              <a:t>Oakdoor</a:t>
            </a:r>
            <a:r>
              <a:rPr lang="en-GB" sz="1100" dirty="0">
                <a:latin typeface="Lato Light" panose="020F0302020204030203" pitchFamily="34" charset="0"/>
                <a:ea typeface="Lato" panose="020F0502020204030203" pitchFamily="34" charset="0"/>
                <a:cs typeface="Lato" panose="020F0502020204030203" pitchFamily="34" charset="0"/>
              </a:rPr>
              <a:t> File Gateway offers the most comprehensive and cost-effective means to safely import and export information. It enforces the UK National Cyber Security Agency's Safe Data Import and Safe Data Export patterns where Glasswall's engine enhances transformation and verification       on files.</a:t>
            </a:r>
          </a:p>
        </p:txBody>
      </p:sp>
      <p:sp>
        <p:nvSpPr>
          <p:cNvPr id="28" name="TextBox 27">
            <a:extLst>
              <a:ext uri="{FF2B5EF4-FFF2-40B4-BE49-F238E27FC236}">
                <a16:creationId xmlns:a16="http://schemas.microsoft.com/office/drawing/2014/main" id="{3DD39DBF-C306-49E4-9034-E6ADE6B9E4EE}"/>
              </a:ext>
            </a:extLst>
          </p:cNvPr>
          <p:cNvSpPr txBox="1"/>
          <p:nvPr/>
        </p:nvSpPr>
        <p:spPr>
          <a:xfrm>
            <a:off x="4223702" y="2345881"/>
            <a:ext cx="3303495" cy="3739485"/>
          </a:xfrm>
          <a:prstGeom prst="rect">
            <a:avLst/>
          </a:prstGeom>
          <a:noFill/>
        </p:spPr>
        <p:txBody>
          <a:bodyPr wrap="square" rtlCol="0">
            <a:spAutoFit/>
          </a:bodyPr>
          <a:lstStyle/>
          <a:p>
            <a:pPr>
              <a:lnSpc>
                <a:spcPct val="200000"/>
              </a:lnSpc>
              <a:spcAft>
                <a:spcPts val="582"/>
              </a:spcAft>
            </a:pPr>
            <a:r>
              <a:rPr lang="en-GB" sz="1100" dirty="0">
                <a:latin typeface="Lato Medium" panose="020F0502020204030203" pitchFamily="34" charset="0"/>
                <a:ea typeface="Lato Medium" panose="020F0502020204030203" pitchFamily="34" charset="0"/>
                <a:cs typeface="Lato Medium" panose="020F0502020204030203" pitchFamily="34" charset="0"/>
              </a:rPr>
              <a:t>The </a:t>
            </a:r>
            <a:r>
              <a:rPr lang="en-GB" sz="1100" dirty="0" err="1">
                <a:latin typeface="Lato Medium" panose="020F0502020204030203" pitchFamily="34" charset="0"/>
                <a:ea typeface="Lato Medium" panose="020F0502020204030203" pitchFamily="34" charset="0"/>
                <a:cs typeface="Lato Medium" panose="020F0502020204030203" pitchFamily="34" charset="0"/>
              </a:rPr>
              <a:t>Oakdoor</a:t>
            </a:r>
            <a:r>
              <a:rPr lang="en-GB" sz="1100" dirty="0">
                <a:latin typeface="Lato Medium" panose="020F0502020204030203" pitchFamily="34" charset="0"/>
                <a:ea typeface="Lato Medium" panose="020F0502020204030203" pitchFamily="34" charset="0"/>
                <a:cs typeface="Lato Medium" panose="020F0502020204030203" pitchFamily="34" charset="0"/>
              </a:rPr>
              <a:t> File Gateway offers</a:t>
            </a:r>
            <a:r>
              <a:rPr lang="en-GB" sz="1100" b="1" dirty="0">
                <a:latin typeface="Lato Medium" panose="020F0502020204030203" pitchFamily="34" charset="0"/>
                <a:ea typeface="Lato Medium" panose="020F0502020204030203" pitchFamily="34" charset="0"/>
                <a:cs typeface="Lato Medium" panose="020F0502020204030203" pitchFamily="34" charset="0"/>
              </a:rPr>
              <a:t>:</a:t>
            </a: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Low </a:t>
            </a:r>
            <a:r>
              <a:rPr lang="en-GB" sz="1100" dirty="0" err="1">
                <a:latin typeface="Lato Light" panose="020F0302020204030203" pitchFamily="34" charset="0"/>
                <a:ea typeface="Lato" panose="020F0502020204030203" pitchFamily="34" charset="0"/>
                <a:cs typeface="Lato" panose="020F0502020204030203" pitchFamily="34" charset="0"/>
              </a:rPr>
              <a:t>CapEx</a:t>
            </a:r>
            <a:r>
              <a:rPr lang="en-GB" sz="1100" dirty="0">
                <a:latin typeface="Lato Light" panose="020F0302020204030203" pitchFamily="34" charset="0"/>
                <a:ea typeface="Lato" panose="020F0502020204030203" pitchFamily="34" charset="0"/>
                <a:cs typeface="Lato" panose="020F0502020204030203" pitchFamily="34" charset="0"/>
              </a:rPr>
              <a:t> and </a:t>
            </a:r>
            <a:r>
              <a:rPr lang="en-GB" sz="1100" dirty="0" err="1">
                <a:latin typeface="Lato Light" panose="020F0302020204030203" pitchFamily="34" charset="0"/>
                <a:ea typeface="Lato" panose="020F0502020204030203" pitchFamily="34" charset="0"/>
                <a:cs typeface="Lato" panose="020F0502020204030203" pitchFamily="34" charset="0"/>
              </a:rPr>
              <a:t>OpEx</a:t>
            </a:r>
            <a:endParaRPr lang="en-GB" sz="1100" dirty="0">
              <a:latin typeface="Lato Light" panose="020F0302020204030203" pitchFamily="34" charset="0"/>
              <a:ea typeface="Lato" panose="020F0502020204030203" pitchFamily="34" charset="0"/>
              <a:cs typeface="Lato" panose="020F0502020204030203" pitchFamily="34" charset="0"/>
            </a:endParaRP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Simple maintenance</a:t>
            </a: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Plug and play solution</a:t>
            </a:r>
          </a:p>
          <a:p>
            <a:pPr defTabSz="226513">
              <a:lnSpc>
                <a:spcPct val="200000"/>
              </a:lnSpc>
              <a:spcAft>
                <a:spcPts val="582"/>
              </a:spcAft>
            </a:pPr>
            <a:r>
              <a:rPr lang="en-GB" sz="1100" dirty="0">
                <a:latin typeface="Lato Medium" panose="020F0502020204030203" pitchFamily="34" charset="0"/>
                <a:ea typeface="Lato Medium" panose="020F0502020204030203" pitchFamily="34" charset="0"/>
                <a:cs typeface="Lato Medium" panose="020F0502020204030203" pitchFamily="34" charset="0"/>
              </a:rPr>
              <a:t>Single 1U appliance incorporating:</a:t>
            </a: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Import Diode</a:t>
            </a: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Export Diode</a:t>
            </a: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Small form factor “shim” PCs</a:t>
            </a:r>
          </a:p>
          <a:p>
            <a:pPr defTabSz="226513">
              <a:lnSpc>
                <a:spcPct val="200000"/>
              </a:lnSpc>
              <a:spcAft>
                <a:spcPts val="582"/>
              </a:spcAft>
            </a:pPr>
            <a:r>
              <a:rPr lang="en-GB" sz="1100" dirty="0">
                <a:latin typeface="Lato Medium" panose="020F0502020204030203" pitchFamily="34" charset="0"/>
                <a:ea typeface="Lato Medium" panose="020F0502020204030203" pitchFamily="34" charset="0"/>
                <a:cs typeface="Lato Medium" panose="020F0502020204030203" pitchFamily="34" charset="0"/>
              </a:rPr>
              <a:t>Shim PCs run software to perform:</a:t>
            </a: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Format/protocol conversion</a:t>
            </a: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File schema checking</a:t>
            </a: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Format/protocol reversion</a:t>
            </a:r>
          </a:p>
          <a:p>
            <a:pPr algn="just">
              <a:spcAft>
                <a:spcPts val="582"/>
              </a:spcAft>
            </a:pPr>
            <a:endParaRPr lang="en-GB" sz="1200" dirty="0">
              <a:latin typeface="Lato" panose="020F0502020204030203" pitchFamily="34" charset="0"/>
              <a:ea typeface="Lato" panose="020F0502020204030203" pitchFamily="34" charset="0"/>
              <a:cs typeface="Lato" panose="020F0502020204030203" pitchFamily="34" charset="0"/>
            </a:endParaRPr>
          </a:p>
        </p:txBody>
      </p:sp>
      <p:sp>
        <p:nvSpPr>
          <p:cNvPr id="17" name="TextBox 16">
            <a:extLst>
              <a:ext uri="{FF2B5EF4-FFF2-40B4-BE49-F238E27FC236}">
                <a16:creationId xmlns:a16="http://schemas.microsoft.com/office/drawing/2014/main" id="{8E293FC8-DD8B-49BF-9652-61E94E3B8068}"/>
              </a:ext>
            </a:extLst>
          </p:cNvPr>
          <p:cNvSpPr txBox="1"/>
          <p:nvPr/>
        </p:nvSpPr>
        <p:spPr>
          <a:xfrm>
            <a:off x="4223702" y="1788513"/>
            <a:ext cx="3055205" cy="503921"/>
          </a:xfrm>
          <a:prstGeom prst="rect">
            <a:avLst/>
          </a:prstGeom>
          <a:noFill/>
        </p:spPr>
        <p:txBody>
          <a:bodyPr wrap="square">
            <a:spAutoFit/>
          </a:bodyPr>
          <a:lstStyle/>
          <a:p>
            <a:pPr>
              <a:lnSpc>
                <a:spcPts val="1700"/>
              </a:lnSpc>
              <a:spcAft>
                <a:spcPts val="582"/>
              </a:spcAft>
            </a:pPr>
            <a:r>
              <a:rPr lang="en-GB" sz="1080" dirty="0">
                <a:latin typeface="Lato Light" panose="020F0302020204030203" pitchFamily="34" charset="0"/>
                <a:ea typeface="Lato" panose="020F0502020204030203" pitchFamily="34" charset="0"/>
                <a:cs typeface="Lato" panose="020F0502020204030203" pitchFamily="34" charset="0"/>
              </a:rPr>
              <a:t>The </a:t>
            </a:r>
            <a:r>
              <a:rPr lang="en-GB" sz="1080" dirty="0" err="1">
                <a:latin typeface="Lato Light" panose="020F0302020204030203" pitchFamily="34" charset="0"/>
                <a:ea typeface="Lato" panose="020F0502020204030203" pitchFamily="34" charset="0"/>
                <a:cs typeface="Lato" panose="020F0502020204030203" pitchFamily="34" charset="0"/>
              </a:rPr>
              <a:t>Oakdoor</a:t>
            </a:r>
            <a:r>
              <a:rPr lang="en-GB" sz="1080" dirty="0">
                <a:latin typeface="Lato Light" panose="020F0302020204030203" pitchFamily="34" charset="0"/>
                <a:ea typeface="Lato" panose="020F0502020204030203" pitchFamily="34" charset="0"/>
                <a:cs typeface="Lato" panose="020F0502020204030203" pitchFamily="34" charset="0"/>
              </a:rPr>
              <a:t> File Gateway platform can be used on a desk or mounted in 1U of a 19’’ rack.</a:t>
            </a:r>
          </a:p>
        </p:txBody>
      </p:sp>
      <p:sp>
        <p:nvSpPr>
          <p:cNvPr id="3" name="Rectangle 2">
            <a:extLst>
              <a:ext uri="{FF2B5EF4-FFF2-40B4-BE49-F238E27FC236}">
                <a16:creationId xmlns:a16="http://schemas.microsoft.com/office/drawing/2014/main" id="{7E62FC17-06F8-4D30-AC4C-0B4E0DE625B6}"/>
              </a:ext>
            </a:extLst>
          </p:cNvPr>
          <p:cNvSpPr/>
          <p:nvPr/>
        </p:nvSpPr>
        <p:spPr>
          <a:xfrm>
            <a:off x="4030754" y="5899925"/>
            <a:ext cx="3055205" cy="417251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sp>
        <p:nvSpPr>
          <p:cNvPr id="24" name="TextBox 23">
            <a:extLst>
              <a:ext uri="{FF2B5EF4-FFF2-40B4-BE49-F238E27FC236}">
                <a16:creationId xmlns:a16="http://schemas.microsoft.com/office/drawing/2014/main" id="{DF986664-EC64-4AC4-AB30-1F705A8BA75B}"/>
              </a:ext>
            </a:extLst>
          </p:cNvPr>
          <p:cNvSpPr txBox="1"/>
          <p:nvPr/>
        </p:nvSpPr>
        <p:spPr>
          <a:xfrm>
            <a:off x="4138863" y="6935722"/>
            <a:ext cx="2849079" cy="2979790"/>
          </a:xfrm>
          <a:prstGeom prst="rect">
            <a:avLst/>
          </a:prstGeom>
          <a:noFill/>
        </p:spPr>
        <p:txBody>
          <a:bodyPr wrap="square" rtlCol="0">
            <a:spAutoFit/>
          </a:bodyPr>
          <a:lstStyle/>
          <a:p>
            <a:pPr>
              <a:lnSpc>
                <a:spcPct val="150000"/>
              </a:lnSpc>
              <a:spcAft>
                <a:spcPts val="291"/>
              </a:spcAft>
            </a:pPr>
            <a:r>
              <a:rPr lang="en-GB" sz="1600" dirty="0">
                <a:solidFill>
                  <a:srgbClr val="22919A"/>
                </a:solidFill>
                <a:latin typeface="Lato" panose="020F0502020204030203" pitchFamily="34" charset="0"/>
                <a:ea typeface="Lato" panose="020F0502020204030203" pitchFamily="34" charset="0"/>
                <a:cs typeface="Lato" panose="020F0502020204030203" pitchFamily="34" charset="0"/>
              </a:rPr>
              <a:t>How Does it Work?</a:t>
            </a:r>
          </a:p>
          <a:p>
            <a:pPr>
              <a:lnSpc>
                <a:spcPts val="1500"/>
              </a:lnSpc>
            </a:pPr>
            <a:r>
              <a:rPr lang="en-GB" sz="990" dirty="0">
                <a:solidFill>
                  <a:srgbClr val="22919A"/>
                </a:solidFill>
                <a:latin typeface="Lato Light" panose="020F0302020204030203" pitchFamily="34" charset="0"/>
              </a:rPr>
              <a:t>The </a:t>
            </a:r>
            <a:r>
              <a:rPr lang="en-GB" sz="990" dirty="0" err="1">
                <a:solidFill>
                  <a:srgbClr val="22919A"/>
                </a:solidFill>
                <a:latin typeface="Lato Light" panose="020F0302020204030203" pitchFamily="34" charset="0"/>
              </a:rPr>
              <a:t>Oakdoor</a:t>
            </a:r>
            <a:r>
              <a:rPr lang="en-GB" sz="990" dirty="0">
                <a:solidFill>
                  <a:srgbClr val="22919A"/>
                </a:solidFill>
                <a:latin typeface="Lato Light" panose="020F0302020204030203" pitchFamily="34" charset="0"/>
              </a:rPr>
              <a:t> File Gateway enforces unidirectional flow of data and syntactic checking of content in hardware (</a:t>
            </a:r>
            <a:r>
              <a:rPr lang="en-GB" sz="990" dirty="0" err="1">
                <a:solidFill>
                  <a:srgbClr val="22919A"/>
                </a:solidFill>
                <a:latin typeface="Lato Light" panose="020F0302020204030203" pitchFamily="34" charset="0"/>
              </a:rPr>
              <a:t>HardSec</a:t>
            </a:r>
            <a:r>
              <a:rPr lang="en-GB" sz="990" dirty="0">
                <a:solidFill>
                  <a:srgbClr val="22919A"/>
                </a:solidFill>
                <a:latin typeface="Lato Light" panose="020F0302020204030203" pitchFamily="34" charset="0"/>
              </a:rPr>
              <a:t>) only allowing text or bitmap data to traverse the boundary. The Glasswall engine does semantic checking in software of the content of complex files such as Microsoft Office and PDFs and exports these in a text </a:t>
            </a:r>
            <a:r>
              <a:rPr lang="en-GB" sz="990" dirty="0" err="1">
                <a:solidFill>
                  <a:srgbClr val="22919A"/>
                </a:solidFill>
                <a:latin typeface="Lato Light" panose="020F0302020204030203" pitchFamily="34" charset="0"/>
              </a:rPr>
              <a:t>markup</a:t>
            </a:r>
            <a:r>
              <a:rPr lang="en-GB" sz="990" dirty="0">
                <a:solidFill>
                  <a:srgbClr val="22919A"/>
                </a:solidFill>
                <a:latin typeface="Lato Light" panose="020F0302020204030203" pitchFamily="34" charset="0"/>
              </a:rPr>
              <a:t> form (SISL) for the </a:t>
            </a:r>
            <a:r>
              <a:rPr lang="en-GB" sz="990" dirty="0" err="1">
                <a:solidFill>
                  <a:srgbClr val="22919A"/>
                </a:solidFill>
                <a:latin typeface="Lato Light" panose="020F0302020204030203" pitchFamily="34" charset="0"/>
              </a:rPr>
              <a:t>HardSec</a:t>
            </a:r>
            <a:r>
              <a:rPr lang="en-GB" sz="990" dirty="0">
                <a:solidFill>
                  <a:srgbClr val="22919A"/>
                </a:solidFill>
                <a:latin typeface="Lato Light" panose="020F0302020204030203" pitchFamily="34" charset="0"/>
              </a:rPr>
              <a:t> syntactic checking. After the </a:t>
            </a:r>
            <a:r>
              <a:rPr lang="en-GB" sz="990" dirty="0" err="1">
                <a:solidFill>
                  <a:srgbClr val="22919A"/>
                </a:solidFill>
                <a:latin typeface="Lato Light" panose="020F0302020204030203" pitchFamily="34" charset="0"/>
              </a:rPr>
              <a:t>HardSec</a:t>
            </a:r>
            <a:r>
              <a:rPr lang="en-GB" sz="990" dirty="0">
                <a:solidFill>
                  <a:srgbClr val="22919A"/>
                </a:solidFill>
                <a:latin typeface="Lato Light" panose="020F0302020204030203" pitchFamily="34" charset="0"/>
              </a:rPr>
              <a:t> check, the Glasswall software imports the SISL content, does a final semantic check on the content and fixes any anomalies before providing the complex file structure as output.</a:t>
            </a:r>
          </a:p>
        </p:txBody>
      </p:sp>
      <p:cxnSp>
        <p:nvCxnSpPr>
          <p:cNvPr id="6" name="Straight Connector 5">
            <a:extLst>
              <a:ext uri="{FF2B5EF4-FFF2-40B4-BE49-F238E27FC236}">
                <a16:creationId xmlns:a16="http://schemas.microsoft.com/office/drawing/2014/main" id="{E6EA4C78-ABBC-48E1-8CC5-79BC16F38426}"/>
              </a:ext>
            </a:extLst>
          </p:cNvPr>
          <p:cNvCxnSpPr>
            <a:cxnSpLocks/>
          </p:cNvCxnSpPr>
          <p:nvPr/>
        </p:nvCxnSpPr>
        <p:spPr>
          <a:xfrm>
            <a:off x="4030756" y="10072452"/>
            <a:ext cx="3055204" cy="0"/>
          </a:xfrm>
          <a:prstGeom prst="line">
            <a:avLst/>
          </a:prstGeom>
          <a:ln w="28575">
            <a:solidFill>
              <a:srgbClr val="22919A"/>
            </a:solidFill>
          </a:ln>
        </p:spPr>
        <p:style>
          <a:lnRef idx="1">
            <a:schemeClr val="accent1"/>
          </a:lnRef>
          <a:fillRef idx="0">
            <a:schemeClr val="accent1"/>
          </a:fillRef>
          <a:effectRef idx="0">
            <a:schemeClr val="accent1"/>
          </a:effectRef>
          <a:fontRef idx="minor">
            <a:schemeClr val="tx1"/>
          </a:fontRef>
        </p:style>
      </p:cxnSp>
      <p:pic>
        <p:nvPicPr>
          <p:cNvPr id="8" name="Picture 7" descr="A picture containing object, clock&#10;&#10;Description automatically generated">
            <a:extLst>
              <a:ext uri="{FF2B5EF4-FFF2-40B4-BE49-F238E27FC236}">
                <a16:creationId xmlns:a16="http://schemas.microsoft.com/office/drawing/2014/main" id="{E6DBFB9E-079A-4AB1-8558-33FC4AC330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03000" y="6144960"/>
            <a:ext cx="740639" cy="740639"/>
          </a:xfrm>
          <a:prstGeom prst="rect">
            <a:avLst/>
          </a:prstGeom>
        </p:spPr>
      </p:pic>
      <p:pic>
        <p:nvPicPr>
          <p:cNvPr id="18" name="Picture 12">
            <a:extLst>
              <a:ext uri="{FF2B5EF4-FFF2-40B4-BE49-F238E27FC236}">
                <a16:creationId xmlns:a16="http://schemas.microsoft.com/office/drawing/2014/main" id="{53083F82-0F0E-4BC9-AF69-918F390C8C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2" y="10516159"/>
            <a:ext cx="7540718" cy="22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Graphic 13">
            <a:extLst>
              <a:ext uri="{FF2B5EF4-FFF2-40B4-BE49-F238E27FC236}">
                <a16:creationId xmlns:a16="http://schemas.microsoft.com/office/drawing/2014/main" id="{4F8DFC94-5D1E-4B82-A5A2-2B4F39CEF21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795459" y="5128562"/>
            <a:ext cx="957191" cy="781930"/>
          </a:xfrm>
          <a:prstGeom prst="rect">
            <a:avLst/>
          </a:prstGeom>
        </p:spPr>
      </p:pic>
    </p:spTree>
    <p:extLst>
      <p:ext uri="{BB962C8B-B14F-4D97-AF65-F5344CB8AC3E}">
        <p14:creationId xmlns:p14="http://schemas.microsoft.com/office/powerpoint/2010/main" val="2516019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0" name="Straight Connector 549">
            <a:extLst>
              <a:ext uri="{FF2B5EF4-FFF2-40B4-BE49-F238E27FC236}">
                <a16:creationId xmlns:a16="http://schemas.microsoft.com/office/drawing/2014/main" id="{B92361A1-7635-427F-8717-56307EAE5F8B}"/>
              </a:ext>
            </a:extLst>
          </p:cNvPr>
          <p:cNvCxnSpPr>
            <a:cxnSpLocks/>
          </p:cNvCxnSpPr>
          <p:nvPr/>
        </p:nvCxnSpPr>
        <p:spPr>
          <a:xfrm>
            <a:off x="1499886" y="3641847"/>
            <a:ext cx="4567697" cy="0"/>
          </a:xfrm>
          <a:prstGeom prst="line">
            <a:avLst/>
          </a:prstGeom>
          <a:ln w="9525">
            <a:solidFill>
              <a:srgbClr val="22919A"/>
            </a:solidFill>
          </a:ln>
        </p:spPr>
        <p:style>
          <a:lnRef idx="1">
            <a:schemeClr val="accent1"/>
          </a:lnRef>
          <a:fillRef idx="0">
            <a:schemeClr val="accent1"/>
          </a:fillRef>
          <a:effectRef idx="0">
            <a:schemeClr val="accent1"/>
          </a:effectRef>
          <a:fontRef idx="minor">
            <a:schemeClr val="tx1"/>
          </a:fontRef>
        </p:style>
      </p:cxnSp>
      <p:sp>
        <p:nvSpPr>
          <p:cNvPr id="37" name="Freeform 6">
            <a:extLst>
              <a:ext uri="{FF2B5EF4-FFF2-40B4-BE49-F238E27FC236}">
                <a16:creationId xmlns:a16="http://schemas.microsoft.com/office/drawing/2014/main" id="{FD861498-67DF-435B-B53E-E161CE12ED67}"/>
              </a:ext>
            </a:extLst>
          </p:cNvPr>
          <p:cNvSpPr>
            <a:spLocks noEditPoints="1"/>
          </p:cNvSpPr>
          <p:nvPr/>
        </p:nvSpPr>
        <p:spPr bwMode="auto">
          <a:xfrm>
            <a:off x="488438" y="423230"/>
            <a:ext cx="1446820" cy="813547"/>
          </a:xfrm>
          <a:custGeom>
            <a:avLst/>
            <a:gdLst>
              <a:gd name="T0" fmla="*/ 472 w 472"/>
              <a:gd name="T1" fmla="*/ 158 h 264"/>
              <a:gd name="T2" fmla="*/ 442 w 472"/>
              <a:gd name="T3" fmla="*/ 152 h 264"/>
              <a:gd name="T4" fmla="*/ 437 w 472"/>
              <a:gd name="T5" fmla="*/ 105 h 264"/>
              <a:gd name="T6" fmla="*/ 392 w 472"/>
              <a:gd name="T7" fmla="*/ 158 h 264"/>
              <a:gd name="T8" fmla="*/ 427 w 472"/>
              <a:gd name="T9" fmla="*/ 152 h 264"/>
              <a:gd name="T10" fmla="*/ 398 w 472"/>
              <a:gd name="T11" fmla="*/ 105 h 264"/>
              <a:gd name="T12" fmla="*/ 392 w 472"/>
              <a:gd name="T13" fmla="*/ 158 h 264"/>
              <a:gd name="T14" fmla="*/ 344 w 472"/>
              <a:gd name="T15" fmla="*/ 138 h 264"/>
              <a:gd name="T16" fmla="*/ 368 w 472"/>
              <a:gd name="T17" fmla="*/ 138 h 264"/>
              <a:gd name="T18" fmla="*/ 353 w 472"/>
              <a:gd name="T19" fmla="*/ 105 h 264"/>
              <a:gd name="T20" fmla="*/ 335 w 472"/>
              <a:gd name="T21" fmla="*/ 158 h 264"/>
              <a:gd name="T22" fmla="*/ 370 w 472"/>
              <a:gd name="T23" fmla="*/ 144 h 264"/>
              <a:gd name="T24" fmla="*/ 383 w 472"/>
              <a:gd name="T25" fmla="*/ 158 h 264"/>
              <a:gd name="T26" fmla="*/ 280 w 472"/>
              <a:gd name="T27" fmla="*/ 149 h 264"/>
              <a:gd name="T28" fmla="*/ 259 w 472"/>
              <a:gd name="T29" fmla="*/ 105 h 264"/>
              <a:gd name="T30" fmla="*/ 282 w 472"/>
              <a:gd name="T31" fmla="*/ 158 h 264"/>
              <a:gd name="T32" fmla="*/ 311 w 472"/>
              <a:gd name="T33" fmla="*/ 158 h 264"/>
              <a:gd name="T34" fmla="*/ 335 w 472"/>
              <a:gd name="T35" fmla="*/ 105 h 264"/>
              <a:gd name="T36" fmla="*/ 314 w 472"/>
              <a:gd name="T37" fmla="*/ 149 h 264"/>
              <a:gd name="T38" fmla="*/ 294 w 472"/>
              <a:gd name="T39" fmla="*/ 105 h 264"/>
              <a:gd name="T40" fmla="*/ 231 w 472"/>
              <a:gd name="T41" fmla="*/ 159 h 264"/>
              <a:gd name="T42" fmla="*/ 250 w 472"/>
              <a:gd name="T43" fmla="*/ 142 h 264"/>
              <a:gd name="T44" fmla="*/ 222 w 472"/>
              <a:gd name="T45" fmla="*/ 119 h 264"/>
              <a:gd name="T46" fmla="*/ 229 w 472"/>
              <a:gd name="T47" fmla="*/ 115 h 264"/>
              <a:gd name="T48" fmla="*/ 249 w 472"/>
              <a:gd name="T49" fmla="*/ 111 h 264"/>
              <a:gd name="T50" fmla="*/ 211 w 472"/>
              <a:gd name="T51" fmla="*/ 120 h 264"/>
              <a:gd name="T52" fmla="*/ 228 w 472"/>
              <a:gd name="T53" fmla="*/ 136 h 264"/>
              <a:gd name="T54" fmla="*/ 239 w 472"/>
              <a:gd name="T55" fmla="*/ 143 h 264"/>
              <a:gd name="T56" fmla="*/ 216 w 472"/>
              <a:gd name="T57" fmla="*/ 142 h 264"/>
              <a:gd name="T58" fmla="*/ 231 w 472"/>
              <a:gd name="T59" fmla="*/ 159 h 264"/>
              <a:gd name="T60" fmla="*/ 204 w 472"/>
              <a:gd name="T61" fmla="*/ 142 h 264"/>
              <a:gd name="T62" fmla="*/ 187 w 472"/>
              <a:gd name="T63" fmla="*/ 126 h 264"/>
              <a:gd name="T64" fmla="*/ 176 w 472"/>
              <a:gd name="T65" fmla="*/ 119 h 264"/>
              <a:gd name="T66" fmla="*/ 196 w 472"/>
              <a:gd name="T67" fmla="*/ 120 h 264"/>
              <a:gd name="T68" fmla="*/ 183 w 472"/>
              <a:gd name="T69" fmla="*/ 104 h 264"/>
              <a:gd name="T70" fmla="*/ 164 w 472"/>
              <a:gd name="T71" fmla="*/ 120 h 264"/>
              <a:gd name="T72" fmla="*/ 192 w 472"/>
              <a:gd name="T73" fmla="*/ 143 h 264"/>
              <a:gd name="T74" fmla="*/ 185 w 472"/>
              <a:gd name="T75" fmla="*/ 148 h 264"/>
              <a:gd name="T76" fmla="*/ 162 w 472"/>
              <a:gd name="T77" fmla="*/ 150 h 264"/>
              <a:gd name="T78" fmla="*/ 124 w 472"/>
              <a:gd name="T79" fmla="*/ 136 h 264"/>
              <a:gd name="T80" fmla="*/ 138 w 472"/>
              <a:gd name="T81" fmla="*/ 136 h 264"/>
              <a:gd name="T82" fmla="*/ 103 w 472"/>
              <a:gd name="T83" fmla="*/ 158 h 264"/>
              <a:gd name="T84" fmla="*/ 119 w 472"/>
              <a:gd name="T85" fmla="*/ 146 h 264"/>
              <a:gd name="T86" fmla="*/ 146 w 472"/>
              <a:gd name="T87" fmla="*/ 158 h 264"/>
              <a:gd name="T88" fmla="*/ 136 w 472"/>
              <a:gd name="T89" fmla="*/ 105 h 264"/>
              <a:gd name="T90" fmla="*/ 103 w 472"/>
              <a:gd name="T91" fmla="*/ 158 h 264"/>
              <a:gd name="T92" fmla="*/ 96 w 472"/>
              <a:gd name="T93" fmla="*/ 158 h 264"/>
              <a:gd name="T94" fmla="*/ 70 w 472"/>
              <a:gd name="T95" fmla="*/ 147 h 264"/>
              <a:gd name="T96" fmla="*/ 59 w 472"/>
              <a:gd name="T97" fmla="*/ 105 h 264"/>
              <a:gd name="T98" fmla="*/ 28 w 472"/>
              <a:gd name="T99" fmla="*/ 159 h 264"/>
              <a:gd name="T100" fmla="*/ 50 w 472"/>
              <a:gd name="T101" fmla="*/ 127 h 264"/>
              <a:gd name="T102" fmla="*/ 27 w 472"/>
              <a:gd name="T103" fmla="*/ 137 h 264"/>
              <a:gd name="T104" fmla="*/ 39 w 472"/>
              <a:gd name="T105" fmla="*/ 145 h 264"/>
              <a:gd name="T106" fmla="*/ 12 w 472"/>
              <a:gd name="T107" fmla="*/ 131 h 264"/>
              <a:gd name="T108" fmla="*/ 27 w 472"/>
              <a:gd name="T109" fmla="*/ 115 h 264"/>
              <a:gd name="T110" fmla="*/ 48 w 472"/>
              <a:gd name="T111" fmla="*/ 111 h 264"/>
              <a:gd name="T112" fmla="*/ 0 w 472"/>
              <a:gd name="T113" fmla="*/ 131 h 264"/>
              <a:gd name="T114" fmla="*/ 28 w 472"/>
              <a:gd name="T115" fmla="*/ 159 h 264"/>
              <a:gd name="T116" fmla="*/ 368 w 472"/>
              <a:gd name="T117" fmla="*/ 0 h 264"/>
              <a:gd name="T118" fmla="*/ 332 w 472"/>
              <a:gd name="T119" fmla="*/ 95 h 264"/>
              <a:gd name="T120" fmla="*/ 314 w 472"/>
              <a:gd name="T121" fmla="*/ 168 h 264"/>
              <a:gd name="T122" fmla="*/ 278 w 472"/>
              <a:gd name="T123" fmla="*/ 264 h 264"/>
              <a:gd name="T124" fmla="*/ 314 w 472"/>
              <a:gd name="T125" fmla="*/ 168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2" h="264">
                <a:moveTo>
                  <a:pt x="437" y="158"/>
                </a:moveTo>
                <a:cubicBezTo>
                  <a:pt x="472" y="158"/>
                  <a:pt x="472" y="158"/>
                  <a:pt x="472" y="158"/>
                </a:cubicBezTo>
                <a:cubicBezTo>
                  <a:pt x="472" y="152"/>
                  <a:pt x="472" y="152"/>
                  <a:pt x="472" y="152"/>
                </a:cubicBezTo>
                <a:cubicBezTo>
                  <a:pt x="442" y="152"/>
                  <a:pt x="442" y="152"/>
                  <a:pt x="442" y="152"/>
                </a:cubicBezTo>
                <a:cubicBezTo>
                  <a:pt x="442" y="105"/>
                  <a:pt x="442" y="105"/>
                  <a:pt x="442" y="105"/>
                </a:cubicBezTo>
                <a:cubicBezTo>
                  <a:pt x="437" y="105"/>
                  <a:pt x="437" y="105"/>
                  <a:pt x="437" y="105"/>
                </a:cubicBezTo>
                <a:lnTo>
                  <a:pt x="437" y="158"/>
                </a:lnTo>
                <a:close/>
                <a:moveTo>
                  <a:pt x="392" y="158"/>
                </a:moveTo>
                <a:cubicBezTo>
                  <a:pt x="427" y="158"/>
                  <a:pt x="427" y="158"/>
                  <a:pt x="427" y="158"/>
                </a:cubicBezTo>
                <a:cubicBezTo>
                  <a:pt x="427" y="152"/>
                  <a:pt x="427" y="152"/>
                  <a:pt x="427" y="152"/>
                </a:cubicBezTo>
                <a:cubicBezTo>
                  <a:pt x="398" y="152"/>
                  <a:pt x="398" y="152"/>
                  <a:pt x="398" y="152"/>
                </a:cubicBezTo>
                <a:cubicBezTo>
                  <a:pt x="398" y="105"/>
                  <a:pt x="398" y="105"/>
                  <a:pt x="398" y="105"/>
                </a:cubicBezTo>
                <a:cubicBezTo>
                  <a:pt x="392" y="105"/>
                  <a:pt x="392" y="105"/>
                  <a:pt x="392" y="105"/>
                </a:cubicBezTo>
                <a:lnTo>
                  <a:pt x="392" y="158"/>
                </a:lnTo>
                <a:close/>
                <a:moveTo>
                  <a:pt x="368" y="138"/>
                </a:moveTo>
                <a:cubicBezTo>
                  <a:pt x="344" y="138"/>
                  <a:pt x="344" y="138"/>
                  <a:pt x="344" y="138"/>
                </a:cubicBezTo>
                <a:cubicBezTo>
                  <a:pt x="356" y="112"/>
                  <a:pt x="356" y="112"/>
                  <a:pt x="356" y="112"/>
                </a:cubicBezTo>
                <a:lnTo>
                  <a:pt x="368" y="138"/>
                </a:lnTo>
                <a:close/>
                <a:moveTo>
                  <a:pt x="359" y="105"/>
                </a:moveTo>
                <a:cubicBezTo>
                  <a:pt x="353" y="105"/>
                  <a:pt x="353" y="105"/>
                  <a:pt x="353" y="105"/>
                </a:cubicBezTo>
                <a:cubicBezTo>
                  <a:pt x="329" y="158"/>
                  <a:pt x="329" y="158"/>
                  <a:pt x="329" y="158"/>
                </a:cubicBezTo>
                <a:cubicBezTo>
                  <a:pt x="335" y="158"/>
                  <a:pt x="335" y="158"/>
                  <a:pt x="335" y="158"/>
                </a:cubicBezTo>
                <a:cubicBezTo>
                  <a:pt x="342" y="144"/>
                  <a:pt x="342" y="144"/>
                  <a:pt x="342" y="144"/>
                </a:cubicBezTo>
                <a:cubicBezTo>
                  <a:pt x="370" y="144"/>
                  <a:pt x="370" y="144"/>
                  <a:pt x="370" y="144"/>
                </a:cubicBezTo>
                <a:cubicBezTo>
                  <a:pt x="376" y="158"/>
                  <a:pt x="376" y="158"/>
                  <a:pt x="376" y="158"/>
                </a:cubicBezTo>
                <a:cubicBezTo>
                  <a:pt x="383" y="158"/>
                  <a:pt x="383" y="158"/>
                  <a:pt x="383" y="158"/>
                </a:cubicBezTo>
                <a:lnTo>
                  <a:pt x="359" y="105"/>
                </a:lnTo>
                <a:close/>
                <a:moveTo>
                  <a:pt x="280" y="149"/>
                </a:moveTo>
                <a:cubicBezTo>
                  <a:pt x="265" y="105"/>
                  <a:pt x="265" y="105"/>
                  <a:pt x="265" y="105"/>
                </a:cubicBezTo>
                <a:cubicBezTo>
                  <a:pt x="259" y="105"/>
                  <a:pt x="259" y="105"/>
                  <a:pt x="259" y="105"/>
                </a:cubicBezTo>
                <a:cubicBezTo>
                  <a:pt x="277" y="158"/>
                  <a:pt x="277" y="158"/>
                  <a:pt x="277" y="158"/>
                </a:cubicBezTo>
                <a:cubicBezTo>
                  <a:pt x="282" y="158"/>
                  <a:pt x="282" y="158"/>
                  <a:pt x="282" y="158"/>
                </a:cubicBezTo>
                <a:cubicBezTo>
                  <a:pt x="297" y="115"/>
                  <a:pt x="297" y="115"/>
                  <a:pt x="297" y="115"/>
                </a:cubicBezTo>
                <a:cubicBezTo>
                  <a:pt x="311" y="158"/>
                  <a:pt x="311" y="158"/>
                  <a:pt x="311" y="158"/>
                </a:cubicBezTo>
                <a:cubicBezTo>
                  <a:pt x="316" y="158"/>
                  <a:pt x="316" y="158"/>
                  <a:pt x="316" y="158"/>
                </a:cubicBezTo>
                <a:cubicBezTo>
                  <a:pt x="335" y="105"/>
                  <a:pt x="335" y="105"/>
                  <a:pt x="335" y="105"/>
                </a:cubicBezTo>
                <a:cubicBezTo>
                  <a:pt x="329" y="105"/>
                  <a:pt x="329" y="105"/>
                  <a:pt x="329" y="105"/>
                </a:cubicBezTo>
                <a:cubicBezTo>
                  <a:pt x="314" y="149"/>
                  <a:pt x="314" y="149"/>
                  <a:pt x="314" y="149"/>
                </a:cubicBezTo>
                <a:cubicBezTo>
                  <a:pt x="299" y="105"/>
                  <a:pt x="299" y="105"/>
                  <a:pt x="299" y="105"/>
                </a:cubicBezTo>
                <a:cubicBezTo>
                  <a:pt x="294" y="105"/>
                  <a:pt x="294" y="105"/>
                  <a:pt x="294" y="105"/>
                </a:cubicBezTo>
                <a:lnTo>
                  <a:pt x="280" y="149"/>
                </a:lnTo>
                <a:close/>
                <a:moveTo>
                  <a:pt x="231" y="159"/>
                </a:moveTo>
                <a:cubicBezTo>
                  <a:pt x="242" y="159"/>
                  <a:pt x="250" y="153"/>
                  <a:pt x="250" y="142"/>
                </a:cubicBezTo>
                <a:cubicBezTo>
                  <a:pt x="250" y="142"/>
                  <a:pt x="250" y="142"/>
                  <a:pt x="250" y="142"/>
                </a:cubicBezTo>
                <a:cubicBezTo>
                  <a:pt x="250" y="133"/>
                  <a:pt x="244" y="129"/>
                  <a:pt x="234" y="126"/>
                </a:cubicBezTo>
                <a:cubicBezTo>
                  <a:pt x="225" y="124"/>
                  <a:pt x="222" y="123"/>
                  <a:pt x="222" y="119"/>
                </a:cubicBezTo>
                <a:cubicBezTo>
                  <a:pt x="222" y="119"/>
                  <a:pt x="222" y="119"/>
                  <a:pt x="222" y="119"/>
                </a:cubicBezTo>
                <a:cubicBezTo>
                  <a:pt x="222" y="117"/>
                  <a:pt x="225" y="115"/>
                  <a:pt x="229" y="115"/>
                </a:cubicBezTo>
                <a:cubicBezTo>
                  <a:pt x="234" y="115"/>
                  <a:pt x="238" y="117"/>
                  <a:pt x="243" y="120"/>
                </a:cubicBezTo>
                <a:cubicBezTo>
                  <a:pt x="249" y="111"/>
                  <a:pt x="249" y="111"/>
                  <a:pt x="249" y="111"/>
                </a:cubicBezTo>
                <a:cubicBezTo>
                  <a:pt x="243" y="107"/>
                  <a:pt x="237" y="104"/>
                  <a:pt x="229" y="104"/>
                </a:cubicBezTo>
                <a:cubicBezTo>
                  <a:pt x="219" y="104"/>
                  <a:pt x="211" y="111"/>
                  <a:pt x="211" y="120"/>
                </a:cubicBezTo>
                <a:cubicBezTo>
                  <a:pt x="211" y="120"/>
                  <a:pt x="211" y="120"/>
                  <a:pt x="211" y="120"/>
                </a:cubicBezTo>
                <a:cubicBezTo>
                  <a:pt x="211" y="131"/>
                  <a:pt x="218" y="134"/>
                  <a:pt x="228" y="136"/>
                </a:cubicBezTo>
                <a:cubicBezTo>
                  <a:pt x="237" y="139"/>
                  <a:pt x="239" y="140"/>
                  <a:pt x="239" y="143"/>
                </a:cubicBezTo>
                <a:cubicBezTo>
                  <a:pt x="239" y="143"/>
                  <a:pt x="239" y="143"/>
                  <a:pt x="239" y="143"/>
                </a:cubicBezTo>
                <a:cubicBezTo>
                  <a:pt x="239" y="146"/>
                  <a:pt x="236" y="148"/>
                  <a:pt x="231" y="148"/>
                </a:cubicBezTo>
                <a:cubicBezTo>
                  <a:pt x="225" y="148"/>
                  <a:pt x="220" y="146"/>
                  <a:pt x="216" y="142"/>
                </a:cubicBezTo>
                <a:cubicBezTo>
                  <a:pt x="209" y="150"/>
                  <a:pt x="209" y="150"/>
                  <a:pt x="209" y="150"/>
                </a:cubicBezTo>
                <a:cubicBezTo>
                  <a:pt x="215" y="156"/>
                  <a:pt x="223" y="159"/>
                  <a:pt x="231" y="159"/>
                </a:cubicBezTo>
                <a:moveTo>
                  <a:pt x="184" y="159"/>
                </a:moveTo>
                <a:cubicBezTo>
                  <a:pt x="196" y="159"/>
                  <a:pt x="204" y="153"/>
                  <a:pt x="204" y="142"/>
                </a:cubicBezTo>
                <a:cubicBezTo>
                  <a:pt x="204" y="142"/>
                  <a:pt x="204" y="142"/>
                  <a:pt x="204" y="142"/>
                </a:cubicBezTo>
                <a:cubicBezTo>
                  <a:pt x="204" y="133"/>
                  <a:pt x="198" y="129"/>
                  <a:pt x="187" y="126"/>
                </a:cubicBezTo>
                <a:cubicBezTo>
                  <a:pt x="178" y="124"/>
                  <a:pt x="176" y="123"/>
                  <a:pt x="176" y="119"/>
                </a:cubicBezTo>
                <a:cubicBezTo>
                  <a:pt x="176" y="119"/>
                  <a:pt x="176" y="119"/>
                  <a:pt x="176" y="119"/>
                </a:cubicBezTo>
                <a:cubicBezTo>
                  <a:pt x="176" y="117"/>
                  <a:pt x="178" y="115"/>
                  <a:pt x="183" y="115"/>
                </a:cubicBezTo>
                <a:cubicBezTo>
                  <a:pt x="187" y="115"/>
                  <a:pt x="191" y="117"/>
                  <a:pt x="196" y="120"/>
                </a:cubicBezTo>
                <a:cubicBezTo>
                  <a:pt x="202" y="111"/>
                  <a:pt x="202" y="111"/>
                  <a:pt x="202" y="111"/>
                </a:cubicBezTo>
                <a:cubicBezTo>
                  <a:pt x="197" y="107"/>
                  <a:pt x="190" y="104"/>
                  <a:pt x="183" y="104"/>
                </a:cubicBezTo>
                <a:cubicBezTo>
                  <a:pt x="172" y="104"/>
                  <a:pt x="164" y="111"/>
                  <a:pt x="164" y="120"/>
                </a:cubicBezTo>
                <a:cubicBezTo>
                  <a:pt x="164" y="120"/>
                  <a:pt x="164" y="120"/>
                  <a:pt x="164" y="120"/>
                </a:cubicBezTo>
                <a:cubicBezTo>
                  <a:pt x="164" y="131"/>
                  <a:pt x="171" y="134"/>
                  <a:pt x="182" y="136"/>
                </a:cubicBezTo>
                <a:cubicBezTo>
                  <a:pt x="190" y="139"/>
                  <a:pt x="192" y="140"/>
                  <a:pt x="192" y="143"/>
                </a:cubicBezTo>
                <a:cubicBezTo>
                  <a:pt x="192" y="143"/>
                  <a:pt x="192" y="143"/>
                  <a:pt x="192" y="143"/>
                </a:cubicBezTo>
                <a:cubicBezTo>
                  <a:pt x="192" y="146"/>
                  <a:pt x="189" y="148"/>
                  <a:pt x="185" y="148"/>
                </a:cubicBezTo>
                <a:cubicBezTo>
                  <a:pt x="179" y="148"/>
                  <a:pt x="174" y="146"/>
                  <a:pt x="169" y="142"/>
                </a:cubicBezTo>
                <a:cubicBezTo>
                  <a:pt x="162" y="150"/>
                  <a:pt x="162" y="150"/>
                  <a:pt x="162" y="150"/>
                </a:cubicBezTo>
                <a:cubicBezTo>
                  <a:pt x="169" y="156"/>
                  <a:pt x="177" y="159"/>
                  <a:pt x="184" y="159"/>
                </a:cubicBezTo>
                <a:moveTo>
                  <a:pt x="124" y="136"/>
                </a:moveTo>
                <a:cubicBezTo>
                  <a:pt x="131" y="119"/>
                  <a:pt x="131" y="119"/>
                  <a:pt x="131" y="119"/>
                </a:cubicBezTo>
                <a:cubicBezTo>
                  <a:pt x="138" y="136"/>
                  <a:pt x="138" y="136"/>
                  <a:pt x="138" y="136"/>
                </a:cubicBezTo>
                <a:lnTo>
                  <a:pt x="124" y="136"/>
                </a:lnTo>
                <a:close/>
                <a:moveTo>
                  <a:pt x="103" y="158"/>
                </a:moveTo>
                <a:cubicBezTo>
                  <a:pt x="115" y="158"/>
                  <a:pt x="115" y="158"/>
                  <a:pt x="115" y="158"/>
                </a:cubicBezTo>
                <a:cubicBezTo>
                  <a:pt x="119" y="146"/>
                  <a:pt x="119" y="146"/>
                  <a:pt x="119" y="146"/>
                </a:cubicBezTo>
                <a:cubicBezTo>
                  <a:pt x="142" y="146"/>
                  <a:pt x="142" y="146"/>
                  <a:pt x="142" y="146"/>
                </a:cubicBezTo>
                <a:cubicBezTo>
                  <a:pt x="146" y="158"/>
                  <a:pt x="146" y="158"/>
                  <a:pt x="146" y="158"/>
                </a:cubicBezTo>
                <a:cubicBezTo>
                  <a:pt x="158" y="158"/>
                  <a:pt x="158" y="158"/>
                  <a:pt x="158" y="158"/>
                </a:cubicBezTo>
                <a:cubicBezTo>
                  <a:pt x="136" y="105"/>
                  <a:pt x="136" y="105"/>
                  <a:pt x="136" y="105"/>
                </a:cubicBezTo>
                <a:cubicBezTo>
                  <a:pt x="125" y="105"/>
                  <a:pt x="125" y="105"/>
                  <a:pt x="125" y="105"/>
                </a:cubicBezTo>
                <a:lnTo>
                  <a:pt x="103" y="158"/>
                </a:lnTo>
                <a:close/>
                <a:moveTo>
                  <a:pt x="59" y="158"/>
                </a:moveTo>
                <a:cubicBezTo>
                  <a:pt x="96" y="158"/>
                  <a:pt x="96" y="158"/>
                  <a:pt x="96" y="158"/>
                </a:cubicBezTo>
                <a:cubicBezTo>
                  <a:pt x="96" y="147"/>
                  <a:pt x="96" y="147"/>
                  <a:pt x="96" y="147"/>
                </a:cubicBezTo>
                <a:cubicBezTo>
                  <a:pt x="70" y="147"/>
                  <a:pt x="70" y="147"/>
                  <a:pt x="70" y="147"/>
                </a:cubicBezTo>
                <a:cubicBezTo>
                  <a:pt x="70" y="105"/>
                  <a:pt x="70" y="105"/>
                  <a:pt x="70" y="105"/>
                </a:cubicBezTo>
                <a:cubicBezTo>
                  <a:pt x="59" y="105"/>
                  <a:pt x="59" y="105"/>
                  <a:pt x="59" y="105"/>
                </a:cubicBezTo>
                <a:lnTo>
                  <a:pt x="59" y="158"/>
                </a:lnTo>
                <a:close/>
                <a:moveTo>
                  <a:pt x="28" y="159"/>
                </a:moveTo>
                <a:cubicBezTo>
                  <a:pt x="37" y="159"/>
                  <a:pt x="45" y="155"/>
                  <a:pt x="50" y="150"/>
                </a:cubicBezTo>
                <a:cubicBezTo>
                  <a:pt x="50" y="127"/>
                  <a:pt x="50" y="127"/>
                  <a:pt x="50" y="127"/>
                </a:cubicBezTo>
                <a:cubicBezTo>
                  <a:pt x="27" y="127"/>
                  <a:pt x="27" y="127"/>
                  <a:pt x="27" y="127"/>
                </a:cubicBezTo>
                <a:cubicBezTo>
                  <a:pt x="27" y="137"/>
                  <a:pt x="27" y="137"/>
                  <a:pt x="27" y="137"/>
                </a:cubicBezTo>
                <a:cubicBezTo>
                  <a:pt x="39" y="137"/>
                  <a:pt x="39" y="137"/>
                  <a:pt x="39" y="137"/>
                </a:cubicBezTo>
                <a:cubicBezTo>
                  <a:pt x="39" y="145"/>
                  <a:pt x="39" y="145"/>
                  <a:pt x="39" y="145"/>
                </a:cubicBezTo>
                <a:cubicBezTo>
                  <a:pt x="36" y="147"/>
                  <a:pt x="32" y="148"/>
                  <a:pt x="28" y="148"/>
                </a:cubicBezTo>
                <a:cubicBezTo>
                  <a:pt x="19" y="148"/>
                  <a:pt x="12" y="141"/>
                  <a:pt x="12" y="131"/>
                </a:cubicBezTo>
                <a:cubicBezTo>
                  <a:pt x="12" y="131"/>
                  <a:pt x="12" y="131"/>
                  <a:pt x="12" y="131"/>
                </a:cubicBezTo>
                <a:cubicBezTo>
                  <a:pt x="12" y="122"/>
                  <a:pt x="19" y="115"/>
                  <a:pt x="27" y="115"/>
                </a:cubicBezTo>
                <a:cubicBezTo>
                  <a:pt x="33" y="115"/>
                  <a:pt x="37" y="117"/>
                  <a:pt x="41" y="120"/>
                </a:cubicBezTo>
                <a:cubicBezTo>
                  <a:pt x="48" y="111"/>
                  <a:pt x="48" y="111"/>
                  <a:pt x="48" y="111"/>
                </a:cubicBezTo>
                <a:cubicBezTo>
                  <a:pt x="43" y="107"/>
                  <a:pt x="37" y="104"/>
                  <a:pt x="28" y="104"/>
                </a:cubicBezTo>
                <a:cubicBezTo>
                  <a:pt x="12" y="104"/>
                  <a:pt x="0" y="116"/>
                  <a:pt x="0" y="131"/>
                </a:cubicBezTo>
                <a:cubicBezTo>
                  <a:pt x="0" y="132"/>
                  <a:pt x="0" y="132"/>
                  <a:pt x="0" y="132"/>
                </a:cubicBezTo>
                <a:cubicBezTo>
                  <a:pt x="0" y="147"/>
                  <a:pt x="11" y="159"/>
                  <a:pt x="28" y="159"/>
                </a:cubicBezTo>
                <a:moveTo>
                  <a:pt x="338" y="95"/>
                </a:moveTo>
                <a:cubicBezTo>
                  <a:pt x="368" y="0"/>
                  <a:pt x="368" y="0"/>
                  <a:pt x="368" y="0"/>
                </a:cubicBezTo>
                <a:cubicBezTo>
                  <a:pt x="362" y="0"/>
                  <a:pt x="362" y="0"/>
                  <a:pt x="362" y="0"/>
                </a:cubicBezTo>
                <a:cubicBezTo>
                  <a:pt x="332" y="95"/>
                  <a:pt x="332" y="95"/>
                  <a:pt x="332" y="95"/>
                </a:cubicBezTo>
                <a:lnTo>
                  <a:pt x="338" y="95"/>
                </a:lnTo>
                <a:close/>
                <a:moveTo>
                  <a:pt x="314" y="168"/>
                </a:moveTo>
                <a:cubicBezTo>
                  <a:pt x="283" y="264"/>
                  <a:pt x="283" y="264"/>
                  <a:pt x="283" y="264"/>
                </a:cubicBezTo>
                <a:cubicBezTo>
                  <a:pt x="278" y="264"/>
                  <a:pt x="278" y="264"/>
                  <a:pt x="278" y="264"/>
                </a:cubicBezTo>
                <a:cubicBezTo>
                  <a:pt x="308" y="168"/>
                  <a:pt x="308" y="168"/>
                  <a:pt x="308" y="168"/>
                </a:cubicBezTo>
                <a:lnTo>
                  <a:pt x="314"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751" tIns="44375" rIns="88751" bIns="44375" numCol="1" anchor="t" anchorCtr="0" compatLnSpc="1">
            <a:prstTxWarp prst="textNoShape">
              <a:avLst/>
            </a:prstTxWarp>
          </a:bodyPr>
          <a:lstStyle/>
          <a:p>
            <a:endParaRPr lang="en-GB" sz="1747" dirty="0"/>
          </a:p>
        </p:txBody>
      </p:sp>
      <p:sp>
        <p:nvSpPr>
          <p:cNvPr id="35" name="Rectangle 34">
            <a:extLst>
              <a:ext uri="{FF2B5EF4-FFF2-40B4-BE49-F238E27FC236}">
                <a16:creationId xmlns:a16="http://schemas.microsoft.com/office/drawing/2014/main" id="{E705BA50-5C49-4A0A-9010-82DDA16EBAF2}"/>
              </a:ext>
            </a:extLst>
          </p:cNvPr>
          <p:cNvSpPr/>
          <p:nvPr/>
        </p:nvSpPr>
        <p:spPr>
          <a:xfrm>
            <a:off x="488438" y="455749"/>
            <a:ext cx="6554558" cy="2782201"/>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sp>
        <p:nvSpPr>
          <p:cNvPr id="553" name="TextBox 552">
            <a:extLst>
              <a:ext uri="{FF2B5EF4-FFF2-40B4-BE49-F238E27FC236}">
                <a16:creationId xmlns:a16="http://schemas.microsoft.com/office/drawing/2014/main" id="{84E04371-9D9C-41C4-A5E0-3EB4D827EA05}"/>
              </a:ext>
            </a:extLst>
          </p:cNvPr>
          <p:cNvSpPr txBox="1"/>
          <p:nvPr/>
        </p:nvSpPr>
        <p:spPr>
          <a:xfrm>
            <a:off x="2935884" y="3448119"/>
            <a:ext cx="1626492" cy="328597"/>
          </a:xfrm>
          <a:prstGeom prst="rect">
            <a:avLst/>
          </a:prstGeom>
          <a:solidFill>
            <a:schemeClr val="bg1"/>
          </a:solidFill>
        </p:spPr>
        <p:txBody>
          <a:bodyPr wrap="square" rtlCol="0">
            <a:spAutoFit/>
          </a:bodyPr>
          <a:lstStyle/>
          <a:p>
            <a:pPr>
              <a:spcAft>
                <a:spcPts val="291"/>
              </a:spcAft>
            </a:pPr>
            <a:r>
              <a:rPr lang="en-GB" sz="1553" dirty="0">
                <a:solidFill>
                  <a:srgbClr val="22919A"/>
                </a:solidFill>
                <a:latin typeface="Lato" panose="020F0502020204030203" pitchFamily="34" charset="0"/>
                <a:ea typeface="Lato" panose="020F0502020204030203" pitchFamily="34" charset="0"/>
                <a:cs typeface="Lato" panose="020F0502020204030203" pitchFamily="34" charset="0"/>
              </a:rPr>
              <a:t>Cost Breakdown</a:t>
            </a:r>
          </a:p>
        </p:txBody>
      </p:sp>
      <p:cxnSp>
        <p:nvCxnSpPr>
          <p:cNvPr id="558" name="Straight Connector 557">
            <a:extLst>
              <a:ext uri="{FF2B5EF4-FFF2-40B4-BE49-F238E27FC236}">
                <a16:creationId xmlns:a16="http://schemas.microsoft.com/office/drawing/2014/main" id="{3A22483B-15EC-4517-8F90-89E4C3E18E5C}"/>
              </a:ext>
            </a:extLst>
          </p:cNvPr>
          <p:cNvCxnSpPr>
            <a:cxnSpLocks/>
          </p:cNvCxnSpPr>
          <p:nvPr/>
        </p:nvCxnSpPr>
        <p:spPr>
          <a:xfrm>
            <a:off x="1499885" y="3641847"/>
            <a:ext cx="0" cy="423124"/>
          </a:xfrm>
          <a:prstGeom prst="line">
            <a:avLst/>
          </a:prstGeom>
          <a:ln w="9525">
            <a:solidFill>
              <a:srgbClr val="22919A"/>
            </a:solidFill>
          </a:ln>
        </p:spPr>
        <p:style>
          <a:lnRef idx="1">
            <a:schemeClr val="accent1"/>
          </a:lnRef>
          <a:fillRef idx="0">
            <a:schemeClr val="accent1"/>
          </a:fillRef>
          <a:effectRef idx="0">
            <a:schemeClr val="accent1"/>
          </a:effectRef>
          <a:fontRef idx="minor">
            <a:schemeClr val="tx1"/>
          </a:fontRef>
        </p:style>
      </p:cxnSp>
      <p:cxnSp>
        <p:nvCxnSpPr>
          <p:cNvPr id="667" name="Straight Connector 666">
            <a:extLst>
              <a:ext uri="{FF2B5EF4-FFF2-40B4-BE49-F238E27FC236}">
                <a16:creationId xmlns:a16="http://schemas.microsoft.com/office/drawing/2014/main" id="{7D2D668E-9CD8-42F2-AC6B-34483C543622}"/>
              </a:ext>
            </a:extLst>
          </p:cNvPr>
          <p:cNvCxnSpPr>
            <a:cxnSpLocks/>
          </p:cNvCxnSpPr>
          <p:nvPr/>
        </p:nvCxnSpPr>
        <p:spPr>
          <a:xfrm>
            <a:off x="6067582" y="3641847"/>
            <a:ext cx="0" cy="423124"/>
          </a:xfrm>
          <a:prstGeom prst="line">
            <a:avLst/>
          </a:prstGeom>
          <a:ln w="9525">
            <a:solidFill>
              <a:srgbClr val="22919A"/>
            </a:solidFill>
          </a:ln>
        </p:spPr>
        <p:style>
          <a:lnRef idx="1">
            <a:schemeClr val="accent1"/>
          </a:lnRef>
          <a:fillRef idx="0">
            <a:schemeClr val="accent1"/>
          </a:fillRef>
          <a:effectRef idx="0">
            <a:schemeClr val="accent1"/>
          </a:effectRef>
          <a:fontRef idx="minor">
            <a:schemeClr val="tx1"/>
          </a:fontRef>
        </p:style>
      </p:cxnSp>
      <p:sp>
        <p:nvSpPr>
          <p:cNvPr id="673" name="Rectangle 672">
            <a:extLst>
              <a:ext uri="{FF2B5EF4-FFF2-40B4-BE49-F238E27FC236}">
                <a16:creationId xmlns:a16="http://schemas.microsoft.com/office/drawing/2014/main" id="{3D7ED6E7-8FD1-4400-9E16-51F7E5A0B0A9}"/>
              </a:ext>
            </a:extLst>
          </p:cNvPr>
          <p:cNvSpPr/>
          <p:nvPr/>
        </p:nvSpPr>
        <p:spPr>
          <a:xfrm>
            <a:off x="2816353" y="4064559"/>
            <a:ext cx="1911096" cy="971436"/>
          </a:xfrm>
          <a:prstGeom prst="rect">
            <a:avLst/>
          </a:prstGeom>
          <a:solidFill>
            <a:srgbClr val="1A9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sp>
        <p:nvSpPr>
          <p:cNvPr id="676" name="Rectangle 675">
            <a:extLst>
              <a:ext uri="{FF2B5EF4-FFF2-40B4-BE49-F238E27FC236}">
                <a16:creationId xmlns:a16="http://schemas.microsoft.com/office/drawing/2014/main" id="{364ED4AF-0BC0-4723-A5F0-8F51C08C034E}"/>
              </a:ext>
            </a:extLst>
          </p:cNvPr>
          <p:cNvSpPr/>
          <p:nvPr/>
        </p:nvSpPr>
        <p:spPr>
          <a:xfrm>
            <a:off x="618217" y="4064559"/>
            <a:ext cx="1911096" cy="971436"/>
          </a:xfrm>
          <a:prstGeom prst="rect">
            <a:avLst/>
          </a:prstGeom>
          <a:solidFill>
            <a:srgbClr val="1A9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sp>
        <p:nvSpPr>
          <p:cNvPr id="677" name="Rectangle 676">
            <a:extLst>
              <a:ext uri="{FF2B5EF4-FFF2-40B4-BE49-F238E27FC236}">
                <a16:creationId xmlns:a16="http://schemas.microsoft.com/office/drawing/2014/main" id="{C24BDF93-8E15-406D-B7DD-31FEB2E0675C}"/>
              </a:ext>
            </a:extLst>
          </p:cNvPr>
          <p:cNvSpPr/>
          <p:nvPr/>
        </p:nvSpPr>
        <p:spPr>
          <a:xfrm>
            <a:off x="5031730" y="4064559"/>
            <a:ext cx="1911096" cy="971436"/>
          </a:xfrm>
          <a:prstGeom prst="rect">
            <a:avLst/>
          </a:prstGeom>
          <a:solidFill>
            <a:srgbClr val="1A9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sp>
        <p:nvSpPr>
          <p:cNvPr id="679" name="Rectangle 678">
            <a:extLst>
              <a:ext uri="{FF2B5EF4-FFF2-40B4-BE49-F238E27FC236}">
                <a16:creationId xmlns:a16="http://schemas.microsoft.com/office/drawing/2014/main" id="{2D727D05-4A9C-45A4-8C11-249A7FD231F6}"/>
              </a:ext>
            </a:extLst>
          </p:cNvPr>
          <p:cNvSpPr/>
          <p:nvPr/>
        </p:nvSpPr>
        <p:spPr>
          <a:xfrm>
            <a:off x="480734" y="5437403"/>
            <a:ext cx="6562262" cy="3879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1" name="TextBox 680">
            <a:extLst>
              <a:ext uri="{FF2B5EF4-FFF2-40B4-BE49-F238E27FC236}">
                <a16:creationId xmlns:a16="http://schemas.microsoft.com/office/drawing/2014/main" id="{3A4BA44B-40E2-441D-A8E6-D3B7AF6F21CF}"/>
              </a:ext>
            </a:extLst>
          </p:cNvPr>
          <p:cNvSpPr txBox="1"/>
          <p:nvPr/>
        </p:nvSpPr>
        <p:spPr>
          <a:xfrm>
            <a:off x="592435" y="5514490"/>
            <a:ext cx="3290578" cy="1305422"/>
          </a:xfrm>
          <a:prstGeom prst="rect">
            <a:avLst/>
          </a:prstGeom>
          <a:noFill/>
        </p:spPr>
        <p:txBody>
          <a:bodyPr wrap="square" rtlCol="0">
            <a:spAutoFit/>
          </a:bodyPr>
          <a:lstStyle/>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Diode throughput</a:t>
            </a:r>
          </a:p>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Secure internet browsing &amp; shared desktop access</a:t>
            </a:r>
          </a:p>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Secure file transfer (including large files)</a:t>
            </a:r>
          </a:p>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Security Enforcing Functions</a:t>
            </a:r>
          </a:p>
        </p:txBody>
      </p:sp>
      <p:sp>
        <p:nvSpPr>
          <p:cNvPr id="682" name="TextBox 681">
            <a:extLst>
              <a:ext uri="{FF2B5EF4-FFF2-40B4-BE49-F238E27FC236}">
                <a16:creationId xmlns:a16="http://schemas.microsoft.com/office/drawing/2014/main" id="{FC27DD44-E44F-4C58-BD8B-DD54B86934B9}"/>
              </a:ext>
            </a:extLst>
          </p:cNvPr>
          <p:cNvSpPr txBox="1"/>
          <p:nvPr/>
        </p:nvSpPr>
        <p:spPr>
          <a:xfrm>
            <a:off x="4066374" y="5514490"/>
            <a:ext cx="3149293" cy="2067169"/>
          </a:xfrm>
          <a:prstGeom prst="rect">
            <a:avLst/>
          </a:prstGeom>
          <a:noFill/>
        </p:spPr>
        <p:txBody>
          <a:bodyPr wrap="square" rtlCol="0">
            <a:spAutoFit/>
          </a:bodyPr>
          <a:lstStyle/>
          <a:p>
            <a:pPr>
              <a:lnSpc>
                <a:spcPct val="150000"/>
              </a:lnSpc>
              <a:spcAft>
                <a:spcPts val="582"/>
              </a:spcAf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Up to 1 Gbit/s</a:t>
            </a:r>
          </a:p>
          <a:p>
            <a:pPr>
              <a:lnSpc>
                <a:spcPct val="150000"/>
              </a:lnSpc>
              <a:spcAft>
                <a:spcPts val="582"/>
              </a:spcAf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Via Safe Browse software (included)</a:t>
            </a:r>
          </a:p>
          <a:p>
            <a:pPr>
              <a:lnSpc>
                <a:spcPct val="150000"/>
              </a:lnSpc>
              <a:spcAft>
                <a:spcPts val="582"/>
              </a:spcAf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Via Safe Data software (included)</a:t>
            </a:r>
          </a:p>
          <a:p>
            <a:pPr marL="171450" indent="-171450">
              <a:lnSpc>
                <a:spcPct val="150000"/>
              </a:lnSpc>
              <a:buClr>
                <a:srgbClr val="1A919A"/>
              </a:buClr>
              <a:buFont typeface="Wingdings" panose="05000000000000000000" pitchFamily="2" charset="2"/>
              <a:buChar char="§"/>
              <a:tabLst>
                <a:tab pos="224971" algn="l"/>
              </a:tabLs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Protocol conversion</a:t>
            </a:r>
          </a:p>
          <a:p>
            <a:pPr marL="171450" indent="-171450">
              <a:lnSpc>
                <a:spcPct val="150000"/>
              </a:lnSpc>
              <a:buClr>
                <a:srgbClr val="1A919A"/>
              </a:buClr>
              <a:buFont typeface="Wingdings" panose="05000000000000000000" pitchFamily="2" charset="2"/>
              <a:buChar char="§"/>
              <a:tabLst>
                <a:tab pos="224971" algn="l"/>
              </a:tabLs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Reliable file transfer</a:t>
            </a:r>
          </a:p>
          <a:p>
            <a:pPr marL="171450" indent="-171450">
              <a:lnSpc>
                <a:spcPct val="150000"/>
              </a:lnSpc>
              <a:buClr>
                <a:srgbClr val="1A919A"/>
              </a:buClr>
              <a:buFont typeface="Wingdings" panose="05000000000000000000" pitchFamily="2" charset="2"/>
              <a:buChar char="§"/>
              <a:tabLst>
                <a:tab pos="224971" algn="l"/>
              </a:tabLs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File re-wrapping</a:t>
            </a:r>
          </a:p>
          <a:p>
            <a:pPr marL="171450" indent="-171450">
              <a:lnSpc>
                <a:spcPct val="150000"/>
              </a:lnSpc>
              <a:buClr>
                <a:srgbClr val="1A919A"/>
              </a:buClr>
              <a:buFont typeface="Wingdings" panose="05000000000000000000" pitchFamily="2" charset="2"/>
              <a:buChar char="§"/>
              <a:tabLst>
                <a:tab pos="224971" algn="l"/>
              </a:tabLs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File routing</a:t>
            </a:r>
          </a:p>
        </p:txBody>
      </p:sp>
      <p:sp>
        <p:nvSpPr>
          <p:cNvPr id="683" name="TextBox 682">
            <a:extLst>
              <a:ext uri="{FF2B5EF4-FFF2-40B4-BE49-F238E27FC236}">
                <a16:creationId xmlns:a16="http://schemas.microsoft.com/office/drawing/2014/main" id="{D5D4B443-D04D-45A8-806E-48CEB50006A0}"/>
              </a:ext>
            </a:extLst>
          </p:cNvPr>
          <p:cNvSpPr txBox="1"/>
          <p:nvPr/>
        </p:nvSpPr>
        <p:spPr>
          <a:xfrm>
            <a:off x="4066374" y="7555160"/>
            <a:ext cx="3149293" cy="1636282"/>
          </a:xfrm>
          <a:prstGeom prst="rect">
            <a:avLst/>
          </a:prstGeom>
          <a:noFill/>
        </p:spPr>
        <p:txBody>
          <a:bodyPr wrap="square" rtlCol="0">
            <a:spAutoFit/>
          </a:bodyPr>
          <a:lstStyle/>
          <a:p>
            <a:pPr>
              <a:lnSpc>
                <a:spcPct val="150000"/>
              </a:lnSpc>
              <a:spcAft>
                <a:spcPts val="582"/>
              </a:spcAf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0-30 °C</a:t>
            </a:r>
          </a:p>
          <a:p>
            <a:pPr>
              <a:lnSpc>
                <a:spcPct val="150000"/>
              </a:lnSpc>
              <a:spcAft>
                <a:spcPts val="582"/>
              </a:spcAf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350 x 210 x 44 mm</a:t>
            </a:r>
          </a:p>
          <a:p>
            <a:pPr>
              <a:lnSpc>
                <a:spcPct val="150000"/>
              </a:lnSpc>
              <a:spcAft>
                <a:spcPts val="582"/>
              </a:spcAf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2500 g</a:t>
            </a:r>
          </a:p>
          <a:p>
            <a:pPr>
              <a:lnSpc>
                <a:spcPct val="150000"/>
              </a:lnSpc>
              <a:spcAft>
                <a:spcPts val="582"/>
              </a:spcAf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100-240 VAC 50 W</a:t>
            </a:r>
          </a:p>
          <a:p>
            <a:pPr>
              <a:lnSpc>
                <a:spcPct val="150000"/>
              </a:lnSpc>
              <a:spcAft>
                <a:spcPts val="582"/>
              </a:spcAf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1-year hardware warranty</a:t>
            </a:r>
          </a:p>
        </p:txBody>
      </p:sp>
      <p:sp>
        <p:nvSpPr>
          <p:cNvPr id="684" name="TextBox 683">
            <a:extLst>
              <a:ext uri="{FF2B5EF4-FFF2-40B4-BE49-F238E27FC236}">
                <a16:creationId xmlns:a16="http://schemas.microsoft.com/office/drawing/2014/main" id="{3A520456-F4B3-46A4-9118-70C48783B274}"/>
              </a:ext>
            </a:extLst>
          </p:cNvPr>
          <p:cNvSpPr txBox="1"/>
          <p:nvPr/>
        </p:nvSpPr>
        <p:spPr>
          <a:xfrm>
            <a:off x="592435" y="7555160"/>
            <a:ext cx="3149293" cy="1636282"/>
          </a:xfrm>
          <a:prstGeom prst="rect">
            <a:avLst/>
          </a:prstGeom>
          <a:noFill/>
        </p:spPr>
        <p:txBody>
          <a:bodyPr wrap="square" rtlCol="0">
            <a:spAutoFit/>
          </a:bodyPr>
          <a:lstStyle/>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Operating temperature range</a:t>
            </a:r>
          </a:p>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Dimensions</a:t>
            </a:r>
          </a:p>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Weight</a:t>
            </a:r>
          </a:p>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Power</a:t>
            </a:r>
          </a:p>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Warranty</a:t>
            </a:r>
          </a:p>
        </p:txBody>
      </p:sp>
      <p:pic>
        <p:nvPicPr>
          <p:cNvPr id="582" name="Picture 581">
            <a:extLst>
              <a:ext uri="{FF2B5EF4-FFF2-40B4-BE49-F238E27FC236}">
                <a16:creationId xmlns:a16="http://schemas.microsoft.com/office/drawing/2014/main" id="{F64F2488-AFBF-4271-AA3A-0E8DA3509280}"/>
              </a:ext>
            </a:extLst>
          </p:cNvPr>
          <p:cNvPicPr>
            <a:picLocks noChangeAspect="1"/>
          </p:cNvPicPr>
          <p:nvPr/>
        </p:nvPicPr>
        <p:blipFill>
          <a:blip r:embed="rId2"/>
          <a:stretch>
            <a:fillRect/>
          </a:stretch>
        </p:blipFill>
        <p:spPr>
          <a:xfrm>
            <a:off x="664092" y="982025"/>
            <a:ext cx="6215616" cy="1649407"/>
          </a:xfrm>
          <a:prstGeom prst="rect">
            <a:avLst/>
          </a:prstGeom>
        </p:spPr>
      </p:pic>
      <p:sp>
        <p:nvSpPr>
          <p:cNvPr id="694" name="TextBox 693">
            <a:extLst>
              <a:ext uri="{FF2B5EF4-FFF2-40B4-BE49-F238E27FC236}">
                <a16:creationId xmlns:a16="http://schemas.microsoft.com/office/drawing/2014/main" id="{EADF71E8-36B2-415C-85E8-2F361C1D6617}"/>
              </a:ext>
            </a:extLst>
          </p:cNvPr>
          <p:cNvSpPr txBox="1"/>
          <p:nvPr/>
        </p:nvSpPr>
        <p:spPr>
          <a:xfrm>
            <a:off x="1564217" y="713587"/>
            <a:ext cx="947317" cy="226857"/>
          </a:xfrm>
          <a:prstGeom prst="rect">
            <a:avLst/>
          </a:prstGeom>
          <a:noFill/>
        </p:spPr>
        <p:txBody>
          <a:bodyPr wrap="square" rtlCol="0">
            <a:spAutoFit/>
          </a:bodyPr>
          <a:lstStyle/>
          <a:p>
            <a:pPr algn="ctr" defTabSz="226513">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Sensitive data</a:t>
            </a:r>
            <a:endParaRPr lang="en-GB" sz="776" dirty="0">
              <a:solidFill>
                <a:srgbClr val="0F3F5D"/>
              </a:solidFill>
              <a:latin typeface="Lato" panose="020F0502020204030203" pitchFamily="34" charset="0"/>
              <a:ea typeface="Lato" panose="020F0502020204030203" pitchFamily="34" charset="0"/>
              <a:cs typeface="Lato" panose="020F0502020204030203" pitchFamily="34" charset="0"/>
            </a:endParaRPr>
          </a:p>
        </p:txBody>
      </p:sp>
      <p:sp>
        <p:nvSpPr>
          <p:cNvPr id="695" name="TextBox 694">
            <a:extLst>
              <a:ext uri="{FF2B5EF4-FFF2-40B4-BE49-F238E27FC236}">
                <a16:creationId xmlns:a16="http://schemas.microsoft.com/office/drawing/2014/main" id="{E94D9AAC-2C80-4BAC-AE76-5C4CFF9328F5}"/>
              </a:ext>
            </a:extLst>
          </p:cNvPr>
          <p:cNvSpPr txBox="1"/>
          <p:nvPr/>
        </p:nvSpPr>
        <p:spPr>
          <a:xfrm>
            <a:off x="3737366" y="713587"/>
            <a:ext cx="947317" cy="226857"/>
          </a:xfrm>
          <a:prstGeom prst="rect">
            <a:avLst/>
          </a:prstGeom>
          <a:noFill/>
        </p:spPr>
        <p:txBody>
          <a:bodyPr wrap="square" rtlCol="0">
            <a:spAutoFit/>
          </a:bodyPr>
          <a:lstStyle/>
          <a:p>
            <a:pPr algn="ctr" defTabSz="226513">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Public data</a:t>
            </a:r>
            <a:endParaRPr lang="en-GB" sz="776" dirty="0">
              <a:solidFill>
                <a:srgbClr val="0F3F5D"/>
              </a:solidFill>
              <a:latin typeface="Lato" panose="020F0502020204030203" pitchFamily="34" charset="0"/>
              <a:ea typeface="Lato" panose="020F0502020204030203" pitchFamily="34" charset="0"/>
              <a:cs typeface="Lato" panose="020F0502020204030203" pitchFamily="34" charset="0"/>
            </a:endParaRPr>
          </a:p>
        </p:txBody>
      </p:sp>
      <p:sp>
        <p:nvSpPr>
          <p:cNvPr id="696" name="TextBox 695">
            <a:extLst>
              <a:ext uri="{FF2B5EF4-FFF2-40B4-BE49-F238E27FC236}">
                <a16:creationId xmlns:a16="http://schemas.microsoft.com/office/drawing/2014/main" id="{F8AF223B-FC99-4353-A916-674360DBC6BA}"/>
              </a:ext>
            </a:extLst>
          </p:cNvPr>
          <p:cNvSpPr txBox="1"/>
          <p:nvPr/>
        </p:nvSpPr>
        <p:spPr>
          <a:xfrm>
            <a:off x="500804" y="2694660"/>
            <a:ext cx="947317" cy="226857"/>
          </a:xfrm>
          <a:prstGeom prst="rect">
            <a:avLst/>
          </a:prstGeom>
          <a:noFill/>
        </p:spPr>
        <p:txBody>
          <a:bodyPr wrap="square" rtlCol="0">
            <a:spAutoFit/>
          </a:bodyPr>
          <a:lstStyle/>
          <a:p>
            <a:pPr algn="ctr" defTabSz="226513">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Secure access</a:t>
            </a:r>
            <a:endParaRPr lang="en-GB" sz="776" dirty="0">
              <a:solidFill>
                <a:srgbClr val="0F3F5D"/>
              </a:solidFill>
              <a:latin typeface="Lato" panose="020F0502020204030203" pitchFamily="34" charset="0"/>
              <a:ea typeface="Lato" panose="020F0502020204030203" pitchFamily="34" charset="0"/>
              <a:cs typeface="Lato" panose="020F0502020204030203" pitchFamily="34" charset="0"/>
            </a:endParaRPr>
          </a:p>
        </p:txBody>
      </p:sp>
      <p:sp>
        <p:nvSpPr>
          <p:cNvPr id="697" name="TextBox 696">
            <a:extLst>
              <a:ext uri="{FF2B5EF4-FFF2-40B4-BE49-F238E27FC236}">
                <a16:creationId xmlns:a16="http://schemas.microsoft.com/office/drawing/2014/main" id="{DB5747C6-98AE-4FDB-8880-9833B0697CD6}"/>
              </a:ext>
            </a:extLst>
          </p:cNvPr>
          <p:cNvSpPr txBox="1"/>
          <p:nvPr/>
        </p:nvSpPr>
        <p:spPr>
          <a:xfrm>
            <a:off x="1529468" y="2694660"/>
            <a:ext cx="1112436" cy="226857"/>
          </a:xfrm>
          <a:prstGeom prst="rect">
            <a:avLst/>
          </a:prstGeom>
          <a:noFill/>
        </p:spPr>
        <p:txBody>
          <a:bodyPr wrap="square" rtlCol="0">
            <a:spAutoFit/>
          </a:bodyPr>
          <a:lstStyle/>
          <a:p>
            <a:pPr algn="ctr" defTabSz="226513">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Secure network</a:t>
            </a:r>
            <a:endParaRPr lang="en-GB" sz="776" dirty="0">
              <a:solidFill>
                <a:srgbClr val="0F3F5D"/>
              </a:solidFill>
              <a:latin typeface="Lato" panose="020F0502020204030203" pitchFamily="34" charset="0"/>
              <a:ea typeface="Lato" panose="020F0502020204030203" pitchFamily="34" charset="0"/>
              <a:cs typeface="Lato" panose="020F0502020204030203" pitchFamily="34" charset="0"/>
            </a:endParaRPr>
          </a:p>
        </p:txBody>
      </p:sp>
      <p:sp>
        <p:nvSpPr>
          <p:cNvPr id="698" name="TextBox 697">
            <a:extLst>
              <a:ext uri="{FF2B5EF4-FFF2-40B4-BE49-F238E27FC236}">
                <a16:creationId xmlns:a16="http://schemas.microsoft.com/office/drawing/2014/main" id="{05C464AE-47A7-4F58-AFE4-CC20C6F3B841}"/>
              </a:ext>
            </a:extLst>
          </p:cNvPr>
          <p:cNvSpPr txBox="1"/>
          <p:nvPr/>
        </p:nvSpPr>
        <p:spPr>
          <a:xfrm>
            <a:off x="2647728" y="2694661"/>
            <a:ext cx="1112436" cy="371127"/>
          </a:xfrm>
          <a:prstGeom prst="rect">
            <a:avLst/>
          </a:prstGeom>
          <a:noFill/>
        </p:spPr>
        <p:txBody>
          <a:bodyPr wrap="square" rtlCol="0">
            <a:spAutoFit/>
          </a:bodyPr>
          <a:lstStyle/>
          <a:p>
            <a:pPr algn="ctr" defTabSz="226513">
              <a:lnSpc>
                <a:spcPct val="75000"/>
              </a:lnSpc>
              <a:spcAft>
                <a:spcPts val="582"/>
              </a:spcAft>
            </a:pPr>
            <a:r>
              <a:rPr lang="en-GB" sz="874" b="1" dirty="0" err="1">
                <a:solidFill>
                  <a:srgbClr val="0F3F5D"/>
                </a:solidFill>
                <a:latin typeface="Lato" panose="020F0502020204030203" pitchFamily="34" charset="0"/>
                <a:ea typeface="Lato" panose="020F0502020204030203" pitchFamily="34" charset="0"/>
                <a:cs typeface="Lato" panose="020F0502020204030203" pitchFamily="34" charset="0"/>
              </a:rPr>
              <a:t>Oakdoor</a:t>
            </a:r>
            <a:endParaRPr lang="en-GB" sz="874" b="1" baseline="30000" dirty="0">
              <a:solidFill>
                <a:srgbClr val="0F3F5D"/>
              </a:solidFill>
              <a:latin typeface="Lato" panose="020F0502020204030203" pitchFamily="34" charset="0"/>
              <a:ea typeface="Lato" panose="020F0502020204030203" pitchFamily="34" charset="0"/>
              <a:cs typeface="Lato" panose="020F0502020204030203" pitchFamily="34" charset="0"/>
            </a:endParaRPr>
          </a:p>
          <a:p>
            <a:pPr algn="ctr" defTabSz="226513">
              <a:lnSpc>
                <a:spcPct val="75000"/>
              </a:lnSpc>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Gateway</a:t>
            </a:r>
            <a:endParaRPr lang="en-GB" sz="776" dirty="0">
              <a:solidFill>
                <a:srgbClr val="0F3F5D"/>
              </a:solidFill>
              <a:latin typeface="Lato" panose="020F0502020204030203" pitchFamily="34" charset="0"/>
              <a:ea typeface="Lato" panose="020F0502020204030203" pitchFamily="34" charset="0"/>
              <a:cs typeface="Lato" panose="020F0502020204030203" pitchFamily="34" charset="0"/>
            </a:endParaRPr>
          </a:p>
        </p:txBody>
      </p:sp>
      <p:sp>
        <p:nvSpPr>
          <p:cNvPr id="699" name="TextBox 698">
            <a:extLst>
              <a:ext uri="{FF2B5EF4-FFF2-40B4-BE49-F238E27FC236}">
                <a16:creationId xmlns:a16="http://schemas.microsoft.com/office/drawing/2014/main" id="{6825AC80-524D-43B3-8637-28877017D10C}"/>
              </a:ext>
            </a:extLst>
          </p:cNvPr>
          <p:cNvSpPr txBox="1"/>
          <p:nvPr/>
        </p:nvSpPr>
        <p:spPr>
          <a:xfrm>
            <a:off x="3771901" y="2694661"/>
            <a:ext cx="1136103" cy="371127"/>
          </a:xfrm>
          <a:prstGeom prst="rect">
            <a:avLst/>
          </a:prstGeom>
          <a:noFill/>
        </p:spPr>
        <p:txBody>
          <a:bodyPr wrap="square" rtlCol="0">
            <a:spAutoFit/>
          </a:bodyPr>
          <a:lstStyle/>
          <a:p>
            <a:pPr algn="ctr" defTabSz="226513">
              <a:lnSpc>
                <a:spcPct val="75000"/>
              </a:lnSpc>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Company</a:t>
            </a:r>
          </a:p>
          <a:p>
            <a:pPr algn="ctr" defTabSz="226513">
              <a:lnSpc>
                <a:spcPct val="75000"/>
              </a:lnSpc>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low-side network</a:t>
            </a:r>
            <a:endParaRPr lang="en-GB" sz="776" dirty="0">
              <a:solidFill>
                <a:srgbClr val="0F3F5D"/>
              </a:solidFill>
              <a:latin typeface="Lato" panose="020F0502020204030203" pitchFamily="34" charset="0"/>
              <a:ea typeface="Lato" panose="020F0502020204030203" pitchFamily="34" charset="0"/>
              <a:cs typeface="Lato" panose="020F0502020204030203" pitchFamily="34" charset="0"/>
            </a:endParaRPr>
          </a:p>
        </p:txBody>
      </p:sp>
      <p:sp>
        <p:nvSpPr>
          <p:cNvPr id="700" name="TextBox 699">
            <a:extLst>
              <a:ext uri="{FF2B5EF4-FFF2-40B4-BE49-F238E27FC236}">
                <a16:creationId xmlns:a16="http://schemas.microsoft.com/office/drawing/2014/main" id="{AE6E2EDC-E869-43AD-A034-9F67FAFA4894}"/>
              </a:ext>
            </a:extLst>
          </p:cNvPr>
          <p:cNvSpPr txBox="1"/>
          <p:nvPr/>
        </p:nvSpPr>
        <p:spPr>
          <a:xfrm>
            <a:off x="4931479" y="2694661"/>
            <a:ext cx="1136103" cy="193258"/>
          </a:xfrm>
          <a:prstGeom prst="rect">
            <a:avLst/>
          </a:prstGeom>
          <a:noFill/>
        </p:spPr>
        <p:txBody>
          <a:bodyPr wrap="square" rtlCol="0">
            <a:spAutoFit/>
          </a:bodyPr>
          <a:lstStyle/>
          <a:p>
            <a:pPr algn="ctr" defTabSz="226513">
              <a:lnSpc>
                <a:spcPct val="75000"/>
              </a:lnSpc>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Firewall</a:t>
            </a:r>
            <a:endParaRPr lang="en-GB" sz="776" dirty="0">
              <a:solidFill>
                <a:srgbClr val="0F3F5D"/>
              </a:solidFill>
              <a:latin typeface="Lato" panose="020F0502020204030203" pitchFamily="34" charset="0"/>
              <a:ea typeface="Lato" panose="020F0502020204030203" pitchFamily="34" charset="0"/>
              <a:cs typeface="Lato" panose="020F0502020204030203" pitchFamily="34" charset="0"/>
            </a:endParaRPr>
          </a:p>
        </p:txBody>
      </p:sp>
      <p:sp>
        <p:nvSpPr>
          <p:cNvPr id="701" name="TextBox 700">
            <a:extLst>
              <a:ext uri="{FF2B5EF4-FFF2-40B4-BE49-F238E27FC236}">
                <a16:creationId xmlns:a16="http://schemas.microsoft.com/office/drawing/2014/main" id="{522AADCA-4C63-4570-AF69-C3F4ACBD5EB9}"/>
              </a:ext>
            </a:extLst>
          </p:cNvPr>
          <p:cNvSpPr txBox="1"/>
          <p:nvPr/>
        </p:nvSpPr>
        <p:spPr>
          <a:xfrm>
            <a:off x="6218489" y="2694661"/>
            <a:ext cx="787628" cy="193258"/>
          </a:xfrm>
          <a:prstGeom prst="rect">
            <a:avLst/>
          </a:prstGeom>
          <a:noFill/>
        </p:spPr>
        <p:txBody>
          <a:bodyPr wrap="square" rtlCol="0">
            <a:spAutoFit/>
          </a:bodyPr>
          <a:lstStyle/>
          <a:p>
            <a:pPr algn="ctr" defTabSz="226513">
              <a:lnSpc>
                <a:spcPct val="75000"/>
              </a:lnSpc>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Internet</a:t>
            </a:r>
            <a:endParaRPr lang="en-GB" sz="776" dirty="0">
              <a:solidFill>
                <a:srgbClr val="0F3F5D"/>
              </a:solidFill>
              <a:latin typeface="Lato" panose="020F0502020204030203" pitchFamily="34" charset="0"/>
              <a:ea typeface="Lato" panose="020F0502020204030203" pitchFamily="34" charset="0"/>
              <a:cs typeface="Lato" panose="020F0502020204030203" pitchFamily="34" charset="0"/>
            </a:endParaRPr>
          </a:p>
        </p:txBody>
      </p:sp>
      <p:cxnSp>
        <p:nvCxnSpPr>
          <p:cNvPr id="34" name="Straight Connector 33">
            <a:extLst>
              <a:ext uri="{FF2B5EF4-FFF2-40B4-BE49-F238E27FC236}">
                <a16:creationId xmlns:a16="http://schemas.microsoft.com/office/drawing/2014/main" id="{0CA649A8-99C1-472B-9337-8FA1F56D7241}"/>
              </a:ext>
            </a:extLst>
          </p:cNvPr>
          <p:cNvCxnSpPr>
            <a:cxnSpLocks/>
          </p:cNvCxnSpPr>
          <p:nvPr/>
        </p:nvCxnSpPr>
        <p:spPr>
          <a:xfrm>
            <a:off x="3771901" y="3757466"/>
            <a:ext cx="0" cy="307093"/>
          </a:xfrm>
          <a:prstGeom prst="line">
            <a:avLst/>
          </a:prstGeom>
          <a:ln w="9525">
            <a:solidFill>
              <a:srgbClr val="22919A"/>
            </a:solidFill>
          </a:ln>
        </p:spPr>
        <p:style>
          <a:lnRef idx="1">
            <a:schemeClr val="accent1"/>
          </a:lnRef>
          <a:fillRef idx="0">
            <a:schemeClr val="accent1"/>
          </a:fillRef>
          <a:effectRef idx="0">
            <a:schemeClr val="accent1"/>
          </a:effectRef>
          <a:fontRef idx="minor">
            <a:schemeClr val="tx1"/>
          </a:fontRef>
        </p:style>
      </p:cxnSp>
      <p:sp>
        <p:nvSpPr>
          <p:cNvPr id="556" name="TextBox 555">
            <a:extLst>
              <a:ext uri="{FF2B5EF4-FFF2-40B4-BE49-F238E27FC236}">
                <a16:creationId xmlns:a16="http://schemas.microsoft.com/office/drawing/2014/main" id="{59A24AE9-B1B8-451E-8AFD-C00A9855C592}"/>
              </a:ext>
            </a:extLst>
          </p:cNvPr>
          <p:cNvSpPr txBox="1"/>
          <p:nvPr/>
        </p:nvSpPr>
        <p:spPr>
          <a:xfrm>
            <a:off x="2816353" y="4131505"/>
            <a:ext cx="1911096" cy="807913"/>
          </a:xfrm>
          <a:prstGeom prst="rect">
            <a:avLst/>
          </a:prstGeom>
          <a:noFill/>
        </p:spPr>
        <p:txBody>
          <a:bodyPr wrap="square" rtlCol="0">
            <a:spAutoFit/>
          </a:bodyPr>
          <a:lstStyle/>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Year 2</a:t>
            </a:r>
          </a:p>
          <a:p>
            <a:pPr algn="ctr" defTabSz="226513">
              <a:spcAft>
                <a:spcPts val="291"/>
              </a:spcAft>
            </a:pPr>
            <a:r>
              <a:rPr lang="en-GB" sz="1200" dirty="0">
                <a:solidFill>
                  <a:schemeClr val="bg1"/>
                </a:solidFill>
                <a:latin typeface="Lato Black" panose="020F0A02020204030203" pitchFamily="34" charset="0"/>
                <a:ea typeface="Lato" panose="020F0502020204030203" pitchFamily="34" charset="0"/>
                <a:cs typeface="Lato" panose="020F0502020204030203" pitchFamily="34" charset="0"/>
              </a:rPr>
              <a:t>£9,980.00</a:t>
            </a:r>
          </a:p>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12 months of Rebuild SDK</a:t>
            </a:r>
          </a:p>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Support and maintenance</a:t>
            </a:r>
          </a:p>
        </p:txBody>
      </p:sp>
      <p:sp>
        <p:nvSpPr>
          <p:cNvPr id="557" name="TextBox 556">
            <a:extLst>
              <a:ext uri="{FF2B5EF4-FFF2-40B4-BE49-F238E27FC236}">
                <a16:creationId xmlns:a16="http://schemas.microsoft.com/office/drawing/2014/main" id="{A47CCBB0-1857-401C-B3F0-A9C7E8E00897}"/>
              </a:ext>
            </a:extLst>
          </p:cNvPr>
          <p:cNvSpPr txBox="1"/>
          <p:nvPr/>
        </p:nvSpPr>
        <p:spPr>
          <a:xfrm>
            <a:off x="5088524" y="4131505"/>
            <a:ext cx="1797508" cy="807913"/>
          </a:xfrm>
          <a:prstGeom prst="rect">
            <a:avLst/>
          </a:prstGeom>
          <a:noFill/>
        </p:spPr>
        <p:txBody>
          <a:bodyPr wrap="square" rtlCol="0">
            <a:spAutoFit/>
          </a:bodyPr>
          <a:lstStyle/>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Year 3</a:t>
            </a:r>
          </a:p>
          <a:p>
            <a:pPr algn="ctr" defTabSz="226513">
              <a:spcAft>
                <a:spcPts val="291"/>
              </a:spcAft>
            </a:pPr>
            <a:r>
              <a:rPr lang="en-GB" sz="1200" dirty="0">
                <a:solidFill>
                  <a:schemeClr val="bg1"/>
                </a:solidFill>
                <a:latin typeface="Lato Black" panose="020F0A02020204030203" pitchFamily="34" charset="0"/>
                <a:ea typeface="Lato" panose="020F0502020204030203" pitchFamily="34" charset="0"/>
                <a:cs typeface="Lato" panose="020F0502020204030203" pitchFamily="34" charset="0"/>
              </a:rPr>
              <a:t>£9,980.00</a:t>
            </a:r>
          </a:p>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12 months of Rebuild SDK</a:t>
            </a:r>
          </a:p>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Support and maintenance</a:t>
            </a:r>
          </a:p>
        </p:txBody>
      </p:sp>
      <p:sp>
        <p:nvSpPr>
          <p:cNvPr id="555" name="TextBox 554">
            <a:extLst>
              <a:ext uri="{FF2B5EF4-FFF2-40B4-BE49-F238E27FC236}">
                <a16:creationId xmlns:a16="http://schemas.microsoft.com/office/drawing/2014/main" id="{71D0493C-EA3D-488F-A23E-6D6558B00FAC}"/>
              </a:ext>
            </a:extLst>
          </p:cNvPr>
          <p:cNvSpPr txBox="1"/>
          <p:nvPr/>
        </p:nvSpPr>
        <p:spPr>
          <a:xfrm>
            <a:off x="671735" y="4131505"/>
            <a:ext cx="1804061" cy="807913"/>
          </a:xfrm>
          <a:prstGeom prst="rect">
            <a:avLst/>
          </a:prstGeom>
          <a:noFill/>
        </p:spPr>
        <p:txBody>
          <a:bodyPr wrap="square" rtlCol="0">
            <a:spAutoFit/>
          </a:bodyPr>
          <a:lstStyle/>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Year 1</a:t>
            </a:r>
          </a:p>
          <a:p>
            <a:pPr algn="ctr" defTabSz="226513">
              <a:spcAft>
                <a:spcPts val="291"/>
              </a:spcAft>
            </a:pPr>
            <a:r>
              <a:rPr lang="en-GB" sz="1200" dirty="0">
                <a:solidFill>
                  <a:schemeClr val="bg1"/>
                </a:solidFill>
                <a:latin typeface="Lato Black" panose="020F0A02020204030203" pitchFamily="34" charset="0"/>
                <a:ea typeface="Lato" panose="020F0502020204030203" pitchFamily="34" charset="0"/>
                <a:cs typeface="Lato" panose="020F0502020204030203" pitchFamily="34" charset="0"/>
              </a:rPr>
              <a:t>£29,890.00</a:t>
            </a:r>
          </a:p>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12 months of Rebuild SDK</a:t>
            </a:r>
          </a:p>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Support and maintenance</a:t>
            </a:r>
            <a:endParaRPr lang="en-GB" sz="1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cxnSp>
        <p:nvCxnSpPr>
          <p:cNvPr id="7" name="Straight Connector 6">
            <a:extLst>
              <a:ext uri="{FF2B5EF4-FFF2-40B4-BE49-F238E27FC236}">
                <a16:creationId xmlns:a16="http://schemas.microsoft.com/office/drawing/2014/main" id="{BEA066F2-C18B-4D78-ABAD-726FC66F9BDD}"/>
              </a:ext>
            </a:extLst>
          </p:cNvPr>
          <p:cNvCxnSpPr/>
          <p:nvPr/>
        </p:nvCxnSpPr>
        <p:spPr>
          <a:xfrm>
            <a:off x="658234" y="7574199"/>
            <a:ext cx="62214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AB9FBE8-06D3-431A-A6CA-BFCCD4B7411A}"/>
              </a:ext>
            </a:extLst>
          </p:cNvPr>
          <p:cNvCxnSpPr/>
          <p:nvPr/>
        </p:nvCxnSpPr>
        <p:spPr>
          <a:xfrm>
            <a:off x="658234" y="6515915"/>
            <a:ext cx="62214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BC91058-8D4C-4967-AB1F-6AFD832AA755}"/>
              </a:ext>
            </a:extLst>
          </p:cNvPr>
          <p:cNvCxnSpPr/>
          <p:nvPr/>
        </p:nvCxnSpPr>
        <p:spPr>
          <a:xfrm>
            <a:off x="658234" y="5887265"/>
            <a:ext cx="62214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64773F5-4C32-4F6E-9D1D-BD33DAD62C09}"/>
              </a:ext>
            </a:extLst>
          </p:cNvPr>
          <p:cNvCxnSpPr/>
          <p:nvPr/>
        </p:nvCxnSpPr>
        <p:spPr>
          <a:xfrm>
            <a:off x="658234" y="6201590"/>
            <a:ext cx="62214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89E72BF-9882-4090-8321-085ACEA793C3}"/>
              </a:ext>
            </a:extLst>
          </p:cNvPr>
          <p:cNvCxnSpPr/>
          <p:nvPr/>
        </p:nvCxnSpPr>
        <p:spPr>
          <a:xfrm>
            <a:off x="658234" y="7904380"/>
            <a:ext cx="62214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34F68B1-6621-4FE0-8CEA-988DFEACC842}"/>
              </a:ext>
            </a:extLst>
          </p:cNvPr>
          <p:cNvCxnSpPr/>
          <p:nvPr/>
        </p:nvCxnSpPr>
        <p:spPr>
          <a:xfrm>
            <a:off x="658234" y="8234561"/>
            <a:ext cx="62214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193E6E-FF89-4A99-A6DD-EFEC89E43B50}"/>
              </a:ext>
            </a:extLst>
          </p:cNvPr>
          <p:cNvCxnSpPr/>
          <p:nvPr/>
        </p:nvCxnSpPr>
        <p:spPr>
          <a:xfrm>
            <a:off x="658234" y="8564742"/>
            <a:ext cx="62214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328E539-A4F6-4944-A664-D7760FDE3D0E}"/>
              </a:ext>
            </a:extLst>
          </p:cNvPr>
          <p:cNvCxnSpPr/>
          <p:nvPr/>
        </p:nvCxnSpPr>
        <p:spPr>
          <a:xfrm>
            <a:off x="658234" y="8894924"/>
            <a:ext cx="62214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0" name="Picture 12">
            <a:extLst>
              <a:ext uri="{FF2B5EF4-FFF2-40B4-BE49-F238E27FC236}">
                <a16:creationId xmlns:a16="http://schemas.microsoft.com/office/drawing/2014/main" id="{03BAE16C-DADE-4E29-9E2D-86DED36CB7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2" y="10516159"/>
            <a:ext cx="7540718" cy="22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Rectangle 53">
            <a:extLst>
              <a:ext uri="{FF2B5EF4-FFF2-40B4-BE49-F238E27FC236}">
                <a16:creationId xmlns:a16="http://schemas.microsoft.com/office/drawing/2014/main" id="{CE288A09-57B3-4ED9-BEA8-3B15CF8704F2}"/>
              </a:ext>
            </a:extLst>
          </p:cNvPr>
          <p:cNvSpPr/>
          <p:nvPr/>
        </p:nvSpPr>
        <p:spPr>
          <a:xfrm>
            <a:off x="480734" y="9613583"/>
            <a:ext cx="6562261" cy="559350"/>
          </a:xfrm>
          <a:prstGeom prst="rect">
            <a:avLst/>
          </a:prstGeom>
          <a:solidFill>
            <a:srgbClr val="1A9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sp>
        <p:nvSpPr>
          <p:cNvPr id="55" name="TextBox 54">
            <a:extLst>
              <a:ext uri="{FF2B5EF4-FFF2-40B4-BE49-F238E27FC236}">
                <a16:creationId xmlns:a16="http://schemas.microsoft.com/office/drawing/2014/main" id="{E9BC42F7-27AA-4935-B482-79E5CC08D538}"/>
              </a:ext>
            </a:extLst>
          </p:cNvPr>
          <p:cNvSpPr txBox="1"/>
          <p:nvPr/>
        </p:nvSpPr>
        <p:spPr>
          <a:xfrm>
            <a:off x="1499885" y="9749251"/>
            <a:ext cx="2808517" cy="261610"/>
          </a:xfrm>
          <a:prstGeom prst="rect">
            <a:avLst/>
          </a:prstGeom>
          <a:noFill/>
        </p:spPr>
        <p:txBody>
          <a:bodyPr wrap="square">
            <a:spAutoFit/>
          </a:bodyPr>
          <a:lstStyle/>
          <a:p>
            <a:r>
              <a:rPr lang="en-GB" sz="1100" dirty="0">
                <a:solidFill>
                  <a:schemeClr val="bg1"/>
                </a:solidFill>
                <a:latin typeface="Lato Meidum"/>
              </a:rPr>
              <a:t>sales@glasswallsolutions.com </a:t>
            </a:r>
          </a:p>
        </p:txBody>
      </p:sp>
      <p:sp>
        <p:nvSpPr>
          <p:cNvPr id="56" name="TextBox 55">
            <a:extLst>
              <a:ext uri="{FF2B5EF4-FFF2-40B4-BE49-F238E27FC236}">
                <a16:creationId xmlns:a16="http://schemas.microsoft.com/office/drawing/2014/main" id="{A313BF64-3AA6-4292-A2CC-0002D643D5E9}"/>
              </a:ext>
            </a:extLst>
          </p:cNvPr>
          <p:cNvSpPr txBox="1"/>
          <p:nvPr/>
        </p:nvSpPr>
        <p:spPr>
          <a:xfrm>
            <a:off x="4511422" y="9749251"/>
            <a:ext cx="1936745" cy="261610"/>
          </a:xfrm>
          <a:prstGeom prst="rect">
            <a:avLst/>
          </a:prstGeom>
          <a:noFill/>
        </p:spPr>
        <p:txBody>
          <a:bodyPr wrap="square">
            <a:spAutoFit/>
          </a:bodyPr>
          <a:lstStyle/>
          <a:p>
            <a:pPr algn="r"/>
            <a:r>
              <a:rPr lang="en-GB" sz="1100" dirty="0">
                <a:solidFill>
                  <a:schemeClr val="bg1"/>
                </a:solidFill>
                <a:latin typeface="Lato Meidum"/>
              </a:rPr>
              <a:t>www.glasswallsolutions.com </a:t>
            </a:r>
          </a:p>
        </p:txBody>
      </p:sp>
      <p:pic>
        <p:nvPicPr>
          <p:cNvPr id="8" name="Graphic 7">
            <a:extLst>
              <a:ext uri="{FF2B5EF4-FFF2-40B4-BE49-F238E27FC236}">
                <a16:creationId xmlns:a16="http://schemas.microsoft.com/office/drawing/2014/main" id="{63E8D9CA-A8AD-4FAF-84DF-673F926336C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6444" y="9772467"/>
            <a:ext cx="354975" cy="231016"/>
          </a:xfrm>
          <a:prstGeom prst="rect">
            <a:avLst/>
          </a:prstGeom>
        </p:spPr>
      </p:pic>
      <p:pic>
        <p:nvPicPr>
          <p:cNvPr id="9" name="Graphic 8">
            <a:extLst>
              <a:ext uri="{FF2B5EF4-FFF2-40B4-BE49-F238E27FC236}">
                <a16:creationId xmlns:a16="http://schemas.microsoft.com/office/drawing/2014/main" id="{23EE5AC0-0EB2-4FD9-8C38-EDDECF86D3B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19614" y="9726504"/>
            <a:ext cx="318026" cy="318026"/>
          </a:xfrm>
          <a:prstGeom prst="rect">
            <a:avLst/>
          </a:prstGeom>
        </p:spPr>
      </p:pic>
    </p:spTree>
    <p:extLst>
      <p:ext uri="{BB962C8B-B14F-4D97-AF65-F5344CB8AC3E}">
        <p14:creationId xmlns:p14="http://schemas.microsoft.com/office/powerpoint/2010/main" val="29798155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687</TotalTime>
  <Words>480</Words>
  <Application>Microsoft Office PowerPoint</Application>
  <PresentationFormat>Custom</PresentationFormat>
  <Paragraphs>73</Paragraphs>
  <Slides>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vt:i4>
      </vt:variant>
    </vt:vector>
  </HeadingPairs>
  <TitlesOfParts>
    <vt:vector size="12" baseType="lpstr">
      <vt:lpstr>Arial</vt:lpstr>
      <vt:lpstr>Calibri</vt:lpstr>
      <vt:lpstr>Calibri Light</vt:lpstr>
      <vt:lpstr>Lato</vt:lpstr>
      <vt:lpstr>Lato Black</vt:lpstr>
      <vt:lpstr>Lato Light</vt:lpstr>
      <vt:lpstr>Lato Medium</vt:lpstr>
      <vt:lpstr>Lato Meidum</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Jake Bussell</cp:lastModifiedBy>
  <cp:revision>102</cp:revision>
  <dcterms:created xsi:type="dcterms:W3CDTF">2020-04-03T05:24:25Z</dcterms:created>
  <dcterms:modified xsi:type="dcterms:W3CDTF">2020-08-19T10:10:08Z</dcterms:modified>
</cp:coreProperties>
</file>