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8" r:id="rId3"/>
  </p:sldIdLst>
  <p:sldSz cx="7543800" cy="10744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8" userDrawn="1">
          <p15:clr>
            <a:srgbClr val="A4A3A4"/>
          </p15:clr>
        </p15:guide>
        <p15:guide id="2" pos="4449" userDrawn="1">
          <p15:clr>
            <a:srgbClr val="A4A3A4"/>
          </p15:clr>
        </p15:guide>
        <p15:guide id="3" pos="303" userDrawn="1">
          <p15:clr>
            <a:srgbClr val="A4A3A4"/>
          </p15:clr>
        </p15:guide>
        <p15:guide id="4" pos="2376" userDrawn="1">
          <p15:clr>
            <a:srgbClr val="A4A3A4"/>
          </p15:clr>
        </p15:guide>
        <p15:guide id="5" pos="25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FBE"/>
    <a:srgbClr val="373F41"/>
    <a:srgbClr val="F2F2F2"/>
    <a:srgbClr val="1A919A"/>
    <a:srgbClr val="22919A"/>
    <a:srgbClr val="7CB7C5"/>
    <a:srgbClr val="0F3F5D"/>
    <a:srgbClr val="2CA8DD"/>
    <a:srgbClr val="E9C479"/>
    <a:srgbClr val="135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9" autoAdjust="0"/>
    <p:restoredTop sz="94286" autoAdjust="0"/>
  </p:normalViewPr>
  <p:slideViewPr>
    <p:cSldViewPr snapToGrid="0" showGuides="1">
      <p:cViewPr varScale="1">
        <p:scale>
          <a:sx n="99" d="100"/>
          <a:sy n="99" d="100"/>
        </p:scale>
        <p:origin x="4200" y="78"/>
      </p:cViewPr>
      <p:guideLst>
        <p:guide orient="horz" pos="1128"/>
        <p:guide pos="4449"/>
        <p:guide pos="303"/>
        <p:guide pos="2376"/>
        <p:guide pos="25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E4DB2-1484-452A-8BB2-4452CCFA36DF}" type="datetimeFigureOut">
              <a:rPr lang="en-GB" smtClean="0"/>
              <a:t>01/07/2020</a:t>
            </a:fld>
            <a:endParaRPr lang="en-GB"/>
          </a:p>
        </p:txBody>
      </p:sp>
      <p:sp>
        <p:nvSpPr>
          <p:cNvPr id="4" name="Slide Image Placeholder 3"/>
          <p:cNvSpPr>
            <a:spLocks noGrp="1" noRot="1" noChangeAspect="1"/>
          </p:cNvSpPr>
          <p:nvPr>
            <p:ph type="sldImg" idx="2"/>
          </p:nvPr>
        </p:nvSpPr>
        <p:spPr>
          <a:xfrm>
            <a:off x="2346325" y="1143000"/>
            <a:ext cx="21653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B91F-34B4-47F0-A1A5-732186D80A42}" type="slidenum">
              <a:rPr lang="en-GB" smtClean="0"/>
              <a:t>‹#›</a:t>
            </a:fld>
            <a:endParaRPr lang="en-GB"/>
          </a:p>
        </p:txBody>
      </p:sp>
    </p:spTree>
    <p:extLst>
      <p:ext uri="{BB962C8B-B14F-4D97-AF65-F5344CB8AC3E}">
        <p14:creationId xmlns:p14="http://schemas.microsoft.com/office/powerpoint/2010/main" val="371649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6325" y="1143000"/>
            <a:ext cx="21653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C3B91F-34B4-47F0-A1A5-732186D80A42}" type="slidenum">
              <a:rPr lang="en-GB" smtClean="0"/>
              <a:t>1</a:t>
            </a:fld>
            <a:endParaRPr lang="en-GB"/>
          </a:p>
        </p:txBody>
      </p:sp>
    </p:spTree>
    <p:extLst>
      <p:ext uri="{BB962C8B-B14F-4D97-AF65-F5344CB8AC3E}">
        <p14:creationId xmlns:p14="http://schemas.microsoft.com/office/powerpoint/2010/main" val="177223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785" y="1758369"/>
            <a:ext cx="6412230" cy="3740573"/>
          </a:xfrm>
        </p:spPr>
        <p:txBody>
          <a:bodyPr anchor="b"/>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942975" y="5643193"/>
            <a:ext cx="5657850" cy="2594027"/>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5042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26664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98532" y="572029"/>
            <a:ext cx="1626632" cy="91052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8637" y="572029"/>
            <a:ext cx="4785598" cy="9105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7611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77829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707" y="2678592"/>
            <a:ext cx="6506528" cy="4469288"/>
          </a:xfrm>
        </p:spPr>
        <p:txBody>
          <a:bodyPr anchor="b"/>
          <a:lstStyle>
            <a:lvl1pPr>
              <a:defRPr sz="4950"/>
            </a:lvl1pPr>
          </a:lstStyle>
          <a:p>
            <a:r>
              <a:rPr lang="en-US"/>
              <a:t>Click to edit Master title style</a:t>
            </a:r>
            <a:endParaRPr lang="en-US" dirty="0"/>
          </a:p>
        </p:txBody>
      </p:sp>
      <p:sp>
        <p:nvSpPr>
          <p:cNvPr id="3" name="Text Placeholder 2"/>
          <p:cNvSpPr>
            <a:spLocks noGrp="1"/>
          </p:cNvSpPr>
          <p:nvPr>
            <p:ph type="body" idx="1"/>
          </p:nvPr>
        </p:nvSpPr>
        <p:spPr>
          <a:xfrm>
            <a:off x="514707" y="7190161"/>
            <a:ext cx="6506528" cy="2350293"/>
          </a:xfrm>
        </p:spPr>
        <p:txBody>
          <a:bodyPr/>
          <a:lstStyle>
            <a:lvl1pPr marL="0" indent="0">
              <a:buNone/>
              <a:defRPr sz="1980">
                <a:solidFill>
                  <a:schemeClr val="tx1"/>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437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636"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9049"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C5E09-DADB-412E-AFF7-ABAC566D0A51}"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56334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619" y="572032"/>
            <a:ext cx="6506528" cy="207671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9619" y="2633822"/>
            <a:ext cx="3191381"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p:cNvSpPr>
            <a:spLocks noGrp="1"/>
          </p:cNvSpPr>
          <p:nvPr>
            <p:ph sz="half" idx="2"/>
          </p:nvPr>
        </p:nvSpPr>
        <p:spPr>
          <a:xfrm>
            <a:off x="519619" y="3924618"/>
            <a:ext cx="3191381"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9049" y="2633822"/>
            <a:ext cx="3207098"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p:cNvSpPr>
            <a:spLocks noGrp="1"/>
          </p:cNvSpPr>
          <p:nvPr>
            <p:ph sz="quarter" idx="4"/>
          </p:nvPr>
        </p:nvSpPr>
        <p:spPr>
          <a:xfrm>
            <a:off x="3819049" y="3924618"/>
            <a:ext cx="3207098"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C5E09-DADB-412E-AFF7-ABAC566D0A51}" type="datetimeFigureOut">
              <a:rPr lang="en-US" smtClean="0"/>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67828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C5E09-DADB-412E-AFF7-ABAC566D0A51}"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75740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C5E09-DADB-412E-AFF7-ABAC566D0A51}" type="datetimeFigureOut">
              <a:rPr lang="en-US" smtClean="0"/>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1066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Content Placeholder 2"/>
          <p:cNvSpPr>
            <a:spLocks noGrp="1"/>
          </p:cNvSpPr>
          <p:nvPr>
            <p:ph idx="1"/>
          </p:nvPr>
        </p:nvSpPr>
        <p:spPr>
          <a:xfrm>
            <a:off x="3207097" y="1546968"/>
            <a:ext cx="3819049" cy="7635346"/>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19879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07097" y="1546968"/>
            <a:ext cx="3819049" cy="7635346"/>
          </a:xfrm>
        </p:spPr>
        <p:txBody>
          <a:bodyPr anchor="t"/>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r>
              <a:rPr lang="en-US"/>
              <a:t>Click icon to add picture</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91081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636" y="572032"/>
            <a:ext cx="6506528" cy="20767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8636" y="2860146"/>
            <a:ext cx="6506528" cy="681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8636" y="9958284"/>
            <a:ext cx="1697355" cy="572029"/>
          </a:xfrm>
          <a:prstGeom prst="rect">
            <a:avLst/>
          </a:prstGeom>
        </p:spPr>
        <p:txBody>
          <a:bodyPr vert="horz" lIns="91440" tIns="45720" rIns="91440" bIns="45720" rtlCol="0" anchor="ctr"/>
          <a:lstStyle>
            <a:lvl1pPr algn="l">
              <a:defRPr sz="990">
                <a:solidFill>
                  <a:schemeClr val="tx1">
                    <a:tint val="75000"/>
                  </a:schemeClr>
                </a:solidFill>
              </a:defRPr>
            </a:lvl1pPr>
          </a:lstStyle>
          <a:p>
            <a:fld id="{959C5E09-DADB-412E-AFF7-ABAC566D0A51}" type="datetimeFigureOut">
              <a:rPr lang="en-US" smtClean="0"/>
              <a:t>7/1/2020</a:t>
            </a:fld>
            <a:endParaRPr lang="en-US"/>
          </a:p>
        </p:txBody>
      </p:sp>
      <p:sp>
        <p:nvSpPr>
          <p:cNvPr id="5" name="Footer Placeholder 4"/>
          <p:cNvSpPr>
            <a:spLocks noGrp="1"/>
          </p:cNvSpPr>
          <p:nvPr>
            <p:ph type="ftr" sz="quarter" idx="3"/>
          </p:nvPr>
        </p:nvSpPr>
        <p:spPr>
          <a:xfrm>
            <a:off x="2498884" y="9958284"/>
            <a:ext cx="2546033" cy="572029"/>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27809" y="9958284"/>
            <a:ext cx="1697355" cy="572029"/>
          </a:xfrm>
          <a:prstGeom prst="rect">
            <a:avLst/>
          </a:prstGeom>
        </p:spPr>
        <p:txBody>
          <a:bodyPr vert="horz" lIns="91440" tIns="45720" rIns="91440" bIns="45720" rtlCol="0" anchor="ctr"/>
          <a:lstStyle>
            <a:lvl1pPr algn="r">
              <a:defRPr sz="990">
                <a:solidFill>
                  <a:schemeClr val="tx1">
                    <a:tint val="75000"/>
                  </a:schemeClr>
                </a:solidFill>
              </a:defRPr>
            </a:lvl1pPr>
          </a:lstStyle>
          <a:p>
            <a:fld id="{801C6C20-25C2-4A12-BF1D-7FC4EF6F4A87}" type="slidenum">
              <a:rPr lang="en-US" smtClean="0"/>
              <a:t>‹#›</a:t>
            </a:fld>
            <a:endParaRPr lang="en-US"/>
          </a:p>
        </p:txBody>
      </p:sp>
    </p:spTree>
    <p:extLst>
      <p:ext uri="{BB962C8B-B14F-4D97-AF65-F5344CB8AC3E}">
        <p14:creationId xmlns:p14="http://schemas.microsoft.com/office/powerpoint/2010/main" val="4530224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svg"/><Relationship Id="rId2"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ircuit board&#10;&#10;Description automatically generated">
            <a:extLst>
              <a:ext uri="{FF2B5EF4-FFF2-40B4-BE49-F238E27FC236}">
                <a16:creationId xmlns:a16="http://schemas.microsoft.com/office/drawing/2014/main" id="{3159197B-75BA-4BAA-ADE1-9950E5B3E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56" y="5147714"/>
            <a:ext cx="3110959" cy="1094870"/>
          </a:xfrm>
          <a:prstGeom prst="rect">
            <a:avLst/>
          </a:prstGeom>
        </p:spPr>
      </p:pic>
      <p:sp>
        <p:nvSpPr>
          <p:cNvPr id="12" name="TextBox 11">
            <a:extLst>
              <a:ext uri="{FF2B5EF4-FFF2-40B4-BE49-F238E27FC236}">
                <a16:creationId xmlns:a16="http://schemas.microsoft.com/office/drawing/2014/main" id="{2AE504E2-A0F9-49D5-A35C-D11D9182E418}"/>
              </a:ext>
            </a:extLst>
          </p:cNvPr>
          <p:cNvSpPr txBox="1"/>
          <p:nvPr/>
        </p:nvSpPr>
        <p:spPr>
          <a:xfrm>
            <a:off x="399896" y="1788513"/>
            <a:ext cx="3630860" cy="2838534"/>
          </a:xfrm>
          <a:prstGeom prst="rect">
            <a:avLst/>
          </a:prstGeom>
          <a:noFill/>
        </p:spPr>
        <p:txBody>
          <a:bodyPr wrap="square" rtlCol="0">
            <a:spAutoFit/>
          </a:bodyPr>
          <a:lstStyle/>
          <a:p>
            <a:pPr>
              <a:spcAft>
                <a:spcPts val="291"/>
              </a:spcAft>
            </a:pPr>
            <a:r>
              <a:rPr lang="en-GB" sz="1900" b="1" dirty="0">
                <a:solidFill>
                  <a:srgbClr val="0F3F5D"/>
                </a:solidFill>
                <a:latin typeface="Lato Light" panose="020F0302020204030203" pitchFamily="34" charset="0"/>
                <a:ea typeface="Lato" panose="020F0502020204030203" pitchFamily="34" charset="0"/>
                <a:cs typeface="Lato" panose="020F0502020204030203" pitchFamily="34" charset="0"/>
              </a:rPr>
              <a:t>Rebuild Gateway</a:t>
            </a: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1600"/>
              </a:lnSpc>
              <a:spcAft>
                <a:spcPts val="291"/>
              </a:spcAft>
            </a:pPr>
            <a:r>
              <a:rPr lang="en-GB" sz="1100" dirty="0">
                <a:latin typeface="Lato Light" panose="020F0302020204030203" pitchFamily="34" charset="0"/>
                <a:ea typeface="Lato" panose="020F0502020204030203" pitchFamily="34" charset="0"/>
                <a:cs typeface="Lato" panose="020F0502020204030203" pitchFamily="34" charset="0"/>
              </a:rPr>
              <a:t>Delivering unparalleled CDR performance at scale, Rebuild Gateway is a hardware security solution that provides secure file import and export to the stringent standards required by government intelligence agencies.</a:t>
            </a:r>
          </a:p>
          <a:p>
            <a:pPr>
              <a:lnSpc>
                <a:spcPts val="1600"/>
              </a:lnSpc>
              <a:spcAft>
                <a:spcPts val="291"/>
              </a:spcAft>
            </a:pPr>
            <a:r>
              <a:rPr lang="en-GB" sz="800" dirty="0">
                <a:latin typeface="Lato Light" panose="020F0302020204030203" pitchFamily="34" charset="0"/>
                <a:ea typeface="Lato" panose="020F0502020204030203" pitchFamily="34" charset="0"/>
                <a:cs typeface="Lato" panose="020F0502020204030203" pitchFamily="34" charset="0"/>
              </a:rPr>
              <a:t> </a:t>
            </a:r>
          </a:p>
          <a:p>
            <a:pPr>
              <a:lnSpc>
                <a:spcPts val="1600"/>
              </a:lnSpc>
              <a:spcAft>
                <a:spcPts val="291"/>
              </a:spcAft>
            </a:pPr>
            <a:r>
              <a:rPr lang="en-GB" sz="1100" dirty="0">
                <a:latin typeface="Lato Light" panose="020F0302020204030203" pitchFamily="34" charset="0"/>
                <a:ea typeface="Lato" panose="020F0502020204030203" pitchFamily="34" charset="0"/>
                <a:cs typeface="Lato" panose="020F0502020204030203" pitchFamily="34" charset="0"/>
              </a:rPr>
              <a:t>The Rebuild Gateway is a cyber security appliance that includes two data diodes and the necessary processing hardware to provide highly controlled unidirectional or bidirectional data flows. It simplifies deployment of low-capacity boundary devices.</a:t>
            </a:r>
          </a:p>
        </p:txBody>
      </p:sp>
      <p:sp>
        <p:nvSpPr>
          <p:cNvPr id="25" name="TextBox 24">
            <a:extLst>
              <a:ext uri="{FF2B5EF4-FFF2-40B4-BE49-F238E27FC236}">
                <a16:creationId xmlns:a16="http://schemas.microsoft.com/office/drawing/2014/main" id="{74ECF9AB-D8DB-4CB3-A56B-5FBFCBB84ED7}"/>
              </a:ext>
            </a:extLst>
          </p:cNvPr>
          <p:cNvSpPr txBox="1"/>
          <p:nvPr/>
        </p:nvSpPr>
        <p:spPr>
          <a:xfrm>
            <a:off x="401555" y="6534530"/>
            <a:ext cx="3466180" cy="1347741"/>
          </a:xfrm>
          <a:prstGeom prst="rect">
            <a:avLst/>
          </a:prstGeom>
          <a:noFill/>
        </p:spPr>
        <p:txBody>
          <a:bodyPr wrap="square" rtlCol="0">
            <a:spAutoFit/>
          </a:bodyPr>
          <a:lstStyle/>
          <a:p>
            <a:pPr algn="just">
              <a:lnSpc>
                <a:spcPct val="150000"/>
              </a:lnSpc>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The Problem</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Both government and commercial organisations need to import and export information to and from secure of networks but how can they be assured that risk from this data is minimized?</a:t>
            </a:r>
            <a:endParaRPr lang="en-GB" sz="1400" dirty="0">
              <a:latin typeface="Lato Light" panose="020F0302020204030203" pitchFamily="34" charset="0"/>
              <a:ea typeface="Lato" panose="020F0502020204030203" pitchFamily="34" charset="0"/>
              <a:cs typeface="Lato" panose="020F0502020204030203" pitchFamily="34" charset="0"/>
            </a:endParaRPr>
          </a:p>
        </p:txBody>
      </p:sp>
      <p:pic>
        <p:nvPicPr>
          <p:cNvPr id="36" name="Picture 5">
            <a:extLst>
              <a:ext uri="{FF2B5EF4-FFF2-40B4-BE49-F238E27FC236}">
                <a16:creationId xmlns:a16="http://schemas.microsoft.com/office/drawing/2014/main" id="{10071B18-5DD6-4327-BFD3-D6DC87760C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 y="0"/>
            <a:ext cx="7537637" cy="141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308162"/>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38" name="Freeform 7">
            <a:extLst>
              <a:ext uri="{FF2B5EF4-FFF2-40B4-BE49-F238E27FC236}">
                <a16:creationId xmlns:a16="http://schemas.microsoft.com/office/drawing/2014/main" id="{3EB2FEB0-F139-4AEA-8B81-0CE1C1FDBA4A}"/>
              </a:ext>
            </a:extLst>
          </p:cNvPr>
          <p:cNvSpPr>
            <a:spLocks/>
          </p:cNvSpPr>
          <p:nvPr/>
        </p:nvSpPr>
        <p:spPr bwMode="auto">
          <a:xfrm>
            <a:off x="5819636" y="0"/>
            <a:ext cx="1724164" cy="1411381"/>
          </a:xfrm>
          <a:custGeom>
            <a:avLst/>
            <a:gdLst>
              <a:gd name="T0" fmla="*/ 275 w 1099"/>
              <a:gd name="T1" fmla="*/ 0 h 906"/>
              <a:gd name="T2" fmla="*/ 0 w 1099"/>
              <a:gd name="T3" fmla="*/ 906 h 906"/>
              <a:gd name="T4" fmla="*/ 1099 w 1099"/>
              <a:gd name="T5" fmla="*/ 906 h 906"/>
              <a:gd name="T6" fmla="*/ 1099 w 1099"/>
              <a:gd name="T7" fmla="*/ 0 h 906"/>
              <a:gd name="T8" fmla="*/ 275 w 1099"/>
              <a:gd name="T9" fmla="*/ 0 h 906"/>
            </a:gdLst>
            <a:ahLst/>
            <a:cxnLst>
              <a:cxn ang="0">
                <a:pos x="T0" y="T1"/>
              </a:cxn>
              <a:cxn ang="0">
                <a:pos x="T2" y="T3"/>
              </a:cxn>
              <a:cxn ang="0">
                <a:pos x="T4" y="T5"/>
              </a:cxn>
              <a:cxn ang="0">
                <a:pos x="T6" y="T7"/>
              </a:cxn>
              <a:cxn ang="0">
                <a:pos x="T8" y="T9"/>
              </a:cxn>
            </a:cxnLst>
            <a:rect l="0" t="0" r="r" b="b"/>
            <a:pathLst>
              <a:path w="1099" h="906">
                <a:moveTo>
                  <a:pt x="275" y="0"/>
                </a:moveTo>
                <a:lnTo>
                  <a:pt x="0" y="906"/>
                </a:lnTo>
                <a:lnTo>
                  <a:pt x="1099" y="906"/>
                </a:lnTo>
                <a:lnTo>
                  <a:pt x="1099" y="0"/>
                </a:lnTo>
                <a:lnTo>
                  <a:pt x="275" y="0"/>
                </a:lnTo>
                <a:close/>
              </a:path>
            </a:pathLst>
          </a:custGeom>
          <a:solidFill>
            <a:srgbClr val="373F41"/>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39" name="Freeform 8">
            <a:extLst>
              <a:ext uri="{FF2B5EF4-FFF2-40B4-BE49-F238E27FC236}">
                <a16:creationId xmlns:a16="http://schemas.microsoft.com/office/drawing/2014/main" id="{9E9FF453-2D90-41A9-9011-CA0F08DEB939}"/>
              </a:ext>
            </a:extLst>
          </p:cNvPr>
          <p:cNvSpPr>
            <a:spLocks/>
          </p:cNvSpPr>
          <p:nvPr/>
        </p:nvSpPr>
        <p:spPr bwMode="auto">
          <a:xfrm>
            <a:off x="5819637" y="0"/>
            <a:ext cx="593531" cy="1411381"/>
          </a:xfrm>
          <a:custGeom>
            <a:avLst/>
            <a:gdLst>
              <a:gd name="T0" fmla="*/ 275 w 379"/>
              <a:gd name="T1" fmla="*/ 0 h 906"/>
              <a:gd name="T2" fmla="*/ 0 w 379"/>
              <a:gd name="T3" fmla="*/ 906 h 906"/>
              <a:gd name="T4" fmla="*/ 379 w 379"/>
              <a:gd name="T5" fmla="*/ 0 h 906"/>
              <a:gd name="T6" fmla="*/ 275 w 379"/>
              <a:gd name="T7" fmla="*/ 0 h 906"/>
            </a:gdLst>
            <a:ahLst/>
            <a:cxnLst>
              <a:cxn ang="0">
                <a:pos x="T0" y="T1"/>
              </a:cxn>
              <a:cxn ang="0">
                <a:pos x="T2" y="T3"/>
              </a:cxn>
              <a:cxn ang="0">
                <a:pos x="T4" y="T5"/>
              </a:cxn>
              <a:cxn ang="0">
                <a:pos x="T6" y="T7"/>
              </a:cxn>
            </a:cxnLst>
            <a:rect l="0" t="0" r="r" b="b"/>
            <a:pathLst>
              <a:path w="379" h="906">
                <a:moveTo>
                  <a:pt x="275" y="0"/>
                </a:moveTo>
                <a:lnTo>
                  <a:pt x="0" y="906"/>
                </a:lnTo>
                <a:lnTo>
                  <a:pt x="379" y="0"/>
                </a:lnTo>
                <a:lnTo>
                  <a:pt x="275" y="0"/>
                </a:lnTo>
                <a:close/>
              </a:path>
            </a:pathLst>
          </a:custGeom>
          <a:solidFill>
            <a:schemeClr val="bg1">
              <a:lumMod val="65000"/>
            </a:schemeClr>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16" name="TextBox 15">
            <a:extLst>
              <a:ext uri="{FF2B5EF4-FFF2-40B4-BE49-F238E27FC236}">
                <a16:creationId xmlns:a16="http://schemas.microsoft.com/office/drawing/2014/main" id="{6A95BA81-19A3-40A7-8DF2-4C2975BF27EF}"/>
              </a:ext>
            </a:extLst>
          </p:cNvPr>
          <p:cNvSpPr txBox="1"/>
          <p:nvPr/>
        </p:nvSpPr>
        <p:spPr>
          <a:xfrm>
            <a:off x="406320" y="8035833"/>
            <a:ext cx="3468664" cy="1953676"/>
          </a:xfrm>
          <a:prstGeom prst="rect">
            <a:avLst/>
          </a:prstGeom>
          <a:noFill/>
        </p:spPr>
        <p:txBody>
          <a:bodyPr wrap="square" rtlCol="0">
            <a:spAutoFit/>
          </a:bodyPr>
          <a:lstStyle/>
          <a:p>
            <a:pPr>
              <a:lnSpc>
                <a:spcPct val="150000"/>
              </a:lnSpc>
              <a:spcAft>
                <a:spcPts val="582"/>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The Solution</a:t>
            </a:r>
            <a:r>
              <a:rPr lang="en-GB" sz="1400" b="1" dirty="0">
                <a:latin typeface="Lato" panose="020F0502020204030203" pitchFamily="34" charset="0"/>
                <a:ea typeface="Lato" panose="020F0502020204030203" pitchFamily="34" charset="0"/>
                <a:cs typeface="Lato" panose="020F0502020204030203" pitchFamily="34" charset="0"/>
              </a:rPr>
              <a:t>	</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The Rebuild Gateway featuring </a:t>
            </a:r>
            <a:r>
              <a:rPr lang="en-GB" sz="1100" dirty="0" err="1">
                <a:latin typeface="Lato Light" panose="020F0302020204030203" pitchFamily="34" charset="0"/>
                <a:ea typeface="Lato" panose="020F0502020204030203" pitchFamily="34" charset="0"/>
                <a:cs typeface="Lato" panose="020F0502020204030203" pitchFamily="34" charset="0"/>
              </a:rPr>
              <a:t>Glasswall's</a:t>
            </a:r>
            <a:r>
              <a:rPr lang="en-GB" sz="1100" dirty="0">
                <a:latin typeface="Lato Light" panose="020F0302020204030203" pitchFamily="34" charset="0"/>
                <a:ea typeface="Lato" panose="020F0502020204030203" pitchFamily="34" charset="0"/>
                <a:cs typeface="Lato" panose="020F0502020204030203" pitchFamily="34" charset="0"/>
              </a:rPr>
              <a:t> patented   d-FIRST technology offers the most comprehensive and cost-effective means to safely import and export information.  It enforces the UK National Cyber Security Agency's Safe Data Import and Safe Data Export patterns where </a:t>
            </a:r>
            <a:r>
              <a:rPr lang="en-GB" sz="1100" dirty="0" err="1">
                <a:latin typeface="Lato Light" panose="020F0302020204030203" pitchFamily="34" charset="0"/>
                <a:ea typeface="Lato" panose="020F0502020204030203" pitchFamily="34" charset="0"/>
                <a:cs typeface="Lato" panose="020F0502020204030203" pitchFamily="34" charset="0"/>
              </a:rPr>
              <a:t>Glasswall's</a:t>
            </a:r>
            <a:r>
              <a:rPr lang="en-GB" sz="1100" dirty="0">
                <a:latin typeface="Lato Light" panose="020F0302020204030203" pitchFamily="34" charset="0"/>
                <a:ea typeface="Lato" panose="020F0502020204030203" pitchFamily="34" charset="0"/>
                <a:cs typeface="Lato" panose="020F0502020204030203" pitchFamily="34" charset="0"/>
              </a:rPr>
              <a:t> engine enhances transformation and verification on files.</a:t>
            </a:r>
          </a:p>
        </p:txBody>
      </p:sp>
      <p:sp>
        <p:nvSpPr>
          <p:cNvPr id="28" name="TextBox 27">
            <a:extLst>
              <a:ext uri="{FF2B5EF4-FFF2-40B4-BE49-F238E27FC236}">
                <a16:creationId xmlns:a16="http://schemas.microsoft.com/office/drawing/2014/main" id="{3DD39DBF-C306-49E4-9034-E6ADE6B9E4EE}"/>
              </a:ext>
            </a:extLst>
          </p:cNvPr>
          <p:cNvSpPr txBox="1"/>
          <p:nvPr/>
        </p:nvSpPr>
        <p:spPr>
          <a:xfrm>
            <a:off x="4223702" y="2345881"/>
            <a:ext cx="3303495" cy="3739485"/>
          </a:xfrm>
          <a:prstGeom prst="rect">
            <a:avLst/>
          </a:prstGeom>
          <a:noFill/>
        </p:spPr>
        <p:txBody>
          <a:bodyPr wrap="square" rtlCol="0">
            <a:spAutoFit/>
          </a:bodyPr>
          <a:lstStyle/>
          <a:p>
            <a:pPr>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The Rebuild File Gateway offers</a:t>
            </a:r>
            <a:r>
              <a:rPr lang="en-GB" sz="1100" b="1" dirty="0">
                <a:latin typeface="Lato Medium" panose="020F0502020204030203" pitchFamily="34" charset="0"/>
                <a:ea typeface="Lato Medium" panose="020F0502020204030203" pitchFamily="34" charset="0"/>
                <a:cs typeface="Lato Medium" panose="020F0502020204030203" pitchFamily="34" charset="0"/>
              </a:rPr>
              <a:t>:</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Low </a:t>
            </a:r>
            <a:r>
              <a:rPr lang="en-GB" sz="1100" dirty="0" err="1">
                <a:latin typeface="Lato Light" panose="020F0302020204030203" pitchFamily="34" charset="0"/>
                <a:ea typeface="Lato" panose="020F0502020204030203" pitchFamily="34" charset="0"/>
                <a:cs typeface="Lato" panose="020F0502020204030203" pitchFamily="34" charset="0"/>
              </a:rPr>
              <a:t>CapEx</a:t>
            </a:r>
            <a:r>
              <a:rPr lang="en-GB" sz="1100" dirty="0">
                <a:latin typeface="Lato Light" panose="020F0302020204030203" pitchFamily="34" charset="0"/>
                <a:ea typeface="Lato" panose="020F0502020204030203" pitchFamily="34" charset="0"/>
                <a:cs typeface="Lato" panose="020F0502020204030203" pitchFamily="34" charset="0"/>
              </a:rPr>
              <a:t> and </a:t>
            </a:r>
            <a:r>
              <a:rPr lang="en-GB" sz="1100" dirty="0" err="1">
                <a:latin typeface="Lato Light" panose="020F0302020204030203" pitchFamily="34" charset="0"/>
                <a:ea typeface="Lato" panose="020F0502020204030203" pitchFamily="34" charset="0"/>
                <a:cs typeface="Lato" panose="020F0502020204030203" pitchFamily="34" charset="0"/>
              </a:rPr>
              <a:t>OpEx</a:t>
            </a:r>
            <a:endParaRPr lang="en-GB" sz="1100" dirty="0">
              <a:latin typeface="Lato Light" panose="020F0302020204030203" pitchFamily="34" charset="0"/>
              <a:ea typeface="Lato" panose="020F0502020204030203" pitchFamily="34" charset="0"/>
              <a:cs typeface="Lato" panose="020F0502020204030203" pitchFamily="34" charset="0"/>
            </a:endParaRP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Simple maintenance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Plug and play solution</a:t>
            </a:r>
          </a:p>
          <a:p>
            <a:pPr defTabSz="226513">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Single 1U appliance incorporating:</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Import Diode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Export Diode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Small form factor “shim” PCs</a:t>
            </a:r>
          </a:p>
          <a:p>
            <a:pPr defTabSz="226513">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Shim PCs run software to perform:</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Format/protocol conversion</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File schema checking</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Format/protocol reversion</a:t>
            </a:r>
          </a:p>
          <a:p>
            <a:pPr algn="just">
              <a:spcAft>
                <a:spcPts val="582"/>
              </a:spcAft>
            </a:pPr>
            <a:endParaRPr lang="en-GB" sz="1200" dirty="0">
              <a:latin typeface="Lato" panose="020F05020202040302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8E293FC8-DD8B-49BF-9652-61E94E3B8068}"/>
              </a:ext>
            </a:extLst>
          </p:cNvPr>
          <p:cNvSpPr txBox="1"/>
          <p:nvPr/>
        </p:nvSpPr>
        <p:spPr>
          <a:xfrm>
            <a:off x="4223702" y="1788513"/>
            <a:ext cx="2871881" cy="503921"/>
          </a:xfrm>
          <a:prstGeom prst="rect">
            <a:avLst/>
          </a:prstGeom>
          <a:noFill/>
        </p:spPr>
        <p:txBody>
          <a:bodyPr wrap="square">
            <a:spAutoFit/>
          </a:bodyPr>
          <a:lstStyle/>
          <a:p>
            <a:pPr>
              <a:lnSpc>
                <a:spcPts val="17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The Rebuild Gateway platform can be used on a desk or mounted in 1U of a 19’’ rack. </a:t>
            </a:r>
          </a:p>
        </p:txBody>
      </p:sp>
      <p:sp>
        <p:nvSpPr>
          <p:cNvPr id="3" name="Rectangle 2">
            <a:extLst>
              <a:ext uri="{FF2B5EF4-FFF2-40B4-BE49-F238E27FC236}">
                <a16:creationId xmlns:a16="http://schemas.microsoft.com/office/drawing/2014/main" id="{7E62FC17-06F8-4D30-AC4C-0B4E0DE625B6}"/>
              </a:ext>
            </a:extLst>
          </p:cNvPr>
          <p:cNvSpPr/>
          <p:nvPr/>
        </p:nvSpPr>
        <p:spPr>
          <a:xfrm>
            <a:off x="4030754" y="5899925"/>
            <a:ext cx="3055205" cy="417251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24" name="TextBox 23">
            <a:extLst>
              <a:ext uri="{FF2B5EF4-FFF2-40B4-BE49-F238E27FC236}">
                <a16:creationId xmlns:a16="http://schemas.microsoft.com/office/drawing/2014/main" id="{DF986664-EC64-4AC4-AB30-1F705A8BA75B}"/>
              </a:ext>
            </a:extLst>
          </p:cNvPr>
          <p:cNvSpPr txBox="1"/>
          <p:nvPr/>
        </p:nvSpPr>
        <p:spPr>
          <a:xfrm>
            <a:off x="4214076" y="7003097"/>
            <a:ext cx="2881507" cy="2735942"/>
          </a:xfrm>
          <a:prstGeom prst="rect">
            <a:avLst/>
          </a:prstGeom>
          <a:noFill/>
        </p:spPr>
        <p:txBody>
          <a:bodyPr wrap="square" rtlCol="0">
            <a:spAutoFit/>
          </a:bodyPr>
          <a:lstStyle/>
          <a:p>
            <a:pPr>
              <a:lnSpc>
                <a:spcPct val="150000"/>
              </a:lnSpc>
              <a:spcAft>
                <a:spcPts val="291"/>
              </a:spcAft>
            </a:pPr>
            <a:r>
              <a:rPr lang="en-GB" sz="1600" dirty="0">
                <a:solidFill>
                  <a:srgbClr val="22919A"/>
                </a:solidFill>
                <a:latin typeface="Lato" panose="020F0502020204030203" pitchFamily="34" charset="0"/>
                <a:ea typeface="Lato" panose="020F0502020204030203" pitchFamily="34" charset="0"/>
                <a:cs typeface="Lato" panose="020F0502020204030203" pitchFamily="34" charset="0"/>
              </a:rPr>
              <a:t>How Does it Work?</a:t>
            </a:r>
          </a:p>
          <a:p>
            <a:pPr>
              <a:lnSpc>
                <a:spcPts val="1600"/>
              </a:lnSpc>
              <a:spcAft>
                <a:spcPts val="291"/>
              </a:spcAft>
            </a:pPr>
            <a:r>
              <a:rPr lang="en-GB" sz="1100" dirty="0">
                <a:solidFill>
                  <a:srgbClr val="22919A"/>
                </a:solidFill>
                <a:latin typeface="Lato Light" panose="020F0302020204030203" pitchFamily="34" charset="0"/>
              </a:rPr>
              <a:t>The Rebuild Gateway incorporates </a:t>
            </a:r>
            <a:r>
              <a:rPr lang="en-GB" sz="1100" dirty="0" err="1">
                <a:solidFill>
                  <a:srgbClr val="22919A"/>
                </a:solidFill>
                <a:latin typeface="Lato Light" panose="020F0302020204030203" pitchFamily="34" charset="0"/>
              </a:rPr>
              <a:t>Glasswall’s</a:t>
            </a:r>
            <a:r>
              <a:rPr lang="en-GB" sz="1100" dirty="0">
                <a:solidFill>
                  <a:srgbClr val="22919A"/>
                </a:solidFill>
                <a:latin typeface="Lato Light" panose="020F0302020204030203" pitchFamily="34" charset="0"/>
              </a:rPr>
              <a:t> Rebuild SDK into the shim PCs on both the high and low sides and documents crossing the boundary are deconstructed into text(SISL) and bitmap image representations for content checking then regenerated to the safe standard of 'known good' on the trusted side of the gateway, with the additional ability to search, redact and replace text where required and embed hidden tags into files.</a:t>
            </a:r>
          </a:p>
        </p:txBody>
      </p:sp>
      <p:cxnSp>
        <p:nvCxnSpPr>
          <p:cNvPr id="6" name="Straight Connector 5">
            <a:extLst>
              <a:ext uri="{FF2B5EF4-FFF2-40B4-BE49-F238E27FC236}">
                <a16:creationId xmlns:a16="http://schemas.microsoft.com/office/drawing/2014/main" id="{E6EA4C78-ABBC-48E1-8CC5-79BC16F38426}"/>
              </a:ext>
            </a:extLst>
          </p:cNvPr>
          <p:cNvCxnSpPr>
            <a:cxnSpLocks/>
          </p:cNvCxnSpPr>
          <p:nvPr/>
        </p:nvCxnSpPr>
        <p:spPr>
          <a:xfrm>
            <a:off x="4030756" y="10072452"/>
            <a:ext cx="3055204" cy="0"/>
          </a:xfrm>
          <a:prstGeom prst="line">
            <a:avLst/>
          </a:prstGeom>
          <a:ln w="28575">
            <a:solidFill>
              <a:srgbClr val="22919A"/>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object, clock&#10;&#10;Description automatically generated">
            <a:extLst>
              <a:ext uri="{FF2B5EF4-FFF2-40B4-BE49-F238E27FC236}">
                <a16:creationId xmlns:a16="http://schemas.microsoft.com/office/drawing/2014/main" id="{E6DBFB9E-079A-4AB1-8558-33FC4AC330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2625" y="6164210"/>
            <a:ext cx="740639" cy="740639"/>
          </a:xfrm>
          <a:prstGeom prst="rect">
            <a:avLst/>
          </a:prstGeom>
        </p:spPr>
      </p:pic>
      <p:pic>
        <p:nvPicPr>
          <p:cNvPr id="18" name="Picture 12">
            <a:extLst>
              <a:ext uri="{FF2B5EF4-FFF2-40B4-BE49-F238E27FC236}">
                <a16:creationId xmlns:a16="http://schemas.microsoft.com/office/drawing/2014/main" id="{53083F82-0F0E-4BC9-AF69-918F390C8C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13">
            <a:extLst>
              <a:ext uri="{FF2B5EF4-FFF2-40B4-BE49-F238E27FC236}">
                <a16:creationId xmlns:a16="http://schemas.microsoft.com/office/drawing/2014/main" id="{4F8DFC94-5D1E-4B82-A5A2-2B4F39CEF2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95459" y="4863468"/>
            <a:ext cx="957191" cy="781930"/>
          </a:xfrm>
          <a:prstGeom prst="rect">
            <a:avLst/>
          </a:prstGeom>
        </p:spPr>
      </p:pic>
    </p:spTree>
    <p:extLst>
      <p:ext uri="{BB962C8B-B14F-4D97-AF65-F5344CB8AC3E}">
        <p14:creationId xmlns:p14="http://schemas.microsoft.com/office/powerpoint/2010/main" val="251601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0" name="Straight Connector 549">
            <a:extLst>
              <a:ext uri="{FF2B5EF4-FFF2-40B4-BE49-F238E27FC236}">
                <a16:creationId xmlns:a16="http://schemas.microsoft.com/office/drawing/2014/main" id="{B92361A1-7635-427F-8717-56307EAE5F8B}"/>
              </a:ext>
            </a:extLst>
          </p:cNvPr>
          <p:cNvCxnSpPr>
            <a:cxnSpLocks/>
          </p:cNvCxnSpPr>
          <p:nvPr/>
        </p:nvCxnSpPr>
        <p:spPr>
          <a:xfrm>
            <a:off x="1499886" y="3641847"/>
            <a:ext cx="4567697" cy="0"/>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423230"/>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35" name="Rectangle 34">
            <a:extLst>
              <a:ext uri="{FF2B5EF4-FFF2-40B4-BE49-F238E27FC236}">
                <a16:creationId xmlns:a16="http://schemas.microsoft.com/office/drawing/2014/main" id="{E705BA50-5C49-4A0A-9010-82DDA16EBAF2}"/>
              </a:ext>
            </a:extLst>
          </p:cNvPr>
          <p:cNvSpPr/>
          <p:nvPr/>
        </p:nvSpPr>
        <p:spPr>
          <a:xfrm>
            <a:off x="488438" y="455749"/>
            <a:ext cx="6554558" cy="2782201"/>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3" name="TextBox 552">
            <a:extLst>
              <a:ext uri="{FF2B5EF4-FFF2-40B4-BE49-F238E27FC236}">
                <a16:creationId xmlns:a16="http://schemas.microsoft.com/office/drawing/2014/main" id="{84E04371-9D9C-41C4-A5E0-3EB4D827EA05}"/>
              </a:ext>
            </a:extLst>
          </p:cNvPr>
          <p:cNvSpPr txBox="1"/>
          <p:nvPr/>
        </p:nvSpPr>
        <p:spPr>
          <a:xfrm>
            <a:off x="2935884" y="3448119"/>
            <a:ext cx="1626492" cy="328597"/>
          </a:xfrm>
          <a:prstGeom prst="rect">
            <a:avLst/>
          </a:prstGeom>
          <a:solidFill>
            <a:schemeClr val="bg1"/>
          </a:solidFill>
        </p:spPr>
        <p:txBody>
          <a:bodyPr wrap="square" rtlCol="0">
            <a:spAutoFit/>
          </a:bodyPr>
          <a:lstStyle/>
          <a:p>
            <a:pPr>
              <a:spcAft>
                <a:spcPts val="291"/>
              </a:spcAft>
            </a:pPr>
            <a:r>
              <a:rPr lang="en-GB" sz="1553" dirty="0">
                <a:solidFill>
                  <a:srgbClr val="22919A"/>
                </a:solidFill>
                <a:latin typeface="Lato" panose="020F0502020204030203" pitchFamily="34" charset="0"/>
                <a:ea typeface="Lato" panose="020F0502020204030203" pitchFamily="34" charset="0"/>
                <a:cs typeface="Lato" panose="020F0502020204030203" pitchFamily="34" charset="0"/>
              </a:rPr>
              <a:t>Cost Breakdown</a:t>
            </a:r>
          </a:p>
        </p:txBody>
      </p:sp>
      <p:cxnSp>
        <p:nvCxnSpPr>
          <p:cNvPr id="558" name="Straight Connector 557">
            <a:extLst>
              <a:ext uri="{FF2B5EF4-FFF2-40B4-BE49-F238E27FC236}">
                <a16:creationId xmlns:a16="http://schemas.microsoft.com/office/drawing/2014/main" id="{3A22483B-15EC-4517-8F90-89E4C3E18E5C}"/>
              </a:ext>
            </a:extLst>
          </p:cNvPr>
          <p:cNvCxnSpPr>
            <a:cxnSpLocks/>
          </p:cNvCxnSpPr>
          <p:nvPr/>
        </p:nvCxnSpPr>
        <p:spPr>
          <a:xfrm>
            <a:off x="1499885" y="3641847"/>
            <a:ext cx="0" cy="423124"/>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7D2D668E-9CD8-42F2-AC6B-34483C543622}"/>
              </a:ext>
            </a:extLst>
          </p:cNvPr>
          <p:cNvCxnSpPr>
            <a:cxnSpLocks/>
          </p:cNvCxnSpPr>
          <p:nvPr/>
        </p:nvCxnSpPr>
        <p:spPr>
          <a:xfrm>
            <a:off x="6067582" y="3641847"/>
            <a:ext cx="0" cy="423124"/>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673" name="Rectangle 672">
            <a:extLst>
              <a:ext uri="{FF2B5EF4-FFF2-40B4-BE49-F238E27FC236}">
                <a16:creationId xmlns:a16="http://schemas.microsoft.com/office/drawing/2014/main" id="{3D7ED6E7-8FD1-4400-9E16-51F7E5A0B0A9}"/>
              </a:ext>
            </a:extLst>
          </p:cNvPr>
          <p:cNvSpPr/>
          <p:nvPr/>
        </p:nvSpPr>
        <p:spPr>
          <a:xfrm>
            <a:off x="2816353"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6" name="Rectangle 675">
            <a:extLst>
              <a:ext uri="{FF2B5EF4-FFF2-40B4-BE49-F238E27FC236}">
                <a16:creationId xmlns:a16="http://schemas.microsoft.com/office/drawing/2014/main" id="{364ED4AF-0BC0-4723-A5F0-8F51C08C034E}"/>
              </a:ext>
            </a:extLst>
          </p:cNvPr>
          <p:cNvSpPr/>
          <p:nvPr/>
        </p:nvSpPr>
        <p:spPr>
          <a:xfrm>
            <a:off x="618217"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7" name="Rectangle 676">
            <a:extLst>
              <a:ext uri="{FF2B5EF4-FFF2-40B4-BE49-F238E27FC236}">
                <a16:creationId xmlns:a16="http://schemas.microsoft.com/office/drawing/2014/main" id="{C24BDF93-8E15-406D-B7DD-31FEB2E0675C}"/>
              </a:ext>
            </a:extLst>
          </p:cNvPr>
          <p:cNvSpPr/>
          <p:nvPr/>
        </p:nvSpPr>
        <p:spPr>
          <a:xfrm>
            <a:off x="5031730"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9" name="Rectangle 678">
            <a:extLst>
              <a:ext uri="{FF2B5EF4-FFF2-40B4-BE49-F238E27FC236}">
                <a16:creationId xmlns:a16="http://schemas.microsoft.com/office/drawing/2014/main" id="{2D727D05-4A9C-45A4-8C11-249A7FD231F6}"/>
              </a:ext>
            </a:extLst>
          </p:cNvPr>
          <p:cNvSpPr/>
          <p:nvPr/>
        </p:nvSpPr>
        <p:spPr>
          <a:xfrm>
            <a:off x="480734" y="5437403"/>
            <a:ext cx="6562262" cy="3879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1" name="TextBox 680">
            <a:extLst>
              <a:ext uri="{FF2B5EF4-FFF2-40B4-BE49-F238E27FC236}">
                <a16:creationId xmlns:a16="http://schemas.microsoft.com/office/drawing/2014/main" id="{3A4BA44B-40E2-441D-A8E6-D3B7AF6F21CF}"/>
              </a:ext>
            </a:extLst>
          </p:cNvPr>
          <p:cNvSpPr txBox="1"/>
          <p:nvPr/>
        </p:nvSpPr>
        <p:spPr>
          <a:xfrm>
            <a:off x="592435" y="5514490"/>
            <a:ext cx="3290578" cy="1305422"/>
          </a:xfrm>
          <a:prstGeom prst="rect">
            <a:avLst/>
          </a:prstGeom>
          <a:noFill/>
        </p:spPr>
        <p:txBody>
          <a:bodyPr wrap="square" rtlCol="0">
            <a:spAutoFit/>
          </a:bodyPr>
          <a:lstStyle/>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Diode throughput</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Secure internet browsing &amp; shared desktop access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Secure file transfer (including large files)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Security Enforcing Functions</a:t>
            </a:r>
          </a:p>
        </p:txBody>
      </p:sp>
      <p:sp>
        <p:nvSpPr>
          <p:cNvPr id="682" name="TextBox 681">
            <a:extLst>
              <a:ext uri="{FF2B5EF4-FFF2-40B4-BE49-F238E27FC236}">
                <a16:creationId xmlns:a16="http://schemas.microsoft.com/office/drawing/2014/main" id="{FC27DD44-E44F-4C58-BD8B-DD54B86934B9}"/>
              </a:ext>
            </a:extLst>
          </p:cNvPr>
          <p:cNvSpPr txBox="1"/>
          <p:nvPr/>
        </p:nvSpPr>
        <p:spPr>
          <a:xfrm>
            <a:off x="4066374" y="5514490"/>
            <a:ext cx="3149293" cy="2067169"/>
          </a:xfrm>
          <a:prstGeom prst="rect">
            <a:avLst/>
          </a:prstGeom>
          <a:noFill/>
        </p:spPr>
        <p:txBody>
          <a:bodyPr wrap="square" rtlCol="0">
            <a:spAutoFit/>
          </a:bodyPr>
          <a:lstStyle/>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Up to 1 Gbit/s</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Via Safe Browse software (included)</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Via Safe Data software (included)</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Protocol conversion</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Reliable file transfer</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File re-wrapping</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File routing</a:t>
            </a:r>
          </a:p>
        </p:txBody>
      </p:sp>
      <p:sp>
        <p:nvSpPr>
          <p:cNvPr id="683" name="TextBox 682">
            <a:extLst>
              <a:ext uri="{FF2B5EF4-FFF2-40B4-BE49-F238E27FC236}">
                <a16:creationId xmlns:a16="http://schemas.microsoft.com/office/drawing/2014/main" id="{D5D4B443-D04D-45A8-806E-48CEB50006A0}"/>
              </a:ext>
            </a:extLst>
          </p:cNvPr>
          <p:cNvSpPr txBox="1"/>
          <p:nvPr/>
        </p:nvSpPr>
        <p:spPr>
          <a:xfrm>
            <a:off x="4066374" y="7555160"/>
            <a:ext cx="3149293" cy="1636282"/>
          </a:xfrm>
          <a:prstGeom prst="rect">
            <a:avLst/>
          </a:prstGeom>
          <a:noFill/>
        </p:spPr>
        <p:txBody>
          <a:bodyPr wrap="square" rtlCol="0">
            <a:spAutoFit/>
          </a:bodyPr>
          <a:lstStyle/>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0-30 °C</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350 x 210 x 44 mm</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2500 g</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100-240 VAC 50 W</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1-year hardware warranty</a:t>
            </a:r>
          </a:p>
        </p:txBody>
      </p:sp>
      <p:sp>
        <p:nvSpPr>
          <p:cNvPr id="684" name="TextBox 683">
            <a:extLst>
              <a:ext uri="{FF2B5EF4-FFF2-40B4-BE49-F238E27FC236}">
                <a16:creationId xmlns:a16="http://schemas.microsoft.com/office/drawing/2014/main" id="{3A520456-F4B3-46A4-9118-70C48783B274}"/>
              </a:ext>
            </a:extLst>
          </p:cNvPr>
          <p:cNvSpPr txBox="1"/>
          <p:nvPr/>
        </p:nvSpPr>
        <p:spPr>
          <a:xfrm>
            <a:off x="592435" y="7555160"/>
            <a:ext cx="3149293" cy="1636282"/>
          </a:xfrm>
          <a:prstGeom prst="rect">
            <a:avLst/>
          </a:prstGeom>
          <a:noFill/>
        </p:spPr>
        <p:txBody>
          <a:bodyPr wrap="square" rtlCol="0">
            <a:spAutoFit/>
          </a:bodyPr>
          <a:lstStyle/>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Operating temperature range</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Dimensions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Weight</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Power</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Warranty</a:t>
            </a:r>
          </a:p>
        </p:txBody>
      </p:sp>
      <p:pic>
        <p:nvPicPr>
          <p:cNvPr id="582" name="Picture 581">
            <a:extLst>
              <a:ext uri="{FF2B5EF4-FFF2-40B4-BE49-F238E27FC236}">
                <a16:creationId xmlns:a16="http://schemas.microsoft.com/office/drawing/2014/main" id="{F64F2488-AFBF-4271-AA3A-0E8DA3509280}"/>
              </a:ext>
            </a:extLst>
          </p:cNvPr>
          <p:cNvPicPr>
            <a:picLocks noChangeAspect="1"/>
          </p:cNvPicPr>
          <p:nvPr/>
        </p:nvPicPr>
        <p:blipFill>
          <a:blip r:embed="rId2"/>
          <a:stretch>
            <a:fillRect/>
          </a:stretch>
        </p:blipFill>
        <p:spPr>
          <a:xfrm>
            <a:off x="664092" y="982025"/>
            <a:ext cx="6215616" cy="1649407"/>
          </a:xfrm>
          <a:prstGeom prst="rect">
            <a:avLst/>
          </a:prstGeom>
        </p:spPr>
      </p:pic>
      <p:sp>
        <p:nvSpPr>
          <p:cNvPr id="694" name="TextBox 693">
            <a:extLst>
              <a:ext uri="{FF2B5EF4-FFF2-40B4-BE49-F238E27FC236}">
                <a16:creationId xmlns:a16="http://schemas.microsoft.com/office/drawing/2014/main" id="{EADF71E8-36B2-415C-85E8-2F361C1D6617}"/>
              </a:ext>
            </a:extLst>
          </p:cNvPr>
          <p:cNvSpPr txBox="1"/>
          <p:nvPr/>
        </p:nvSpPr>
        <p:spPr>
          <a:xfrm>
            <a:off x="1564217" y="713587"/>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Sensitive data</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5" name="TextBox 694">
            <a:extLst>
              <a:ext uri="{FF2B5EF4-FFF2-40B4-BE49-F238E27FC236}">
                <a16:creationId xmlns:a16="http://schemas.microsoft.com/office/drawing/2014/main" id="{E94D9AAC-2C80-4BAC-AE76-5C4CFF9328F5}"/>
              </a:ext>
            </a:extLst>
          </p:cNvPr>
          <p:cNvSpPr txBox="1"/>
          <p:nvPr/>
        </p:nvSpPr>
        <p:spPr>
          <a:xfrm>
            <a:off x="3737366" y="713587"/>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Public data</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6" name="TextBox 695">
            <a:extLst>
              <a:ext uri="{FF2B5EF4-FFF2-40B4-BE49-F238E27FC236}">
                <a16:creationId xmlns:a16="http://schemas.microsoft.com/office/drawing/2014/main" id="{F8AF223B-FC99-4353-A916-674360DBC6BA}"/>
              </a:ext>
            </a:extLst>
          </p:cNvPr>
          <p:cNvSpPr txBox="1"/>
          <p:nvPr/>
        </p:nvSpPr>
        <p:spPr>
          <a:xfrm>
            <a:off x="500804" y="2694660"/>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Secure access</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7" name="TextBox 696">
            <a:extLst>
              <a:ext uri="{FF2B5EF4-FFF2-40B4-BE49-F238E27FC236}">
                <a16:creationId xmlns:a16="http://schemas.microsoft.com/office/drawing/2014/main" id="{DB5747C6-98AE-4FDB-8880-9833B0697CD6}"/>
              </a:ext>
            </a:extLst>
          </p:cNvPr>
          <p:cNvSpPr txBox="1"/>
          <p:nvPr/>
        </p:nvSpPr>
        <p:spPr>
          <a:xfrm>
            <a:off x="1529468" y="2694660"/>
            <a:ext cx="1112436"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Secure network</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8" name="TextBox 697">
            <a:extLst>
              <a:ext uri="{FF2B5EF4-FFF2-40B4-BE49-F238E27FC236}">
                <a16:creationId xmlns:a16="http://schemas.microsoft.com/office/drawing/2014/main" id="{05C464AE-47A7-4F58-AFE4-CC20C6F3B841}"/>
              </a:ext>
            </a:extLst>
          </p:cNvPr>
          <p:cNvSpPr txBox="1"/>
          <p:nvPr/>
        </p:nvSpPr>
        <p:spPr>
          <a:xfrm>
            <a:off x="2647728" y="2694661"/>
            <a:ext cx="1112436" cy="371127"/>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Rebuild</a:t>
            </a:r>
            <a:endParaRPr lang="en-GB" sz="874" b="1" baseline="30000" dirty="0">
              <a:solidFill>
                <a:srgbClr val="0F3F5D"/>
              </a:solidFill>
              <a:latin typeface="Lato" panose="020F0502020204030203" pitchFamily="34" charset="0"/>
              <a:ea typeface="Lato" panose="020F0502020204030203" pitchFamily="34" charset="0"/>
              <a:cs typeface="Lato" panose="020F0502020204030203" pitchFamily="34" charset="0"/>
            </a:endParaRPr>
          </a:p>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Gateway</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9" name="TextBox 698">
            <a:extLst>
              <a:ext uri="{FF2B5EF4-FFF2-40B4-BE49-F238E27FC236}">
                <a16:creationId xmlns:a16="http://schemas.microsoft.com/office/drawing/2014/main" id="{6825AC80-524D-43B3-8637-28877017D10C}"/>
              </a:ext>
            </a:extLst>
          </p:cNvPr>
          <p:cNvSpPr txBox="1"/>
          <p:nvPr/>
        </p:nvSpPr>
        <p:spPr>
          <a:xfrm>
            <a:off x="3771901" y="2694661"/>
            <a:ext cx="1136103" cy="371127"/>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Company</a:t>
            </a:r>
          </a:p>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low-side network</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700" name="TextBox 699">
            <a:extLst>
              <a:ext uri="{FF2B5EF4-FFF2-40B4-BE49-F238E27FC236}">
                <a16:creationId xmlns:a16="http://schemas.microsoft.com/office/drawing/2014/main" id="{AE6E2EDC-E869-43AD-A034-9F67FAFA4894}"/>
              </a:ext>
            </a:extLst>
          </p:cNvPr>
          <p:cNvSpPr txBox="1"/>
          <p:nvPr/>
        </p:nvSpPr>
        <p:spPr>
          <a:xfrm>
            <a:off x="4931479" y="2694661"/>
            <a:ext cx="1136103" cy="193258"/>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Firewall</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701" name="TextBox 700">
            <a:extLst>
              <a:ext uri="{FF2B5EF4-FFF2-40B4-BE49-F238E27FC236}">
                <a16:creationId xmlns:a16="http://schemas.microsoft.com/office/drawing/2014/main" id="{522AADCA-4C63-4570-AF69-C3F4ACBD5EB9}"/>
              </a:ext>
            </a:extLst>
          </p:cNvPr>
          <p:cNvSpPr txBox="1"/>
          <p:nvPr/>
        </p:nvSpPr>
        <p:spPr>
          <a:xfrm>
            <a:off x="6218489" y="2694661"/>
            <a:ext cx="787628" cy="193258"/>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Internet</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cxnSp>
        <p:nvCxnSpPr>
          <p:cNvPr id="34" name="Straight Connector 33">
            <a:extLst>
              <a:ext uri="{FF2B5EF4-FFF2-40B4-BE49-F238E27FC236}">
                <a16:creationId xmlns:a16="http://schemas.microsoft.com/office/drawing/2014/main" id="{0CA649A8-99C1-472B-9337-8FA1F56D7241}"/>
              </a:ext>
            </a:extLst>
          </p:cNvPr>
          <p:cNvCxnSpPr>
            <a:cxnSpLocks/>
          </p:cNvCxnSpPr>
          <p:nvPr/>
        </p:nvCxnSpPr>
        <p:spPr>
          <a:xfrm>
            <a:off x="3771901" y="3757466"/>
            <a:ext cx="0" cy="307093"/>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556" name="TextBox 555">
            <a:extLst>
              <a:ext uri="{FF2B5EF4-FFF2-40B4-BE49-F238E27FC236}">
                <a16:creationId xmlns:a16="http://schemas.microsoft.com/office/drawing/2014/main" id="{59A24AE9-B1B8-451E-8AFD-C00A9855C592}"/>
              </a:ext>
            </a:extLst>
          </p:cNvPr>
          <p:cNvSpPr txBox="1"/>
          <p:nvPr/>
        </p:nvSpPr>
        <p:spPr>
          <a:xfrm>
            <a:off x="2816353" y="4131505"/>
            <a:ext cx="1911096"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2</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£9,980.00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p>
        </p:txBody>
      </p:sp>
      <p:sp>
        <p:nvSpPr>
          <p:cNvPr id="557" name="TextBox 556">
            <a:extLst>
              <a:ext uri="{FF2B5EF4-FFF2-40B4-BE49-F238E27FC236}">
                <a16:creationId xmlns:a16="http://schemas.microsoft.com/office/drawing/2014/main" id="{A47CCBB0-1857-401C-B3F0-A9C7E8E00897}"/>
              </a:ext>
            </a:extLst>
          </p:cNvPr>
          <p:cNvSpPr txBox="1"/>
          <p:nvPr/>
        </p:nvSpPr>
        <p:spPr>
          <a:xfrm>
            <a:off x="5088524" y="4131505"/>
            <a:ext cx="1797508"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3</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£9,980.00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p>
        </p:txBody>
      </p:sp>
      <p:sp>
        <p:nvSpPr>
          <p:cNvPr id="555" name="TextBox 554">
            <a:extLst>
              <a:ext uri="{FF2B5EF4-FFF2-40B4-BE49-F238E27FC236}">
                <a16:creationId xmlns:a16="http://schemas.microsoft.com/office/drawing/2014/main" id="{71D0493C-EA3D-488F-A23E-6D6558B00FAC}"/>
              </a:ext>
            </a:extLst>
          </p:cNvPr>
          <p:cNvSpPr txBox="1"/>
          <p:nvPr/>
        </p:nvSpPr>
        <p:spPr>
          <a:xfrm>
            <a:off x="671735" y="4131505"/>
            <a:ext cx="1804061"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1</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£29,890.00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endParaRPr lang="en-GB"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7" name="Straight Connector 6">
            <a:extLst>
              <a:ext uri="{FF2B5EF4-FFF2-40B4-BE49-F238E27FC236}">
                <a16:creationId xmlns:a16="http://schemas.microsoft.com/office/drawing/2014/main" id="{BEA066F2-C18B-4D78-ABAD-726FC66F9BDD}"/>
              </a:ext>
            </a:extLst>
          </p:cNvPr>
          <p:cNvCxnSpPr/>
          <p:nvPr/>
        </p:nvCxnSpPr>
        <p:spPr>
          <a:xfrm>
            <a:off x="658234" y="7574199"/>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B9FBE8-06D3-431A-A6CA-BFCCD4B7411A}"/>
              </a:ext>
            </a:extLst>
          </p:cNvPr>
          <p:cNvCxnSpPr/>
          <p:nvPr/>
        </p:nvCxnSpPr>
        <p:spPr>
          <a:xfrm>
            <a:off x="658234" y="6515915"/>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BC91058-8D4C-4967-AB1F-6AFD832AA755}"/>
              </a:ext>
            </a:extLst>
          </p:cNvPr>
          <p:cNvCxnSpPr/>
          <p:nvPr/>
        </p:nvCxnSpPr>
        <p:spPr>
          <a:xfrm>
            <a:off x="658234" y="5887265"/>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4773F5-4C32-4F6E-9D1D-BD33DAD62C09}"/>
              </a:ext>
            </a:extLst>
          </p:cNvPr>
          <p:cNvCxnSpPr/>
          <p:nvPr/>
        </p:nvCxnSpPr>
        <p:spPr>
          <a:xfrm>
            <a:off x="658234" y="6201590"/>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9E72BF-9882-4090-8321-085ACEA793C3}"/>
              </a:ext>
            </a:extLst>
          </p:cNvPr>
          <p:cNvCxnSpPr/>
          <p:nvPr/>
        </p:nvCxnSpPr>
        <p:spPr>
          <a:xfrm>
            <a:off x="658234" y="7904380"/>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4F68B1-6621-4FE0-8CEA-988DFEACC842}"/>
              </a:ext>
            </a:extLst>
          </p:cNvPr>
          <p:cNvCxnSpPr/>
          <p:nvPr/>
        </p:nvCxnSpPr>
        <p:spPr>
          <a:xfrm>
            <a:off x="658234" y="8234561"/>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193E6E-FF89-4A99-A6DD-EFEC89E43B50}"/>
              </a:ext>
            </a:extLst>
          </p:cNvPr>
          <p:cNvCxnSpPr/>
          <p:nvPr/>
        </p:nvCxnSpPr>
        <p:spPr>
          <a:xfrm>
            <a:off x="658234" y="8564742"/>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28E539-A4F6-4944-A664-D7760FDE3D0E}"/>
              </a:ext>
            </a:extLst>
          </p:cNvPr>
          <p:cNvCxnSpPr/>
          <p:nvPr/>
        </p:nvCxnSpPr>
        <p:spPr>
          <a:xfrm>
            <a:off x="658234" y="8894924"/>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 name="Picture 12">
            <a:extLst>
              <a:ext uri="{FF2B5EF4-FFF2-40B4-BE49-F238E27FC236}">
                <a16:creationId xmlns:a16="http://schemas.microsoft.com/office/drawing/2014/main" id="{03BAE16C-DADE-4E29-9E2D-86DED36CB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E288A09-57B3-4ED9-BEA8-3B15CF8704F2}"/>
              </a:ext>
            </a:extLst>
          </p:cNvPr>
          <p:cNvSpPr/>
          <p:nvPr/>
        </p:nvSpPr>
        <p:spPr>
          <a:xfrm>
            <a:off x="480734" y="9613583"/>
            <a:ext cx="6562261" cy="559350"/>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 name="TextBox 54">
            <a:extLst>
              <a:ext uri="{FF2B5EF4-FFF2-40B4-BE49-F238E27FC236}">
                <a16:creationId xmlns:a16="http://schemas.microsoft.com/office/drawing/2014/main" id="{E9BC42F7-27AA-4935-B482-79E5CC08D538}"/>
              </a:ext>
            </a:extLst>
          </p:cNvPr>
          <p:cNvSpPr txBox="1"/>
          <p:nvPr/>
        </p:nvSpPr>
        <p:spPr>
          <a:xfrm>
            <a:off x="1499885" y="9749251"/>
            <a:ext cx="2808517" cy="261610"/>
          </a:xfrm>
          <a:prstGeom prst="rect">
            <a:avLst/>
          </a:prstGeom>
          <a:noFill/>
        </p:spPr>
        <p:txBody>
          <a:bodyPr wrap="square">
            <a:spAutoFit/>
          </a:bodyPr>
          <a:lstStyle/>
          <a:p>
            <a:r>
              <a:rPr lang="en-GB" sz="1100" dirty="0">
                <a:solidFill>
                  <a:schemeClr val="bg1"/>
                </a:solidFill>
                <a:latin typeface="Lato Meidum"/>
              </a:rPr>
              <a:t>sales@glasswallsolutions.com </a:t>
            </a:r>
          </a:p>
        </p:txBody>
      </p:sp>
      <p:sp>
        <p:nvSpPr>
          <p:cNvPr id="56" name="TextBox 55">
            <a:extLst>
              <a:ext uri="{FF2B5EF4-FFF2-40B4-BE49-F238E27FC236}">
                <a16:creationId xmlns:a16="http://schemas.microsoft.com/office/drawing/2014/main" id="{A313BF64-3AA6-4292-A2CC-0002D643D5E9}"/>
              </a:ext>
            </a:extLst>
          </p:cNvPr>
          <p:cNvSpPr txBox="1"/>
          <p:nvPr/>
        </p:nvSpPr>
        <p:spPr>
          <a:xfrm>
            <a:off x="4511422" y="9749251"/>
            <a:ext cx="1936745" cy="261610"/>
          </a:xfrm>
          <a:prstGeom prst="rect">
            <a:avLst/>
          </a:prstGeom>
          <a:noFill/>
        </p:spPr>
        <p:txBody>
          <a:bodyPr wrap="square">
            <a:spAutoFit/>
          </a:bodyPr>
          <a:lstStyle/>
          <a:p>
            <a:pPr algn="r"/>
            <a:r>
              <a:rPr lang="en-GB" sz="1100" dirty="0">
                <a:solidFill>
                  <a:schemeClr val="bg1"/>
                </a:solidFill>
                <a:latin typeface="Lato Meidum"/>
              </a:rPr>
              <a:t>www.glasswallsolutions.com </a:t>
            </a:r>
          </a:p>
        </p:txBody>
      </p:sp>
      <p:pic>
        <p:nvPicPr>
          <p:cNvPr id="8" name="Graphic 7">
            <a:extLst>
              <a:ext uri="{FF2B5EF4-FFF2-40B4-BE49-F238E27FC236}">
                <a16:creationId xmlns:a16="http://schemas.microsoft.com/office/drawing/2014/main" id="{63E8D9CA-A8AD-4FAF-84DF-673F926336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6444" y="9772467"/>
            <a:ext cx="354975" cy="231016"/>
          </a:xfrm>
          <a:prstGeom prst="rect">
            <a:avLst/>
          </a:prstGeom>
        </p:spPr>
      </p:pic>
      <p:pic>
        <p:nvPicPr>
          <p:cNvPr id="9" name="Graphic 8">
            <a:extLst>
              <a:ext uri="{FF2B5EF4-FFF2-40B4-BE49-F238E27FC236}">
                <a16:creationId xmlns:a16="http://schemas.microsoft.com/office/drawing/2014/main" id="{23EE5AC0-0EB2-4FD9-8C38-EDDECF86D3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9614" y="9726504"/>
            <a:ext cx="318026" cy="318026"/>
          </a:xfrm>
          <a:prstGeom prst="rect">
            <a:avLst/>
          </a:prstGeom>
        </p:spPr>
      </p:pic>
    </p:spTree>
    <p:extLst>
      <p:ext uri="{BB962C8B-B14F-4D97-AF65-F5344CB8AC3E}">
        <p14:creationId xmlns:p14="http://schemas.microsoft.com/office/powerpoint/2010/main" val="2979815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TotalTime>
  <Words>393</Words>
  <Application>Microsoft Office PowerPoint</Application>
  <PresentationFormat>Custom</PresentationFormat>
  <Paragraphs>73</Paragraphs>
  <Slides>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Calibri</vt:lpstr>
      <vt:lpstr>Calibri Light</vt:lpstr>
      <vt:lpstr>Lato</vt:lpstr>
      <vt:lpstr>Lato Black</vt:lpstr>
      <vt:lpstr>Lato Light</vt:lpstr>
      <vt:lpstr>Lato Medium</vt:lpstr>
      <vt:lpstr>Lato Meidum</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jake bussell</cp:lastModifiedBy>
  <cp:revision>101</cp:revision>
  <dcterms:created xsi:type="dcterms:W3CDTF">2020-04-03T05:24:25Z</dcterms:created>
  <dcterms:modified xsi:type="dcterms:W3CDTF">2020-07-01T11:32:32Z</dcterms:modified>
</cp:coreProperties>
</file>