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1"/>
  </p:notesMasterIdLst>
  <p:sldIdLst>
    <p:sldId id="299" r:id="rId2"/>
    <p:sldId id="305" r:id="rId3"/>
    <p:sldId id="306" r:id="rId4"/>
    <p:sldId id="307" r:id="rId5"/>
    <p:sldId id="313" r:id="rId6"/>
    <p:sldId id="309" r:id="rId7"/>
    <p:sldId id="310" r:id="rId8"/>
    <p:sldId id="311" r:id="rId9"/>
    <p:sldId id="31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  <p15:guide id="4" orient="horz" pos="21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Saksena" initials="SS" lastIdx="1" clrIdx="0">
    <p:extLst>
      <p:ext uri="{19B8F6BF-5375-455C-9EA6-DF929625EA0E}">
        <p15:presenceInfo xmlns:p15="http://schemas.microsoft.com/office/powerpoint/2012/main" userId="3dd79da2e5284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19A"/>
    <a:srgbClr val="165E7A"/>
    <a:srgbClr val="0E3E5B"/>
    <a:srgbClr val="3E8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BE08B4-D91E-434C-8E71-41EC033FFD75}">
  <a:tblStyle styleId="{C1BE08B4-D91E-434C-8E71-41EC033FFD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1062" y="78"/>
      </p:cViewPr>
      <p:guideLst>
        <p:guide orient="horz" pos="1371"/>
        <p:guide pos="2880"/>
        <p:guide orient="horz" pos="2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673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3bd9e83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b3bd9e839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8b3bd9e839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74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2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34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4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2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0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20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03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5889b9d9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7f5889b9d9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4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 &amp; Logo">
  <p:cSld name="Blank with Title &amp; Logo">
    <p:bg>
      <p:bgPr>
        <a:gradFill>
          <a:gsLst>
            <a:gs pos="0">
              <a:srgbClr val="0C3451"/>
            </a:gs>
            <a:gs pos="34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444713" y="270783"/>
            <a:ext cx="7055683" cy="4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5673" y="270784"/>
            <a:ext cx="840071" cy="4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">
  <p:cSld name="Intro Slide">
    <p:bg>
      <p:bgPr>
        <a:gradFill>
          <a:gsLst>
            <a:gs pos="0">
              <a:srgbClr val="0C3451"/>
            </a:gs>
            <a:gs pos="22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262" y="979319"/>
            <a:ext cx="2353334" cy="12912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5067300" y="1121909"/>
            <a:ext cx="3124200" cy="10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2"/>
          </p:nvPr>
        </p:nvSpPr>
        <p:spPr>
          <a:xfrm>
            <a:off x="1078262" y="2958272"/>
            <a:ext cx="7113239" cy="58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3"/>
          </p:nvPr>
        </p:nvSpPr>
        <p:spPr>
          <a:xfrm>
            <a:off x="1078262" y="3797929"/>
            <a:ext cx="3124200" cy="5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Box Layout">
  <p:cSld name="Title + 2 Box Layout">
    <p:bg>
      <p:bgPr>
        <a:gradFill>
          <a:gsLst>
            <a:gs pos="0">
              <a:srgbClr val="0C3451"/>
            </a:gs>
            <a:gs pos="33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5673" y="270784"/>
            <a:ext cx="840071" cy="4609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44713" y="270783"/>
            <a:ext cx="7055683" cy="4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44713" y="1154906"/>
            <a:ext cx="3516877" cy="354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⁄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 Light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5028832" y="1154905"/>
            <a:ext cx="3516877" cy="354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⁄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 Light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al with Disagonal Split">
  <p:cSld name="Tital with Disagonal Split">
    <p:bg>
      <p:bgPr>
        <a:gradFill>
          <a:gsLst>
            <a:gs pos="0">
              <a:srgbClr val="0C3451"/>
            </a:gs>
            <a:gs pos="33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0"/>
          <p:cNvPicPr preferRelativeResize="0"/>
          <p:nvPr/>
        </p:nvPicPr>
        <p:blipFill rotWithShape="1">
          <a:blip r:embed="rId2">
            <a:alphaModFix/>
          </a:blip>
          <a:srcRect r="25243"/>
          <a:stretch/>
        </p:blipFill>
        <p:spPr>
          <a:xfrm>
            <a:off x="3617174" y="0"/>
            <a:ext cx="5526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44713" y="270783"/>
            <a:ext cx="7055683" cy="4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5673" y="270784"/>
            <a:ext cx="840071" cy="4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x Right">
  <p:cSld name="Title with Box Right">
    <p:bg>
      <p:bgPr>
        <a:gradFill>
          <a:gsLst>
            <a:gs pos="0">
              <a:srgbClr val="0C3451"/>
            </a:gs>
            <a:gs pos="33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5156521" y="0"/>
            <a:ext cx="3987478" cy="51435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44713" y="270783"/>
            <a:ext cx="7055683" cy="4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5673" y="270784"/>
            <a:ext cx="840071" cy="4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x Left">
  <p:cSld name="Title with Box Left">
    <p:bg>
      <p:bgPr>
        <a:gradFill>
          <a:gsLst>
            <a:gs pos="0">
              <a:srgbClr val="0C3451"/>
            </a:gs>
            <a:gs pos="33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0" y="0"/>
            <a:ext cx="3987478" cy="51435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44713" y="270783"/>
            <a:ext cx="7055683" cy="4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5673" y="270784"/>
            <a:ext cx="840071" cy="4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ro Slide">
  <p:cSld name="Outro Slide">
    <p:bg>
      <p:bgPr>
        <a:gradFill>
          <a:gsLst>
            <a:gs pos="0">
              <a:srgbClr val="0C3451"/>
            </a:gs>
            <a:gs pos="22000">
              <a:srgbClr val="0C3451"/>
            </a:gs>
            <a:gs pos="100000">
              <a:srgbClr val="186480"/>
            </a:gs>
          </a:gsLst>
          <a:lin ang="27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262" y="497798"/>
            <a:ext cx="2353334" cy="129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5067300" y="640388"/>
            <a:ext cx="3124200" cy="10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1078262" y="2220715"/>
            <a:ext cx="7113239" cy="58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3"/>
          </p:nvPr>
        </p:nvSpPr>
        <p:spPr>
          <a:xfrm>
            <a:off x="1078262" y="2937564"/>
            <a:ext cx="3124200" cy="118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/>
          <p:nvPr/>
        </p:nvSpPr>
        <p:spPr>
          <a:xfrm>
            <a:off x="1078262" y="4361407"/>
            <a:ext cx="291100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glasswallsolutions.com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@glasswallglobal</a:t>
            </a:r>
            <a:endParaRPr sz="11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Totally Blank">
    <p:bg>
      <p:bgPr>
        <a:gradFill>
          <a:gsLst>
            <a:gs pos="0">
              <a:srgbClr val="0C3451"/>
            </a:gs>
            <a:gs pos="34000">
              <a:srgbClr val="0C3451"/>
            </a:gs>
            <a:gs pos="100000">
              <a:srgbClr val="186480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25">
            <a:alpha val="0"/>
          </a:srgbClr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628650" y="29381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"/>
              <a:buNone/>
              <a:defRPr sz="3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628650" y="1389194"/>
            <a:ext cx="7886700" cy="3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/>
        </p:nvSpPr>
        <p:spPr>
          <a:xfrm>
            <a:off x="3887263" y="0"/>
            <a:ext cx="4944095" cy="5143500"/>
          </a:xfrm>
          <a:custGeom>
            <a:avLst/>
            <a:gdLst/>
            <a:ahLst/>
            <a:cxnLst/>
            <a:rect l="l" t="t" r="r" b="b"/>
            <a:pathLst>
              <a:path w="4944095" h="5143500" extrusionOk="0">
                <a:moveTo>
                  <a:pt x="1654065" y="0"/>
                </a:moveTo>
                <a:lnTo>
                  <a:pt x="4944095" y="0"/>
                </a:lnTo>
                <a:lnTo>
                  <a:pt x="329003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1A91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 txBox="1"/>
          <p:nvPr/>
        </p:nvSpPr>
        <p:spPr>
          <a:xfrm>
            <a:off x="1077025" y="1791120"/>
            <a:ext cx="2810238" cy="15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Threat</a:t>
            </a:r>
          </a:p>
          <a:p>
            <a:pPr lvl="0"/>
            <a:r>
              <a:rPr lang="en-US" sz="320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Intelligence </a:t>
            </a:r>
            <a:br>
              <a:rPr lang="en-US" sz="320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</a:br>
            <a:r>
              <a:rPr lang="en-US" sz="3200" dirty="0">
                <a:solidFill>
                  <a:schemeClr val="bg1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Report</a:t>
            </a:r>
          </a:p>
        </p:txBody>
      </p:sp>
      <p:pic>
        <p:nvPicPr>
          <p:cNvPr id="111" name="Google Shape;1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3039" y="1892299"/>
            <a:ext cx="2476612" cy="1358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7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53467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Overall summary </a:t>
            </a:r>
            <a:r>
              <a:rPr lang="en-US" sz="3000" dirty="0">
                <a:solidFill>
                  <a:srgbClr val="1A919A"/>
                </a:solidFill>
              </a:rPr>
              <a:t>and overview</a:t>
            </a:r>
          </a:p>
        </p:txBody>
      </p:sp>
      <p:sp>
        <p:nvSpPr>
          <p:cNvPr id="4" name="object 5"/>
          <p:cNvSpPr txBox="1"/>
          <p:nvPr/>
        </p:nvSpPr>
        <p:spPr>
          <a:xfrm>
            <a:off x="679500" y="1236726"/>
            <a:ext cx="3429635" cy="3000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140"/>
              </a:spcBef>
            </a:pPr>
            <a:r>
              <a:rPr lang="en-US" sz="1050" b="0" dirty="0">
                <a:solidFill>
                  <a:srgbClr val="FFFFFF"/>
                </a:solidFill>
                <a:latin typeface="Lato Light"/>
                <a:cs typeface="Lato Light"/>
              </a:rPr>
              <a:t>Total number of files uploaded to Rebuild Engine and processed</a:t>
            </a:r>
            <a:endParaRPr sz="1050" dirty="0">
              <a:latin typeface="Lato Light"/>
              <a:cs typeface="Lato Light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79500" y="939546"/>
            <a:ext cx="1743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A919A"/>
                </a:solidFill>
                <a:latin typeface="Lato"/>
                <a:cs typeface="Lato"/>
              </a:rPr>
              <a:t>1.3m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79500" y="1770333"/>
            <a:ext cx="10052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1A919A"/>
                </a:solidFill>
                <a:latin typeface="Lato"/>
                <a:cs typeface="Lato"/>
              </a:rPr>
              <a:t>100%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79500" y="2067514"/>
            <a:ext cx="3150870" cy="173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lang="en-US" sz="1050" b="0" spc="10" dirty="0">
                <a:solidFill>
                  <a:srgbClr val="FFFFFF"/>
                </a:solidFill>
                <a:latin typeface="Lato Light"/>
                <a:cs typeface="Lato Light"/>
              </a:rPr>
              <a:t>Percentage of files that needed to be sanitized</a:t>
            </a:r>
            <a:endParaRPr sz="1050" dirty="0">
              <a:latin typeface="Lato Light"/>
              <a:cs typeface="Lato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500" y="2516504"/>
            <a:ext cx="12102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1A919A"/>
                </a:solidFill>
                <a:latin typeface="Lato"/>
                <a:cs typeface="Lato"/>
              </a:rPr>
              <a:t>30%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00" y="2813685"/>
            <a:ext cx="3196590" cy="3000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140"/>
              </a:spcBef>
            </a:pPr>
            <a:r>
              <a:rPr lang="en-US" sz="1050" b="0" spc="20" dirty="0">
                <a:solidFill>
                  <a:srgbClr val="FFFFFF"/>
                </a:solidFill>
                <a:latin typeface="Lato Light"/>
                <a:cs typeface="Lato Light"/>
              </a:rPr>
              <a:t>Percentage of files that were allowed to enter </a:t>
            </a:r>
            <a:r>
              <a:rPr lang="en-US" sz="1050" b="0" spc="20" dirty="0" err="1">
                <a:solidFill>
                  <a:srgbClr val="FFFFFF"/>
                </a:solidFill>
                <a:latin typeface="Lato Light"/>
                <a:cs typeface="Lato Light"/>
              </a:rPr>
              <a:t>organisation</a:t>
            </a:r>
            <a:endParaRPr sz="1050" dirty="0">
              <a:latin typeface="Lato Light"/>
              <a:cs typeface="Lato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751" y="3442715"/>
            <a:ext cx="3147619" cy="542925"/>
          </a:xfrm>
          <a:custGeom>
            <a:avLst/>
            <a:gdLst/>
            <a:ahLst/>
            <a:cxnLst/>
            <a:rect l="l" t="t" r="r" b="b"/>
            <a:pathLst>
              <a:path w="3526790" h="542925">
                <a:moveTo>
                  <a:pt x="1786255" y="2285"/>
                </a:moveTo>
                <a:lnTo>
                  <a:pt x="3526536" y="0"/>
                </a:lnTo>
                <a:lnTo>
                  <a:pt x="3526536" y="542543"/>
                </a:lnTo>
                <a:lnTo>
                  <a:pt x="0" y="542543"/>
                </a:lnTo>
              </a:path>
            </a:pathLst>
          </a:custGeom>
          <a:ln w="9144">
            <a:solidFill>
              <a:schemeClr val="bg1">
                <a:alpha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500" y="3305047"/>
            <a:ext cx="17436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1A919A"/>
                </a:solidFill>
                <a:latin typeface="Lato"/>
                <a:cs typeface="Lato"/>
              </a:rPr>
              <a:t>docx, pdf, </a:t>
            </a:r>
            <a:r>
              <a:rPr lang="en-US" sz="2000" b="1" dirty="0" err="1">
                <a:solidFill>
                  <a:srgbClr val="1A919A"/>
                </a:solidFill>
                <a:latin typeface="Lato"/>
                <a:cs typeface="Lato"/>
              </a:rPr>
              <a:t>png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500" y="3602227"/>
            <a:ext cx="2375561" cy="153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75"/>
              </a:lnSpc>
              <a:spcBef>
                <a:spcPts val="100"/>
              </a:spcBef>
            </a:pPr>
            <a:r>
              <a:rPr lang="en-US" sz="1050" b="0" spc="20" dirty="0">
                <a:solidFill>
                  <a:srgbClr val="FFFFFF"/>
                </a:solidFill>
                <a:latin typeface="Lato Light"/>
                <a:cs typeface="Lato Light"/>
              </a:rPr>
              <a:t>The most common file types</a:t>
            </a:r>
            <a:endParaRPr sz="1050" dirty="0">
              <a:latin typeface="Lato Light"/>
              <a:cs typeface="Lato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500" y="4093260"/>
            <a:ext cx="1134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1A919A"/>
                </a:solidFill>
                <a:latin typeface="Lato"/>
                <a:cs typeface="Lato"/>
              </a:rPr>
              <a:t>10sec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00" y="4390745"/>
            <a:ext cx="3411220" cy="153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75"/>
              </a:lnSpc>
              <a:spcBef>
                <a:spcPts val="100"/>
              </a:spcBef>
            </a:pPr>
            <a:r>
              <a:rPr lang="en-US" sz="1050" b="0" spc="20" dirty="0">
                <a:solidFill>
                  <a:srgbClr val="FFFFFF"/>
                </a:solidFill>
                <a:latin typeface="Lato Light"/>
                <a:cs typeface="Lato Light"/>
              </a:rPr>
              <a:t>Average file process time</a:t>
            </a:r>
            <a:endParaRPr sz="1050" dirty="0">
              <a:latin typeface="Lato Light"/>
              <a:cs typeface="Lato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751" y="4224528"/>
            <a:ext cx="3147619" cy="541020"/>
          </a:xfrm>
          <a:custGeom>
            <a:avLst/>
            <a:gdLst/>
            <a:ahLst/>
            <a:cxnLst/>
            <a:rect l="l" t="t" r="r" b="b"/>
            <a:pathLst>
              <a:path w="3526790" h="541020">
                <a:moveTo>
                  <a:pt x="1786255" y="2273"/>
                </a:moveTo>
                <a:lnTo>
                  <a:pt x="3526536" y="0"/>
                </a:lnTo>
                <a:lnTo>
                  <a:pt x="3526536" y="541020"/>
                </a:lnTo>
                <a:lnTo>
                  <a:pt x="0" y="541020"/>
                </a:lnTo>
              </a:path>
            </a:pathLst>
          </a:custGeom>
          <a:ln w="9144">
            <a:solidFill>
              <a:schemeClr val="bg1">
                <a:alpha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751" y="2631948"/>
            <a:ext cx="3147619" cy="542925"/>
          </a:xfrm>
          <a:custGeom>
            <a:avLst/>
            <a:gdLst/>
            <a:ahLst/>
            <a:cxnLst/>
            <a:rect l="l" t="t" r="r" b="b"/>
            <a:pathLst>
              <a:path w="3526790" h="542925">
                <a:moveTo>
                  <a:pt x="1786255" y="2285"/>
                </a:moveTo>
                <a:lnTo>
                  <a:pt x="3526536" y="0"/>
                </a:lnTo>
                <a:lnTo>
                  <a:pt x="3526536" y="542544"/>
                </a:lnTo>
                <a:lnTo>
                  <a:pt x="0" y="542544"/>
                </a:lnTo>
              </a:path>
            </a:pathLst>
          </a:custGeom>
          <a:ln w="9144">
            <a:solidFill>
              <a:schemeClr val="bg1">
                <a:alpha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751" y="1866901"/>
            <a:ext cx="3147619" cy="588498"/>
          </a:xfrm>
          <a:custGeom>
            <a:avLst/>
            <a:gdLst/>
            <a:ahLst/>
            <a:cxnLst/>
            <a:rect l="l" t="t" r="r" b="b"/>
            <a:pathLst>
              <a:path w="3526790" h="635635">
                <a:moveTo>
                  <a:pt x="1786255" y="2666"/>
                </a:moveTo>
                <a:lnTo>
                  <a:pt x="3526536" y="0"/>
                </a:lnTo>
                <a:lnTo>
                  <a:pt x="3526536" y="635507"/>
                </a:lnTo>
                <a:lnTo>
                  <a:pt x="0" y="635507"/>
                </a:lnTo>
              </a:path>
            </a:pathLst>
          </a:custGeom>
          <a:ln w="9144">
            <a:solidFill>
              <a:schemeClr val="bg1">
                <a:alpha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751" y="1092708"/>
            <a:ext cx="3147619" cy="541020"/>
          </a:xfrm>
          <a:custGeom>
            <a:avLst/>
            <a:gdLst/>
            <a:ahLst/>
            <a:cxnLst/>
            <a:rect l="l" t="t" r="r" b="b"/>
            <a:pathLst>
              <a:path w="3526790" h="541019">
                <a:moveTo>
                  <a:pt x="1786255" y="2286"/>
                </a:moveTo>
                <a:lnTo>
                  <a:pt x="3526536" y="0"/>
                </a:lnTo>
                <a:lnTo>
                  <a:pt x="3526536" y="541019"/>
                </a:lnTo>
                <a:lnTo>
                  <a:pt x="0" y="541019"/>
                </a:lnTo>
              </a:path>
            </a:pathLst>
          </a:custGeom>
          <a:ln w="9144">
            <a:solidFill>
              <a:schemeClr val="bg1">
                <a:alpha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62271" y="1447800"/>
            <a:ext cx="4464050" cy="2491740"/>
            <a:chOff x="4553711" y="1447800"/>
            <a:chExt cx="4464050" cy="2491740"/>
          </a:xfrm>
        </p:grpSpPr>
        <p:sp>
          <p:nvSpPr>
            <p:cNvPr id="21" name="object 21"/>
            <p:cNvSpPr/>
            <p:nvPr/>
          </p:nvSpPr>
          <p:spPr>
            <a:xfrm>
              <a:off x="4553711" y="3790188"/>
              <a:ext cx="4464050" cy="149860"/>
            </a:xfrm>
            <a:custGeom>
              <a:avLst/>
              <a:gdLst/>
              <a:ahLst/>
              <a:cxnLst/>
              <a:rect l="l" t="t" r="r" b="b"/>
              <a:pathLst>
                <a:path w="4464050" h="149860">
                  <a:moveTo>
                    <a:pt x="446379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71" y="50401"/>
                  </a:lnTo>
                  <a:lnTo>
                    <a:pt x="34267" y="89742"/>
                  </a:lnTo>
                  <a:lnTo>
                    <a:pt x="68058" y="121103"/>
                  </a:lnTo>
                  <a:lnTo>
                    <a:pt x="104916" y="141850"/>
                  </a:lnTo>
                  <a:lnTo>
                    <a:pt x="138811" y="149352"/>
                  </a:lnTo>
                  <a:lnTo>
                    <a:pt x="4330572" y="149352"/>
                  </a:lnTo>
                  <a:lnTo>
                    <a:pt x="4399358" y="121103"/>
                  </a:lnTo>
                  <a:lnTo>
                    <a:pt x="4431495" y="89742"/>
                  </a:lnTo>
                  <a:lnTo>
                    <a:pt x="4454805" y="50401"/>
                  </a:lnTo>
                  <a:lnTo>
                    <a:pt x="4463795" y="5715"/>
                  </a:lnTo>
                  <a:lnTo>
                    <a:pt x="4463795" y="0"/>
                  </a:lnTo>
                  <a:close/>
                </a:path>
              </a:pathLst>
            </a:custGeom>
            <a:solidFill>
              <a:srgbClr val="1A6C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440" y="3325367"/>
              <a:ext cx="4458970" cy="489584"/>
            </a:xfrm>
            <a:custGeom>
              <a:avLst/>
              <a:gdLst/>
              <a:ahLst/>
              <a:cxnLst/>
              <a:rect l="l" t="t" r="r" b="b"/>
              <a:pathLst>
                <a:path w="4458970" h="489585">
                  <a:moveTo>
                    <a:pt x="3496756" y="0"/>
                  </a:moveTo>
                  <a:lnTo>
                    <a:pt x="970980" y="0"/>
                  </a:lnTo>
                  <a:lnTo>
                    <a:pt x="935817" y="2117"/>
                  </a:lnTo>
                  <a:lnTo>
                    <a:pt x="866967" y="19020"/>
                  </a:lnTo>
                  <a:lnTo>
                    <a:pt x="34609" y="431037"/>
                  </a:lnTo>
                  <a:lnTo>
                    <a:pt x="0" y="455985"/>
                  </a:lnTo>
                  <a:lnTo>
                    <a:pt x="1287" y="474217"/>
                  </a:lnTo>
                  <a:lnTo>
                    <a:pt x="22983" y="485401"/>
                  </a:lnTo>
                  <a:lnTo>
                    <a:pt x="49595" y="489203"/>
                  </a:lnTo>
                  <a:lnTo>
                    <a:pt x="4410648" y="489203"/>
                  </a:lnTo>
                  <a:lnTo>
                    <a:pt x="4436963" y="485401"/>
                  </a:lnTo>
                  <a:lnTo>
                    <a:pt x="4458003" y="474217"/>
                  </a:lnTo>
                  <a:lnTo>
                    <a:pt x="4458636" y="455985"/>
                  </a:lnTo>
                  <a:lnTo>
                    <a:pt x="4423729" y="431037"/>
                  </a:lnTo>
                  <a:lnTo>
                    <a:pt x="3618676" y="29971"/>
                  </a:lnTo>
                  <a:lnTo>
                    <a:pt x="3559859" y="7985"/>
                  </a:lnTo>
                  <a:lnTo>
                    <a:pt x="34967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1451" y="3390900"/>
              <a:ext cx="645160" cy="74930"/>
            </a:xfrm>
            <a:custGeom>
              <a:avLst/>
              <a:gdLst/>
              <a:ahLst/>
              <a:cxnLst/>
              <a:rect l="l" t="t" r="r" b="b"/>
              <a:pathLst>
                <a:path w="645160" h="74929">
                  <a:moveTo>
                    <a:pt x="244055" y="3733"/>
                  </a:moveTo>
                  <a:lnTo>
                    <a:pt x="240753" y="990"/>
                  </a:lnTo>
                  <a:lnTo>
                    <a:pt x="233070" y="0"/>
                  </a:lnTo>
                  <a:lnTo>
                    <a:pt x="144932" y="0"/>
                  </a:lnTo>
                  <a:lnTo>
                    <a:pt x="106756" y="7886"/>
                  </a:lnTo>
                  <a:lnTo>
                    <a:pt x="10058" y="61595"/>
                  </a:lnTo>
                  <a:lnTo>
                    <a:pt x="0" y="70954"/>
                  </a:lnTo>
                  <a:lnTo>
                    <a:pt x="4038" y="73698"/>
                  </a:lnTo>
                  <a:lnTo>
                    <a:pt x="13868" y="74676"/>
                  </a:lnTo>
                  <a:lnTo>
                    <a:pt x="113182" y="74676"/>
                  </a:lnTo>
                  <a:lnTo>
                    <a:pt x="153416" y="66802"/>
                  </a:lnTo>
                  <a:lnTo>
                    <a:pt x="236753" y="13081"/>
                  </a:lnTo>
                  <a:lnTo>
                    <a:pt x="244055" y="3733"/>
                  </a:lnTo>
                  <a:close/>
                </a:path>
                <a:path w="645160" h="74929">
                  <a:moveTo>
                    <a:pt x="442899" y="7886"/>
                  </a:moveTo>
                  <a:lnTo>
                    <a:pt x="442747" y="3733"/>
                  </a:lnTo>
                  <a:lnTo>
                    <a:pt x="438010" y="990"/>
                  </a:lnTo>
                  <a:lnTo>
                    <a:pt x="428904" y="0"/>
                  </a:lnTo>
                  <a:lnTo>
                    <a:pt x="340893" y="0"/>
                  </a:lnTo>
                  <a:lnTo>
                    <a:pt x="297840" y="13081"/>
                  </a:lnTo>
                  <a:lnTo>
                    <a:pt x="228498" y="61595"/>
                  </a:lnTo>
                  <a:lnTo>
                    <a:pt x="223888" y="66802"/>
                  </a:lnTo>
                  <a:lnTo>
                    <a:pt x="224053" y="70954"/>
                  </a:lnTo>
                  <a:lnTo>
                    <a:pt x="228777" y="73698"/>
                  </a:lnTo>
                  <a:lnTo>
                    <a:pt x="237896" y="74676"/>
                  </a:lnTo>
                  <a:lnTo>
                    <a:pt x="338988" y="74676"/>
                  </a:lnTo>
                  <a:lnTo>
                    <a:pt x="383946" y="61595"/>
                  </a:lnTo>
                  <a:lnTo>
                    <a:pt x="438302" y="13081"/>
                  </a:lnTo>
                  <a:lnTo>
                    <a:pt x="442899" y="7886"/>
                  </a:lnTo>
                  <a:close/>
                </a:path>
                <a:path w="645160" h="74929">
                  <a:moveTo>
                    <a:pt x="644652" y="7886"/>
                  </a:moveTo>
                  <a:lnTo>
                    <a:pt x="642416" y="3733"/>
                  </a:lnTo>
                  <a:lnTo>
                    <a:pt x="636993" y="990"/>
                  </a:lnTo>
                  <a:lnTo>
                    <a:pt x="628548" y="0"/>
                  </a:lnTo>
                  <a:lnTo>
                    <a:pt x="538632" y="0"/>
                  </a:lnTo>
                  <a:lnTo>
                    <a:pt x="501167" y="13081"/>
                  </a:lnTo>
                  <a:lnTo>
                    <a:pt x="450621" y="61595"/>
                  </a:lnTo>
                  <a:lnTo>
                    <a:pt x="447395" y="66802"/>
                  </a:lnTo>
                  <a:lnTo>
                    <a:pt x="448729" y="70954"/>
                  </a:lnTo>
                  <a:lnTo>
                    <a:pt x="454279" y="73698"/>
                  </a:lnTo>
                  <a:lnTo>
                    <a:pt x="463702" y="74676"/>
                  </a:lnTo>
                  <a:lnTo>
                    <a:pt x="568604" y="74676"/>
                  </a:lnTo>
                  <a:lnTo>
                    <a:pt x="606069" y="61595"/>
                  </a:lnTo>
                  <a:lnTo>
                    <a:pt x="643534" y="13081"/>
                  </a:lnTo>
                  <a:lnTo>
                    <a:pt x="644652" y="7886"/>
                  </a:lnTo>
                  <a:close/>
                </a:path>
              </a:pathLst>
            </a:custGeom>
            <a:solidFill>
              <a:srgbClr val="787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3090" y="3390900"/>
              <a:ext cx="176873" cy="74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4541" y="3390900"/>
              <a:ext cx="156590" cy="74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9044" y="3390900"/>
              <a:ext cx="164591" cy="74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18416" y="3390900"/>
              <a:ext cx="2376170" cy="189230"/>
            </a:xfrm>
            <a:custGeom>
              <a:avLst/>
              <a:gdLst/>
              <a:ahLst/>
              <a:cxnLst/>
              <a:rect l="l" t="t" r="r" b="b"/>
              <a:pathLst>
                <a:path w="2376170" h="189229">
                  <a:moveTo>
                    <a:pt x="271919" y="117449"/>
                  </a:moveTo>
                  <a:lnTo>
                    <a:pt x="266827" y="114071"/>
                  </a:lnTo>
                  <a:lnTo>
                    <a:pt x="256654" y="112776"/>
                  </a:lnTo>
                  <a:lnTo>
                    <a:pt x="149720" y="112776"/>
                  </a:lnTo>
                  <a:lnTo>
                    <a:pt x="105333" y="122212"/>
                  </a:lnTo>
                  <a:lnTo>
                    <a:pt x="6972" y="174117"/>
                  </a:lnTo>
                  <a:lnTo>
                    <a:pt x="0" y="185026"/>
                  </a:lnTo>
                  <a:lnTo>
                    <a:pt x="5981" y="187960"/>
                  </a:lnTo>
                  <a:lnTo>
                    <a:pt x="18275" y="188976"/>
                  </a:lnTo>
                  <a:lnTo>
                    <a:pt x="136512" y="188976"/>
                  </a:lnTo>
                  <a:lnTo>
                    <a:pt x="181952" y="180352"/>
                  </a:lnTo>
                  <a:lnTo>
                    <a:pt x="266052" y="127635"/>
                  </a:lnTo>
                  <a:lnTo>
                    <a:pt x="271919" y="117449"/>
                  </a:lnTo>
                  <a:close/>
                </a:path>
                <a:path w="2376170" h="189229">
                  <a:moveTo>
                    <a:pt x="1700771" y="69088"/>
                  </a:moveTo>
                  <a:lnTo>
                    <a:pt x="1653654" y="11176"/>
                  </a:lnTo>
                  <a:lnTo>
                    <a:pt x="1625333" y="0"/>
                  </a:lnTo>
                  <a:lnTo>
                    <a:pt x="1515986" y="0"/>
                  </a:lnTo>
                  <a:lnTo>
                    <a:pt x="1510271" y="3683"/>
                  </a:lnTo>
                  <a:lnTo>
                    <a:pt x="1512176" y="11176"/>
                  </a:lnTo>
                  <a:lnTo>
                    <a:pt x="1540497" y="63500"/>
                  </a:lnTo>
                  <a:lnTo>
                    <a:pt x="1568691" y="74676"/>
                  </a:lnTo>
                  <a:lnTo>
                    <a:pt x="1695056" y="74676"/>
                  </a:lnTo>
                  <a:lnTo>
                    <a:pt x="1700771" y="69088"/>
                  </a:lnTo>
                  <a:close/>
                </a:path>
                <a:path w="2376170" h="189229">
                  <a:moveTo>
                    <a:pt x="1922360" y="68414"/>
                  </a:moveTo>
                  <a:lnTo>
                    <a:pt x="1856727" y="9271"/>
                  </a:lnTo>
                  <a:lnTo>
                    <a:pt x="1824723" y="0"/>
                  </a:lnTo>
                  <a:lnTo>
                    <a:pt x="1713725" y="0"/>
                  </a:lnTo>
                  <a:lnTo>
                    <a:pt x="1709915" y="3683"/>
                  </a:lnTo>
                  <a:lnTo>
                    <a:pt x="1715503" y="9271"/>
                  </a:lnTo>
                  <a:lnTo>
                    <a:pt x="1764525" y="63500"/>
                  </a:lnTo>
                  <a:lnTo>
                    <a:pt x="1769186" y="68414"/>
                  </a:lnTo>
                  <a:lnTo>
                    <a:pt x="1776717" y="71907"/>
                  </a:lnTo>
                  <a:lnTo>
                    <a:pt x="1785670" y="73990"/>
                  </a:lnTo>
                  <a:lnTo>
                    <a:pt x="1794624" y="74676"/>
                  </a:lnTo>
                  <a:lnTo>
                    <a:pt x="1909432" y="74676"/>
                  </a:lnTo>
                  <a:lnTo>
                    <a:pt x="1917471" y="73990"/>
                  </a:lnTo>
                  <a:lnTo>
                    <a:pt x="1921840" y="71907"/>
                  </a:lnTo>
                  <a:lnTo>
                    <a:pt x="1922360" y="68414"/>
                  </a:lnTo>
                  <a:close/>
                </a:path>
                <a:path w="2376170" h="189229">
                  <a:moveTo>
                    <a:pt x="2146579" y="72123"/>
                  </a:moveTo>
                  <a:lnTo>
                    <a:pt x="2056371" y="9271"/>
                  </a:lnTo>
                  <a:lnTo>
                    <a:pt x="2022589" y="0"/>
                  </a:lnTo>
                  <a:lnTo>
                    <a:pt x="1909940" y="0"/>
                  </a:lnTo>
                  <a:lnTo>
                    <a:pt x="1908035" y="3683"/>
                  </a:lnTo>
                  <a:lnTo>
                    <a:pt x="1915528" y="9271"/>
                  </a:lnTo>
                  <a:lnTo>
                    <a:pt x="1984997" y="65278"/>
                  </a:lnTo>
                  <a:lnTo>
                    <a:pt x="1991944" y="69164"/>
                  </a:lnTo>
                  <a:lnTo>
                    <a:pt x="2000783" y="72123"/>
                  </a:lnTo>
                  <a:lnTo>
                    <a:pt x="2010651" y="74015"/>
                  </a:lnTo>
                  <a:lnTo>
                    <a:pt x="2020684" y="74676"/>
                  </a:lnTo>
                  <a:lnTo>
                    <a:pt x="2135365" y="74676"/>
                  </a:lnTo>
                  <a:lnTo>
                    <a:pt x="2143074" y="74015"/>
                  </a:lnTo>
                  <a:lnTo>
                    <a:pt x="2146579" y="72123"/>
                  </a:lnTo>
                  <a:close/>
                </a:path>
                <a:path w="2376170" h="189229">
                  <a:moveTo>
                    <a:pt x="2375903" y="70993"/>
                  </a:moveTo>
                  <a:lnTo>
                    <a:pt x="2257793" y="9271"/>
                  </a:lnTo>
                  <a:lnTo>
                    <a:pt x="2220201" y="0"/>
                  </a:lnTo>
                  <a:lnTo>
                    <a:pt x="2107679" y="0"/>
                  </a:lnTo>
                  <a:lnTo>
                    <a:pt x="2107679" y="3683"/>
                  </a:lnTo>
                  <a:lnTo>
                    <a:pt x="2210803" y="65278"/>
                  </a:lnTo>
                  <a:lnTo>
                    <a:pt x="2217940" y="69164"/>
                  </a:lnTo>
                  <a:lnTo>
                    <a:pt x="2227211" y="72123"/>
                  </a:lnTo>
                  <a:lnTo>
                    <a:pt x="2237194" y="74015"/>
                  </a:lnTo>
                  <a:lnTo>
                    <a:pt x="2246490" y="74676"/>
                  </a:lnTo>
                  <a:lnTo>
                    <a:pt x="2375903" y="74676"/>
                  </a:lnTo>
                  <a:lnTo>
                    <a:pt x="2375903" y="70993"/>
                  </a:lnTo>
                  <a:close/>
                </a:path>
              </a:pathLst>
            </a:custGeom>
            <a:solidFill>
              <a:srgbClr val="787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5683" y="3503676"/>
              <a:ext cx="493708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18825" y="3503676"/>
              <a:ext cx="205037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5204" y="3503676"/>
              <a:ext cx="185927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2760" y="3503676"/>
              <a:ext cx="193167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88302" y="3503676"/>
              <a:ext cx="214794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32350" y="3503676"/>
              <a:ext cx="238464" cy="76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24322" y="3503675"/>
              <a:ext cx="2994660" cy="186055"/>
            </a:xfrm>
            <a:custGeom>
              <a:avLst/>
              <a:gdLst/>
              <a:ahLst/>
              <a:cxnLst/>
              <a:rect l="l" t="t" r="r" b="b"/>
              <a:pathLst>
                <a:path w="2994659" h="186054">
                  <a:moveTo>
                    <a:pt x="584555" y="119138"/>
                  </a:moveTo>
                  <a:lnTo>
                    <a:pt x="581850" y="114985"/>
                  </a:lnTo>
                  <a:lnTo>
                    <a:pt x="573506" y="112242"/>
                  </a:lnTo>
                  <a:lnTo>
                    <a:pt x="560222" y="111252"/>
                  </a:lnTo>
                  <a:lnTo>
                    <a:pt x="154457" y="111252"/>
                  </a:lnTo>
                  <a:lnTo>
                    <a:pt x="104825" y="119138"/>
                  </a:lnTo>
                  <a:lnTo>
                    <a:pt x="6121" y="172847"/>
                  </a:lnTo>
                  <a:lnTo>
                    <a:pt x="0" y="178054"/>
                  </a:lnTo>
                  <a:lnTo>
                    <a:pt x="1130" y="182206"/>
                  </a:lnTo>
                  <a:lnTo>
                    <a:pt x="8978" y="184950"/>
                  </a:lnTo>
                  <a:lnTo>
                    <a:pt x="23012" y="185928"/>
                  </a:lnTo>
                  <a:lnTo>
                    <a:pt x="470052" y="185928"/>
                  </a:lnTo>
                  <a:lnTo>
                    <a:pt x="517639" y="178054"/>
                  </a:lnTo>
                  <a:lnTo>
                    <a:pt x="580923" y="124333"/>
                  </a:lnTo>
                  <a:lnTo>
                    <a:pt x="584555" y="119138"/>
                  </a:lnTo>
                  <a:close/>
                </a:path>
                <a:path w="2994659" h="186054">
                  <a:moveTo>
                    <a:pt x="872426" y="119138"/>
                  </a:moveTo>
                  <a:lnTo>
                    <a:pt x="868184" y="114985"/>
                  </a:lnTo>
                  <a:lnTo>
                    <a:pt x="859383" y="112242"/>
                  </a:lnTo>
                  <a:lnTo>
                    <a:pt x="846861" y="111252"/>
                  </a:lnTo>
                  <a:lnTo>
                    <a:pt x="717956" y="111252"/>
                  </a:lnTo>
                  <a:lnTo>
                    <a:pt x="678929" y="119138"/>
                  </a:lnTo>
                  <a:lnTo>
                    <a:pt x="620674" y="172847"/>
                  </a:lnTo>
                  <a:lnTo>
                    <a:pt x="618121" y="178054"/>
                  </a:lnTo>
                  <a:lnTo>
                    <a:pt x="621385" y="182206"/>
                  </a:lnTo>
                  <a:lnTo>
                    <a:pt x="629907" y="184950"/>
                  </a:lnTo>
                  <a:lnTo>
                    <a:pt x="643153" y="185928"/>
                  </a:lnTo>
                  <a:lnTo>
                    <a:pt x="787044" y="185928"/>
                  </a:lnTo>
                  <a:lnTo>
                    <a:pt x="827011" y="178054"/>
                  </a:lnTo>
                  <a:lnTo>
                    <a:pt x="871245" y="124333"/>
                  </a:lnTo>
                  <a:lnTo>
                    <a:pt x="872426" y="119138"/>
                  </a:lnTo>
                  <a:close/>
                </a:path>
                <a:path w="2994659" h="186054">
                  <a:moveTo>
                    <a:pt x="2373071" y="180416"/>
                  </a:moveTo>
                  <a:lnTo>
                    <a:pt x="2306726" y="122428"/>
                  </a:lnTo>
                  <a:lnTo>
                    <a:pt x="2267356" y="111252"/>
                  </a:lnTo>
                  <a:lnTo>
                    <a:pt x="999388" y="111252"/>
                  </a:lnTo>
                  <a:lnTo>
                    <a:pt x="958240" y="124333"/>
                  </a:lnTo>
                  <a:lnTo>
                    <a:pt x="926363" y="174752"/>
                  </a:lnTo>
                  <a:lnTo>
                    <a:pt x="926236" y="178866"/>
                  </a:lnTo>
                  <a:lnTo>
                    <a:pt x="931252" y="182435"/>
                  </a:lnTo>
                  <a:lnTo>
                    <a:pt x="940828" y="184975"/>
                  </a:lnTo>
                  <a:lnTo>
                    <a:pt x="954430" y="185928"/>
                  </a:lnTo>
                  <a:lnTo>
                    <a:pt x="2351684" y="185928"/>
                  </a:lnTo>
                  <a:lnTo>
                    <a:pt x="2362797" y="185267"/>
                  </a:lnTo>
                  <a:lnTo>
                    <a:pt x="2370226" y="183375"/>
                  </a:lnTo>
                  <a:lnTo>
                    <a:pt x="2373071" y="180416"/>
                  </a:lnTo>
                  <a:close/>
                </a:path>
                <a:path w="2994659" h="186054">
                  <a:moveTo>
                    <a:pt x="2514231" y="70739"/>
                  </a:moveTo>
                  <a:lnTo>
                    <a:pt x="2424582" y="11176"/>
                  </a:lnTo>
                  <a:lnTo>
                    <a:pt x="2387244" y="0"/>
                  </a:lnTo>
                  <a:lnTo>
                    <a:pt x="2263800" y="0"/>
                  </a:lnTo>
                  <a:lnTo>
                    <a:pt x="2255697" y="965"/>
                  </a:lnTo>
                  <a:lnTo>
                    <a:pt x="2251329" y="3492"/>
                  </a:lnTo>
                  <a:lnTo>
                    <a:pt x="2250846" y="7073"/>
                  </a:lnTo>
                  <a:lnTo>
                    <a:pt x="2254402" y="11176"/>
                  </a:lnTo>
                  <a:lnTo>
                    <a:pt x="2325522" y="66929"/>
                  </a:lnTo>
                  <a:lnTo>
                    <a:pt x="2362860" y="76200"/>
                  </a:lnTo>
                  <a:lnTo>
                    <a:pt x="2501290" y="76200"/>
                  </a:lnTo>
                  <a:lnTo>
                    <a:pt x="2509380" y="75539"/>
                  </a:lnTo>
                  <a:lnTo>
                    <a:pt x="2513749" y="73660"/>
                  </a:lnTo>
                  <a:lnTo>
                    <a:pt x="2514231" y="70739"/>
                  </a:lnTo>
                  <a:close/>
                </a:path>
                <a:path w="2994659" h="186054">
                  <a:moveTo>
                    <a:pt x="2784500" y="73660"/>
                  </a:moveTo>
                  <a:lnTo>
                    <a:pt x="2669311" y="11176"/>
                  </a:lnTo>
                  <a:lnTo>
                    <a:pt x="2629941" y="0"/>
                  </a:lnTo>
                  <a:lnTo>
                    <a:pt x="2504211" y="0"/>
                  </a:lnTo>
                  <a:lnTo>
                    <a:pt x="2497290" y="965"/>
                  </a:lnTo>
                  <a:lnTo>
                    <a:pt x="2493695" y="3492"/>
                  </a:lnTo>
                  <a:lnTo>
                    <a:pt x="2493949" y="7073"/>
                  </a:lnTo>
                  <a:lnTo>
                    <a:pt x="2592476" y="66929"/>
                  </a:lnTo>
                  <a:lnTo>
                    <a:pt x="2631846" y="76200"/>
                  </a:lnTo>
                  <a:lnTo>
                    <a:pt x="2772562" y="76200"/>
                  </a:lnTo>
                  <a:lnTo>
                    <a:pt x="2780538" y="75539"/>
                  </a:lnTo>
                  <a:lnTo>
                    <a:pt x="2784500" y="73660"/>
                  </a:lnTo>
                  <a:close/>
                </a:path>
                <a:path w="2994659" h="186054">
                  <a:moveTo>
                    <a:pt x="2994329" y="183375"/>
                  </a:moveTo>
                  <a:lnTo>
                    <a:pt x="2879496" y="120523"/>
                  </a:lnTo>
                  <a:lnTo>
                    <a:pt x="2836316" y="111252"/>
                  </a:lnTo>
                  <a:lnTo>
                    <a:pt x="2406294" y="111252"/>
                  </a:lnTo>
                  <a:lnTo>
                    <a:pt x="2397595" y="111925"/>
                  </a:lnTo>
                  <a:lnTo>
                    <a:pt x="2391918" y="113792"/>
                  </a:lnTo>
                  <a:lnTo>
                    <a:pt x="2390127" y="116725"/>
                  </a:lnTo>
                  <a:lnTo>
                    <a:pt x="2393086" y="120523"/>
                  </a:lnTo>
                  <a:lnTo>
                    <a:pt x="2464460" y="176530"/>
                  </a:lnTo>
                  <a:lnTo>
                    <a:pt x="2505735" y="185928"/>
                  </a:lnTo>
                  <a:lnTo>
                    <a:pt x="2979064" y="185928"/>
                  </a:lnTo>
                  <a:lnTo>
                    <a:pt x="2989237" y="185267"/>
                  </a:lnTo>
                  <a:lnTo>
                    <a:pt x="2994329" y="183375"/>
                  </a:lnTo>
                  <a:close/>
                </a:path>
              </a:pathLst>
            </a:custGeom>
            <a:solidFill>
              <a:srgbClr val="787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0011" y="1603247"/>
              <a:ext cx="2710180" cy="1722120"/>
            </a:xfrm>
            <a:custGeom>
              <a:avLst/>
              <a:gdLst/>
              <a:ahLst/>
              <a:cxnLst/>
              <a:rect l="l" t="t" r="r" b="b"/>
              <a:pathLst>
                <a:path w="2710179" h="1722120">
                  <a:moveTo>
                    <a:pt x="2597022" y="0"/>
                  </a:moveTo>
                  <a:lnTo>
                    <a:pt x="114426" y="0"/>
                  </a:lnTo>
                  <a:lnTo>
                    <a:pt x="70455" y="8905"/>
                  </a:lnTo>
                  <a:lnTo>
                    <a:pt x="34020" y="33146"/>
                  </a:lnTo>
                  <a:lnTo>
                    <a:pt x="9181" y="69008"/>
                  </a:lnTo>
                  <a:lnTo>
                    <a:pt x="0" y="112775"/>
                  </a:lnTo>
                  <a:lnTo>
                    <a:pt x="0" y="1607439"/>
                  </a:lnTo>
                  <a:lnTo>
                    <a:pt x="9181" y="1652307"/>
                  </a:lnTo>
                  <a:lnTo>
                    <a:pt x="34020" y="1688734"/>
                  </a:lnTo>
                  <a:lnTo>
                    <a:pt x="70455" y="1713184"/>
                  </a:lnTo>
                  <a:lnTo>
                    <a:pt x="114426" y="1722120"/>
                  </a:lnTo>
                  <a:lnTo>
                    <a:pt x="2597022" y="1722120"/>
                  </a:lnTo>
                  <a:lnTo>
                    <a:pt x="2640770" y="1713184"/>
                  </a:lnTo>
                  <a:lnTo>
                    <a:pt x="2676588" y="1688734"/>
                  </a:lnTo>
                  <a:lnTo>
                    <a:pt x="2700785" y="1652307"/>
                  </a:lnTo>
                  <a:lnTo>
                    <a:pt x="2709671" y="1607439"/>
                  </a:lnTo>
                  <a:lnTo>
                    <a:pt x="2709671" y="112775"/>
                  </a:lnTo>
                  <a:lnTo>
                    <a:pt x="2700785" y="69008"/>
                  </a:lnTo>
                  <a:lnTo>
                    <a:pt x="2676588" y="33147"/>
                  </a:lnTo>
                  <a:lnTo>
                    <a:pt x="2640770" y="8905"/>
                  </a:lnTo>
                  <a:lnTo>
                    <a:pt x="2597022" y="0"/>
                  </a:lnTo>
                  <a:close/>
                </a:path>
              </a:pathLst>
            </a:custGeom>
            <a:solidFill>
              <a:srgbClr val="165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6400" y="1670304"/>
              <a:ext cx="2598420" cy="1586865"/>
            </a:xfrm>
            <a:custGeom>
              <a:avLst/>
              <a:gdLst/>
              <a:ahLst/>
              <a:cxnLst/>
              <a:rect l="l" t="t" r="r" b="b"/>
              <a:pathLst>
                <a:path w="2598420" h="1586864">
                  <a:moveTo>
                    <a:pt x="2534666" y="0"/>
                  </a:moveTo>
                  <a:lnTo>
                    <a:pt x="63753" y="0"/>
                  </a:lnTo>
                  <a:lnTo>
                    <a:pt x="38790" y="4933"/>
                  </a:lnTo>
                  <a:lnTo>
                    <a:pt x="18541" y="18319"/>
                  </a:lnTo>
                  <a:lnTo>
                    <a:pt x="4960" y="38040"/>
                  </a:lnTo>
                  <a:lnTo>
                    <a:pt x="0" y="61975"/>
                  </a:lnTo>
                  <a:lnTo>
                    <a:pt x="0" y="1524508"/>
                  </a:lnTo>
                  <a:lnTo>
                    <a:pt x="4960" y="1548443"/>
                  </a:lnTo>
                  <a:lnTo>
                    <a:pt x="18541" y="1568164"/>
                  </a:lnTo>
                  <a:lnTo>
                    <a:pt x="38790" y="1581550"/>
                  </a:lnTo>
                  <a:lnTo>
                    <a:pt x="63753" y="1586484"/>
                  </a:lnTo>
                  <a:lnTo>
                    <a:pt x="2534666" y="1586484"/>
                  </a:lnTo>
                  <a:lnTo>
                    <a:pt x="2559629" y="1581550"/>
                  </a:lnTo>
                  <a:lnTo>
                    <a:pt x="2579878" y="1568164"/>
                  </a:lnTo>
                  <a:lnTo>
                    <a:pt x="2593459" y="1548443"/>
                  </a:lnTo>
                  <a:lnTo>
                    <a:pt x="2598420" y="1524508"/>
                  </a:lnTo>
                  <a:lnTo>
                    <a:pt x="2598420" y="61975"/>
                  </a:lnTo>
                  <a:lnTo>
                    <a:pt x="2593459" y="38040"/>
                  </a:lnTo>
                  <a:lnTo>
                    <a:pt x="2579878" y="18319"/>
                  </a:lnTo>
                  <a:lnTo>
                    <a:pt x="2559629" y="4933"/>
                  </a:lnTo>
                  <a:lnTo>
                    <a:pt x="2534666" y="0"/>
                  </a:lnTo>
                  <a:close/>
                </a:path>
              </a:pathLst>
            </a:custGeom>
            <a:solidFill>
              <a:srgbClr val="1A91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92139" y="1807463"/>
              <a:ext cx="2202180" cy="90170"/>
            </a:xfrm>
            <a:custGeom>
              <a:avLst/>
              <a:gdLst/>
              <a:ahLst/>
              <a:cxnLst/>
              <a:rect l="l" t="t" r="r" b="b"/>
              <a:pathLst>
                <a:path w="2202179" h="90169">
                  <a:moveTo>
                    <a:pt x="2145918" y="0"/>
                  </a:moveTo>
                  <a:lnTo>
                    <a:pt x="56261" y="0"/>
                  </a:lnTo>
                  <a:lnTo>
                    <a:pt x="34022" y="4306"/>
                  </a:lnTo>
                  <a:lnTo>
                    <a:pt x="16176" y="16160"/>
                  </a:lnTo>
                  <a:lnTo>
                    <a:pt x="4308" y="33968"/>
                  </a:lnTo>
                  <a:lnTo>
                    <a:pt x="0" y="56134"/>
                  </a:lnTo>
                  <a:lnTo>
                    <a:pt x="0" y="89916"/>
                  </a:lnTo>
                  <a:lnTo>
                    <a:pt x="2202180" y="89916"/>
                  </a:lnTo>
                  <a:lnTo>
                    <a:pt x="2202180" y="56134"/>
                  </a:lnTo>
                  <a:lnTo>
                    <a:pt x="2197604" y="33968"/>
                  </a:lnTo>
                  <a:lnTo>
                    <a:pt x="2185289" y="16160"/>
                  </a:lnTo>
                  <a:lnTo>
                    <a:pt x="2167354" y="4306"/>
                  </a:lnTo>
                  <a:lnTo>
                    <a:pt x="2145918" y="0"/>
                  </a:lnTo>
                  <a:close/>
                </a:path>
              </a:pathLst>
            </a:custGeom>
            <a:solidFill>
              <a:srgbClr val="DF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2140" y="1827275"/>
              <a:ext cx="2202180" cy="1190625"/>
            </a:xfrm>
            <a:custGeom>
              <a:avLst/>
              <a:gdLst/>
              <a:ahLst/>
              <a:cxnLst/>
              <a:rect l="l" t="t" r="r" b="b"/>
              <a:pathLst>
                <a:path w="2202179" h="1190625">
                  <a:moveTo>
                    <a:pt x="2026920" y="23622"/>
                  </a:moveTo>
                  <a:lnTo>
                    <a:pt x="2025065" y="14414"/>
                  </a:lnTo>
                  <a:lnTo>
                    <a:pt x="2020011" y="6908"/>
                  </a:lnTo>
                  <a:lnTo>
                    <a:pt x="2012505" y="1854"/>
                  </a:lnTo>
                  <a:lnTo>
                    <a:pt x="2003298" y="0"/>
                  </a:lnTo>
                  <a:lnTo>
                    <a:pt x="1994077" y="1854"/>
                  </a:lnTo>
                  <a:lnTo>
                    <a:pt x="1986572" y="6908"/>
                  </a:lnTo>
                  <a:lnTo>
                    <a:pt x="1981517" y="14414"/>
                  </a:lnTo>
                  <a:lnTo>
                    <a:pt x="1979676" y="23622"/>
                  </a:lnTo>
                  <a:lnTo>
                    <a:pt x="1981517" y="32842"/>
                  </a:lnTo>
                  <a:lnTo>
                    <a:pt x="1986572" y="40347"/>
                  </a:lnTo>
                  <a:lnTo>
                    <a:pt x="1994077" y="45402"/>
                  </a:lnTo>
                  <a:lnTo>
                    <a:pt x="2003298" y="47256"/>
                  </a:lnTo>
                  <a:lnTo>
                    <a:pt x="2012505" y="45402"/>
                  </a:lnTo>
                  <a:lnTo>
                    <a:pt x="2020011" y="40347"/>
                  </a:lnTo>
                  <a:lnTo>
                    <a:pt x="2025065" y="32842"/>
                  </a:lnTo>
                  <a:lnTo>
                    <a:pt x="2026920" y="23622"/>
                  </a:lnTo>
                  <a:close/>
                </a:path>
                <a:path w="2202179" h="1190625">
                  <a:moveTo>
                    <a:pt x="2090928" y="23622"/>
                  </a:moveTo>
                  <a:lnTo>
                    <a:pt x="2089010" y="14414"/>
                  </a:lnTo>
                  <a:lnTo>
                    <a:pt x="2083777" y="6908"/>
                  </a:lnTo>
                  <a:lnTo>
                    <a:pt x="2076030" y="1854"/>
                  </a:lnTo>
                  <a:lnTo>
                    <a:pt x="2066544" y="0"/>
                  </a:lnTo>
                  <a:lnTo>
                    <a:pt x="2057044" y="1854"/>
                  </a:lnTo>
                  <a:lnTo>
                    <a:pt x="2049297" y="6908"/>
                  </a:lnTo>
                  <a:lnTo>
                    <a:pt x="2044065" y="14414"/>
                  </a:lnTo>
                  <a:lnTo>
                    <a:pt x="2042160" y="23622"/>
                  </a:lnTo>
                  <a:lnTo>
                    <a:pt x="2044065" y="32842"/>
                  </a:lnTo>
                  <a:lnTo>
                    <a:pt x="2049297" y="40347"/>
                  </a:lnTo>
                  <a:lnTo>
                    <a:pt x="2057044" y="45402"/>
                  </a:lnTo>
                  <a:lnTo>
                    <a:pt x="2066544" y="47256"/>
                  </a:lnTo>
                  <a:lnTo>
                    <a:pt x="2076030" y="45402"/>
                  </a:lnTo>
                  <a:lnTo>
                    <a:pt x="2083777" y="40347"/>
                  </a:lnTo>
                  <a:lnTo>
                    <a:pt x="2089010" y="32842"/>
                  </a:lnTo>
                  <a:lnTo>
                    <a:pt x="2090928" y="23622"/>
                  </a:lnTo>
                  <a:close/>
                </a:path>
                <a:path w="2202179" h="1190625">
                  <a:moveTo>
                    <a:pt x="2153412" y="23622"/>
                  </a:moveTo>
                  <a:lnTo>
                    <a:pt x="2151494" y="14414"/>
                  </a:lnTo>
                  <a:lnTo>
                    <a:pt x="2146262" y="6908"/>
                  </a:lnTo>
                  <a:lnTo>
                    <a:pt x="2138515" y="1854"/>
                  </a:lnTo>
                  <a:lnTo>
                    <a:pt x="2129028" y="0"/>
                  </a:lnTo>
                  <a:lnTo>
                    <a:pt x="2119528" y="1854"/>
                  </a:lnTo>
                  <a:lnTo>
                    <a:pt x="2111781" y="6908"/>
                  </a:lnTo>
                  <a:lnTo>
                    <a:pt x="2106549" y="14414"/>
                  </a:lnTo>
                  <a:lnTo>
                    <a:pt x="2104644" y="23622"/>
                  </a:lnTo>
                  <a:lnTo>
                    <a:pt x="2106549" y="32842"/>
                  </a:lnTo>
                  <a:lnTo>
                    <a:pt x="2111781" y="40347"/>
                  </a:lnTo>
                  <a:lnTo>
                    <a:pt x="2119528" y="45402"/>
                  </a:lnTo>
                  <a:lnTo>
                    <a:pt x="2129028" y="47256"/>
                  </a:lnTo>
                  <a:lnTo>
                    <a:pt x="2138515" y="45402"/>
                  </a:lnTo>
                  <a:lnTo>
                    <a:pt x="2146262" y="40347"/>
                  </a:lnTo>
                  <a:lnTo>
                    <a:pt x="2151494" y="32842"/>
                  </a:lnTo>
                  <a:lnTo>
                    <a:pt x="2153412" y="23622"/>
                  </a:lnTo>
                  <a:close/>
                </a:path>
                <a:path w="2202179" h="1190625">
                  <a:moveTo>
                    <a:pt x="2202180" y="70104"/>
                  </a:moveTo>
                  <a:lnTo>
                    <a:pt x="0" y="70104"/>
                  </a:lnTo>
                  <a:lnTo>
                    <a:pt x="0" y="1133856"/>
                  </a:lnTo>
                  <a:lnTo>
                    <a:pt x="4305" y="1155369"/>
                  </a:lnTo>
                  <a:lnTo>
                    <a:pt x="16167" y="1173340"/>
                  </a:lnTo>
                  <a:lnTo>
                    <a:pt x="34010" y="1185672"/>
                  </a:lnTo>
                  <a:lnTo>
                    <a:pt x="56261" y="1190244"/>
                  </a:lnTo>
                  <a:lnTo>
                    <a:pt x="2145919" y="1190244"/>
                  </a:lnTo>
                  <a:lnTo>
                    <a:pt x="2167344" y="1185672"/>
                  </a:lnTo>
                  <a:lnTo>
                    <a:pt x="2185289" y="1173340"/>
                  </a:lnTo>
                  <a:lnTo>
                    <a:pt x="2197595" y="1155369"/>
                  </a:lnTo>
                  <a:lnTo>
                    <a:pt x="2202180" y="1133856"/>
                  </a:lnTo>
                  <a:lnTo>
                    <a:pt x="2202180" y="70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26252" y="1933955"/>
              <a:ext cx="2030095" cy="998219"/>
            </a:xfrm>
            <a:custGeom>
              <a:avLst/>
              <a:gdLst/>
              <a:ahLst/>
              <a:cxnLst/>
              <a:rect l="l" t="t" r="r" b="b"/>
              <a:pathLst>
                <a:path w="2030095" h="998219">
                  <a:moveTo>
                    <a:pt x="22860" y="527558"/>
                  </a:moveTo>
                  <a:lnTo>
                    <a:pt x="17780" y="522732"/>
                  </a:lnTo>
                  <a:lnTo>
                    <a:pt x="5080" y="522732"/>
                  </a:lnTo>
                  <a:lnTo>
                    <a:pt x="0" y="527558"/>
                  </a:lnTo>
                  <a:lnTo>
                    <a:pt x="0" y="539242"/>
                  </a:lnTo>
                  <a:lnTo>
                    <a:pt x="5080" y="544068"/>
                  </a:lnTo>
                  <a:lnTo>
                    <a:pt x="17780" y="544068"/>
                  </a:lnTo>
                  <a:lnTo>
                    <a:pt x="22860" y="539242"/>
                  </a:lnTo>
                  <a:lnTo>
                    <a:pt x="22860" y="527558"/>
                  </a:lnTo>
                  <a:close/>
                </a:path>
                <a:path w="2030095" h="998219">
                  <a:moveTo>
                    <a:pt x="77724" y="527558"/>
                  </a:moveTo>
                  <a:lnTo>
                    <a:pt x="73279" y="522732"/>
                  </a:lnTo>
                  <a:lnTo>
                    <a:pt x="62357" y="522732"/>
                  </a:lnTo>
                  <a:lnTo>
                    <a:pt x="57912" y="527558"/>
                  </a:lnTo>
                  <a:lnTo>
                    <a:pt x="57912" y="539242"/>
                  </a:lnTo>
                  <a:lnTo>
                    <a:pt x="62357" y="544068"/>
                  </a:lnTo>
                  <a:lnTo>
                    <a:pt x="73279" y="544068"/>
                  </a:lnTo>
                  <a:lnTo>
                    <a:pt x="77724" y="539242"/>
                  </a:lnTo>
                  <a:lnTo>
                    <a:pt x="77724" y="527558"/>
                  </a:lnTo>
                  <a:close/>
                </a:path>
                <a:path w="2030095" h="998219">
                  <a:moveTo>
                    <a:pt x="137160" y="527558"/>
                  </a:moveTo>
                  <a:lnTo>
                    <a:pt x="132080" y="522732"/>
                  </a:lnTo>
                  <a:lnTo>
                    <a:pt x="119380" y="522732"/>
                  </a:lnTo>
                  <a:lnTo>
                    <a:pt x="114300" y="527558"/>
                  </a:lnTo>
                  <a:lnTo>
                    <a:pt x="114300" y="539242"/>
                  </a:lnTo>
                  <a:lnTo>
                    <a:pt x="119380" y="544068"/>
                  </a:lnTo>
                  <a:lnTo>
                    <a:pt x="132080" y="544068"/>
                  </a:lnTo>
                  <a:lnTo>
                    <a:pt x="137160" y="539242"/>
                  </a:lnTo>
                  <a:lnTo>
                    <a:pt x="137160" y="527558"/>
                  </a:lnTo>
                  <a:close/>
                </a:path>
                <a:path w="2030095" h="998219">
                  <a:moveTo>
                    <a:pt x="193548" y="527558"/>
                  </a:moveTo>
                  <a:lnTo>
                    <a:pt x="188468" y="522732"/>
                  </a:lnTo>
                  <a:lnTo>
                    <a:pt x="175768" y="522732"/>
                  </a:lnTo>
                  <a:lnTo>
                    <a:pt x="170688" y="527558"/>
                  </a:lnTo>
                  <a:lnTo>
                    <a:pt x="170688" y="539242"/>
                  </a:lnTo>
                  <a:lnTo>
                    <a:pt x="175768" y="544068"/>
                  </a:lnTo>
                  <a:lnTo>
                    <a:pt x="188468" y="544068"/>
                  </a:lnTo>
                  <a:lnTo>
                    <a:pt x="193548" y="539242"/>
                  </a:lnTo>
                  <a:lnTo>
                    <a:pt x="193548" y="527558"/>
                  </a:lnTo>
                  <a:close/>
                </a:path>
                <a:path w="2030095" h="998219">
                  <a:moveTo>
                    <a:pt x="249936" y="527558"/>
                  </a:moveTo>
                  <a:lnTo>
                    <a:pt x="244856" y="522732"/>
                  </a:lnTo>
                  <a:lnTo>
                    <a:pt x="232156" y="522732"/>
                  </a:lnTo>
                  <a:lnTo>
                    <a:pt x="227076" y="527558"/>
                  </a:lnTo>
                  <a:lnTo>
                    <a:pt x="227076" y="539242"/>
                  </a:lnTo>
                  <a:lnTo>
                    <a:pt x="232156" y="544068"/>
                  </a:lnTo>
                  <a:lnTo>
                    <a:pt x="244856" y="544068"/>
                  </a:lnTo>
                  <a:lnTo>
                    <a:pt x="249936" y="539242"/>
                  </a:lnTo>
                  <a:lnTo>
                    <a:pt x="249936" y="527558"/>
                  </a:lnTo>
                  <a:close/>
                </a:path>
                <a:path w="2030095" h="998219">
                  <a:moveTo>
                    <a:pt x="306324" y="527558"/>
                  </a:moveTo>
                  <a:lnTo>
                    <a:pt x="301498" y="522732"/>
                  </a:lnTo>
                  <a:lnTo>
                    <a:pt x="289814" y="522732"/>
                  </a:lnTo>
                  <a:lnTo>
                    <a:pt x="284988" y="527558"/>
                  </a:lnTo>
                  <a:lnTo>
                    <a:pt x="284988" y="539242"/>
                  </a:lnTo>
                  <a:lnTo>
                    <a:pt x="289814" y="544068"/>
                  </a:lnTo>
                  <a:lnTo>
                    <a:pt x="301498" y="544068"/>
                  </a:lnTo>
                  <a:lnTo>
                    <a:pt x="306324" y="539242"/>
                  </a:lnTo>
                  <a:lnTo>
                    <a:pt x="306324" y="527558"/>
                  </a:lnTo>
                  <a:close/>
                </a:path>
                <a:path w="2030095" h="998219">
                  <a:moveTo>
                    <a:pt x="364236" y="527558"/>
                  </a:moveTo>
                  <a:lnTo>
                    <a:pt x="359156" y="522732"/>
                  </a:lnTo>
                  <a:lnTo>
                    <a:pt x="346456" y="522732"/>
                  </a:lnTo>
                  <a:lnTo>
                    <a:pt x="341376" y="527558"/>
                  </a:lnTo>
                  <a:lnTo>
                    <a:pt x="341376" y="539242"/>
                  </a:lnTo>
                  <a:lnTo>
                    <a:pt x="346456" y="544068"/>
                  </a:lnTo>
                  <a:lnTo>
                    <a:pt x="359156" y="544068"/>
                  </a:lnTo>
                  <a:lnTo>
                    <a:pt x="364236" y="539242"/>
                  </a:lnTo>
                  <a:lnTo>
                    <a:pt x="364236" y="527558"/>
                  </a:lnTo>
                  <a:close/>
                </a:path>
                <a:path w="2030095" h="998219">
                  <a:moveTo>
                    <a:pt x="477012" y="527558"/>
                  </a:moveTo>
                  <a:lnTo>
                    <a:pt x="472186" y="522732"/>
                  </a:lnTo>
                  <a:lnTo>
                    <a:pt x="460502" y="522732"/>
                  </a:lnTo>
                  <a:lnTo>
                    <a:pt x="455676" y="527558"/>
                  </a:lnTo>
                  <a:lnTo>
                    <a:pt x="455676" y="539242"/>
                  </a:lnTo>
                  <a:lnTo>
                    <a:pt x="460502" y="544068"/>
                  </a:lnTo>
                  <a:lnTo>
                    <a:pt x="472186" y="544068"/>
                  </a:lnTo>
                  <a:lnTo>
                    <a:pt x="477012" y="539242"/>
                  </a:lnTo>
                  <a:lnTo>
                    <a:pt x="477012" y="527558"/>
                  </a:lnTo>
                  <a:close/>
                </a:path>
                <a:path w="2030095" h="998219">
                  <a:moveTo>
                    <a:pt x="533400" y="527558"/>
                  </a:moveTo>
                  <a:lnTo>
                    <a:pt x="528574" y="522732"/>
                  </a:lnTo>
                  <a:lnTo>
                    <a:pt x="516890" y="522732"/>
                  </a:lnTo>
                  <a:lnTo>
                    <a:pt x="512064" y="527558"/>
                  </a:lnTo>
                  <a:lnTo>
                    <a:pt x="512064" y="539242"/>
                  </a:lnTo>
                  <a:lnTo>
                    <a:pt x="516890" y="544068"/>
                  </a:lnTo>
                  <a:lnTo>
                    <a:pt x="528574" y="544068"/>
                  </a:lnTo>
                  <a:lnTo>
                    <a:pt x="533400" y="539242"/>
                  </a:lnTo>
                  <a:lnTo>
                    <a:pt x="533400" y="527558"/>
                  </a:lnTo>
                  <a:close/>
                </a:path>
                <a:path w="2030095" h="998219">
                  <a:moveTo>
                    <a:pt x="1412748" y="527558"/>
                  </a:moveTo>
                  <a:lnTo>
                    <a:pt x="1407922" y="522732"/>
                  </a:lnTo>
                  <a:lnTo>
                    <a:pt x="1396238" y="522732"/>
                  </a:lnTo>
                  <a:lnTo>
                    <a:pt x="1391412" y="527558"/>
                  </a:lnTo>
                  <a:lnTo>
                    <a:pt x="1391412" y="539242"/>
                  </a:lnTo>
                  <a:lnTo>
                    <a:pt x="1396238" y="544068"/>
                  </a:lnTo>
                  <a:lnTo>
                    <a:pt x="1407922" y="544068"/>
                  </a:lnTo>
                  <a:lnTo>
                    <a:pt x="1412748" y="539242"/>
                  </a:lnTo>
                  <a:lnTo>
                    <a:pt x="1412748" y="527558"/>
                  </a:lnTo>
                  <a:close/>
                </a:path>
                <a:path w="2030095" h="998219">
                  <a:moveTo>
                    <a:pt x="1469136" y="527558"/>
                  </a:moveTo>
                  <a:lnTo>
                    <a:pt x="1464691" y="522732"/>
                  </a:lnTo>
                  <a:lnTo>
                    <a:pt x="1453769" y="522732"/>
                  </a:lnTo>
                  <a:lnTo>
                    <a:pt x="1449324" y="527558"/>
                  </a:lnTo>
                  <a:lnTo>
                    <a:pt x="1449324" y="539242"/>
                  </a:lnTo>
                  <a:lnTo>
                    <a:pt x="1453769" y="544068"/>
                  </a:lnTo>
                  <a:lnTo>
                    <a:pt x="1464691" y="544068"/>
                  </a:lnTo>
                  <a:lnTo>
                    <a:pt x="1469136" y="539242"/>
                  </a:lnTo>
                  <a:lnTo>
                    <a:pt x="1469136" y="527558"/>
                  </a:lnTo>
                  <a:close/>
                </a:path>
                <a:path w="2030095" h="998219">
                  <a:moveTo>
                    <a:pt x="1469136" y="281305"/>
                  </a:moveTo>
                  <a:lnTo>
                    <a:pt x="949198" y="15240"/>
                  </a:lnTo>
                  <a:lnTo>
                    <a:pt x="440436" y="283210"/>
                  </a:lnTo>
                  <a:lnTo>
                    <a:pt x="447802" y="287045"/>
                  </a:lnTo>
                  <a:lnTo>
                    <a:pt x="455701" y="290004"/>
                  </a:lnTo>
                  <a:lnTo>
                    <a:pt x="463931" y="291934"/>
                  </a:lnTo>
                  <a:lnTo>
                    <a:pt x="472313" y="292608"/>
                  </a:lnTo>
                  <a:lnTo>
                    <a:pt x="1435354" y="292608"/>
                  </a:lnTo>
                  <a:lnTo>
                    <a:pt x="1444828" y="291896"/>
                  </a:lnTo>
                  <a:lnTo>
                    <a:pt x="1453616" y="289775"/>
                  </a:lnTo>
                  <a:lnTo>
                    <a:pt x="1461731" y="286232"/>
                  </a:lnTo>
                  <a:lnTo>
                    <a:pt x="1469136" y="281305"/>
                  </a:lnTo>
                  <a:close/>
                </a:path>
                <a:path w="2030095" h="998219">
                  <a:moveTo>
                    <a:pt x="1583436" y="527558"/>
                  </a:moveTo>
                  <a:lnTo>
                    <a:pt x="1578610" y="522732"/>
                  </a:lnTo>
                  <a:lnTo>
                    <a:pt x="1566926" y="522732"/>
                  </a:lnTo>
                  <a:lnTo>
                    <a:pt x="1562100" y="527558"/>
                  </a:lnTo>
                  <a:lnTo>
                    <a:pt x="1562100" y="539242"/>
                  </a:lnTo>
                  <a:lnTo>
                    <a:pt x="1566926" y="544068"/>
                  </a:lnTo>
                  <a:lnTo>
                    <a:pt x="1578610" y="544068"/>
                  </a:lnTo>
                  <a:lnTo>
                    <a:pt x="1583436" y="539242"/>
                  </a:lnTo>
                  <a:lnTo>
                    <a:pt x="1583436" y="527558"/>
                  </a:lnTo>
                  <a:close/>
                </a:path>
                <a:path w="2030095" h="998219">
                  <a:moveTo>
                    <a:pt x="1639824" y="527558"/>
                  </a:moveTo>
                  <a:lnTo>
                    <a:pt x="1634998" y="522732"/>
                  </a:lnTo>
                  <a:lnTo>
                    <a:pt x="1623314" y="522732"/>
                  </a:lnTo>
                  <a:lnTo>
                    <a:pt x="1618488" y="527558"/>
                  </a:lnTo>
                  <a:lnTo>
                    <a:pt x="1618488" y="539242"/>
                  </a:lnTo>
                  <a:lnTo>
                    <a:pt x="1623314" y="544068"/>
                  </a:lnTo>
                  <a:lnTo>
                    <a:pt x="1634998" y="544068"/>
                  </a:lnTo>
                  <a:lnTo>
                    <a:pt x="1639824" y="539242"/>
                  </a:lnTo>
                  <a:lnTo>
                    <a:pt x="1639824" y="527558"/>
                  </a:lnTo>
                  <a:close/>
                </a:path>
                <a:path w="2030095" h="998219">
                  <a:moveTo>
                    <a:pt x="1696212" y="527558"/>
                  </a:moveTo>
                  <a:lnTo>
                    <a:pt x="1691767" y="522732"/>
                  </a:lnTo>
                  <a:lnTo>
                    <a:pt x="1680845" y="522732"/>
                  </a:lnTo>
                  <a:lnTo>
                    <a:pt x="1676400" y="527558"/>
                  </a:lnTo>
                  <a:lnTo>
                    <a:pt x="1676400" y="539242"/>
                  </a:lnTo>
                  <a:lnTo>
                    <a:pt x="1680845" y="544068"/>
                  </a:lnTo>
                  <a:lnTo>
                    <a:pt x="1691767" y="544068"/>
                  </a:lnTo>
                  <a:lnTo>
                    <a:pt x="1696212" y="539242"/>
                  </a:lnTo>
                  <a:lnTo>
                    <a:pt x="1696212" y="527558"/>
                  </a:lnTo>
                  <a:close/>
                </a:path>
                <a:path w="2030095" h="998219">
                  <a:moveTo>
                    <a:pt x="1754124" y="527558"/>
                  </a:moveTo>
                  <a:lnTo>
                    <a:pt x="1749044" y="522732"/>
                  </a:lnTo>
                  <a:lnTo>
                    <a:pt x="1736344" y="522732"/>
                  </a:lnTo>
                  <a:lnTo>
                    <a:pt x="1731264" y="527558"/>
                  </a:lnTo>
                  <a:lnTo>
                    <a:pt x="1731264" y="539242"/>
                  </a:lnTo>
                  <a:lnTo>
                    <a:pt x="1736344" y="544068"/>
                  </a:lnTo>
                  <a:lnTo>
                    <a:pt x="1749044" y="544068"/>
                  </a:lnTo>
                  <a:lnTo>
                    <a:pt x="1754124" y="539242"/>
                  </a:lnTo>
                  <a:lnTo>
                    <a:pt x="1754124" y="527558"/>
                  </a:lnTo>
                  <a:close/>
                </a:path>
                <a:path w="2030095" h="998219">
                  <a:moveTo>
                    <a:pt x="1810512" y="527558"/>
                  </a:moveTo>
                  <a:lnTo>
                    <a:pt x="1805432" y="522732"/>
                  </a:lnTo>
                  <a:lnTo>
                    <a:pt x="1792732" y="522732"/>
                  </a:lnTo>
                  <a:lnTo>
                    <a:pt x="1787652" y="527558"/>
                  </a:lnTo>
                  <a:lnTo>
                    <a:pt x="1787652" y="539242"/>
                  </a:lnTo>
                  <a:lnTo>
                    <a:pt x="1792732" y="544068"/>
                  </a:lnTo>
                  <a:lnTo>
                    <a:pt x="1805432" y="544068"/>
                  </a:lnTo>
                  <a:lnTo>
                    <a:pt x="1810512" y="539242"/>
                  </a:lnTo>
                  <a:lnTo>
                    <a:pt x="1810512" y="527558"/>
                  </a:lnTo>
                  <a:close/>
                </a:path>
                <a:path w="2030095" h="998219">
                  <a:moveTo>
                    <a:pt x="1866900" y="527558"/>
                  </a:moveTo>
                  <a:lnTo>
                    <a:pt x="1862074" y="522732"/>
                  </a:lnTo>
                  <a:lnTo>
                    <a:pt x="1850390" y="522732"/>
                  </a:lnTo>
                  <a:lnTo>
                    <a:pt x="1845564" y="527558"/>
                  </a:lnTo>
                  <a:lnTo>
                    <a:pt x="1845564" y="539242"/>
                  </a:lnTo>
                  <a:lnTo>
                    <a:pt x="1850390" y="544068"/>
                  </a:lnTo>
                  <a:lnTo>
                    <a:pt x="1862074" y="544068"/>
                  </a:lnTo>
                  <a:lnTo>
                    <a:pt x="1866900" y="539242"/>
                  </a:lnTo>
                  <a:lnTo>
                    <a:pt x="1866900" y="527558"/>
                  </a:lnTo>
                  <a:close/>
                </a:path>
                <a:path w="2030095" h="998219">
                  <a:moveTo>
                    <a:pt x="1923288" y="527558"/>
                  </a:moveTo>
                  <a:lnTo>
                    <a:pt x="1918462" y="522732"/>
                  </a:lnTo>
                  <a:lnTo>
                    <a:pt x="1906778" y="522732"/>
                  </a:lnTo>
                  <a:lnTo>
                    <a:pt x="1901952" y="527558"/>
                  </a:lnTo>
                  <a:lnTo>
                    <a:pt x="1901952" y="539242"/>
                  </a:lnTo>
                  <a:lnTo>
                    <a:pt x="1906778" y="544068"/>
                  </a:lnTo>
                  <a:lnTo>
                    <a:pt x="1918462" y="544068"/>
                  </a:lnTo>
                  <a:lnTo>
                    <a:pt x="1923288" y="539242"/>
                  </a:lnTo>
                  <a:lnTo>
                    <a:pt x="1923288" y="527558"/>
                  </a:lnTo>
                  <a:close/>
                </a:path>
                <a:path w="2030095" h="998219">
                  <a:moveTo>
                    <a:pt x="2029968" y="24384"/>
                  </a:moveTo>
                  <a:lnTo>
                    <a:pt x="2027986" y="14262"/>
                  </a:lnTo>
                  <a:lnTo>
                    <a:pt x="2022513" y="6578"/>
                  </a:lnTo>
                  <a:lnTo>
                    <a:pt x="2014258" y="1714"/>
                  </a:lnTo>
                  <a:lnTo>
                    <a:pt x="2003933" y="0"/>
                  </a:lnTo>
                  <a:lnTo>
                    <a:pt x="1994623" y="1714"/>
                  </a:lnTo>
                  <a:lnTo>
                    <a:pt x="1986889" y="6578"/>
                  </a:lnTo>
                  <a:lnTo>
                    <a:pt x="1981619" y="14262"/>
                  </a:lnTo>
                  <a:lnTo>
                    <a:pt x="1979676" y="24384"/>
                  </a:lnTo>
                  <a:lnTo>
                    <a:pt x="1979676" y="971931"/>
                  </a:lnTo>
                  <a:lnTo>
                    <a:pt x="1981619" y="982370"/>
                  </a:lnTo>
                  <a:lnTo>
                    <a:pt x="1986889" y="990701"/>
                  </a:lnTo>
                  <a:lnTo>
                    <a:pt x="1994623" y="996226"/>
                  </a:lnTo>
                  <a:lnTo>
                    <a:pt x="2003933" y="998220"/>
                  </a:lnTo>
                  <a:lnTo>
                    <a:pt x="2014258" y="996226"/>
                  </a:lnTo>
                  <a:lnTo>
                    <a:pt x="2022513" y="990701"/>
                  </a:lnTo>
                  <a:lnTo>
                    <a:pt x="2027986" y="982370"/>
                  </a:lnTo>
                  <a:lnTo>
                    <a:pt x="2029968" y="971931"/>
                  </a:lnTo>
                  <a:lnTo>
                    <a:pt x="2029968" y="24384"/>
                  </a:lnTo>
                  <a:close/>
                </a:path>
              </a:pathLst>
            </a:custGeom>
            <a:solidFill>
              <a:srgbClr val="DF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05927" y="1933955"/>
              <a:ext cx="48895" cy="160020"/>
            </a:xfrm>
            <a:custGeom>
              <a:avLst/>
              <a:gdLst/>
              <a:ahLst/>
              <a:cxnLst/>
              <a:rect l="l" t="t" r="r" b="b"/>
              <a:pathLst>
                <a:path w="48895" h="160019">
                  <a:moveTo>
                    <a:pt x="24383" y="0"/>
                  </a:moveTo>
                  <a:lnTo>
                    <a:pt x="15055" y="1972"/>
                  </a:lnTo>
                  <a:lnTo>
                    <a:pt x="7286" y="7302"/>
                  </a:lnTo>
                  <a:lnTo>
                    <a:pt x="1970" y="15109"/>
                  </a:lnTo>
                  <a:lnTo>
                    <a:pt x="0" y="24511"/>
                  </a:lnTo>
                  <a:lnTo>
                    <a:pt x="0" y="137413"/>
                  </a:lnTo>
                  <a:lnTo>
                    <a:pt x="1970" y="146518"/>
                  </a:lnTo>
                  <a:lnTo>
                    <a:pt x="7286" y="153669"/>
                  </a:lnTo>
                  <a:lnTo>
                    <a:pt x="15055" y="158345"/>
                  </a:lnTo>
                  <a:lnTo>
                    <a:pt x="24383" y="160019"/>
                  </a:lnTo>
                  <a:lnTo>
                    <a:pt x="33712" y="158345"/>
                  </a:lnTo>
                  <a:lnTo>
                    <a:pt x="41481" y="153669"/>
                  </a:lnTo>
                  <a:lnTo>
                    <a:pt x="46797" y="146518"/>
                  </a:lnTo>
                  <a:lnTo>
                    <a:pt x="48768" y="137413"/>
                  </a:lnTo>
                  <a:lnTo>
                    <a:pt x="48768" y="24511"/>
                  </a:lnTo>
                  <a:lnTo>
                    <a:pt x="46797" y="15109"/>
                  </a:lnTo>
                  <a:lnTo>
                    <a:pt x="41481" y="7302"/>
                  </a:lnTo>
                  <a:lnTo>
                    <a:pt x="33712" y="19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5B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61176" y="1447800"/>
              <a:ext cx="868680" cy="1213485"/>
            </a:xfrm>
            <a:custGeom>
              <a:avLst/>
              <a:gdLst/>
              <a:ahLst/>
              <a:cxnLst/>
              <a:rect l="l" t="t" r="r" b="b"/>
              <a:pathLst>
                <a:path w="868679" h="1213485">
                  <a:moveTo>
                    <a:pt x="799210" y="0"/>
                  </a:moveTo>
                  <a:lnTo>
                    <a:pt x="71247" y="0"/>
                  </a:lnTo>
                  <a:lnTo>
                    <a:pt x="43505" y="5568"/>
                  </a:lnTo>
                  <a:lnTo>
                    <a:pt x="20859" y="20637"/>
                  </a:lnTo>
                  <a:lnTo>
                    <a:pt x="5595" y="42755"/>
                  </a:lnTo>
                  <a:lnTo>
                    <a:pt x="0" y="69469"/>
                  </a:lnTo>
                  <a:lnTo>
                    <a:pt x="0" y="1213104"/>
                  </a:lnTo>
                  <a:lnTo>
                    <a:pt x="868679" y="1199895"/>
                  </a:lnTo>
                  <a:lnTo>
                    <a:pt x="868679" y="69469"/>
                  </a:lnTo>
                  <a:lnTo>
                    <a:pt x="863111" y="42755"/>
                  </a:lnTo>
                  <a:lnTo>
                    <a:pt x="848042" y="20637"/>
                  </a:lnTo>
                  <a:lnTo>
                    <a:pt x="825924" y="5568"/>
                  </a:lnTo>
                  <a:lnTo>
                    <a:pt x="799210" y="0"/>
                  </a:lnTo>
                  <a:close/>
                </a:path>
              </a:pathLst>
            </a:custGeom>
            <a:solidFill>
              <a:srgbClr val="FF4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08420" y="1485899"/>
              <a:ext cx="757555" cy="662940"/>
            </a:xfrm>
            <a:custGeom>
              <a:avLst/>
              <a:gdLst/>
              <a:ahLst/>
              <a:cxnLst/>
              <a:rect l="l" t="t" r="r" b="b"/>
              <a:pathLst>
                <a:path w="757554" h="662939">
                  <a:moveTo>
                    <a:pt x="50292" y="378968"/>
                  </a:moveTo>
                  <a:lnTo>
                    <a:pt x="46609" y="374904"/>
                  </a:lnTo>
                  <a:lnTo>
                    <a:pt x="1905" y="374904"/>
                  </a:lnTo>
                  <a:lnTo>
                    <a:pt x="0" y="378968"/>
                  </a:lnTo>
                  <a:lnTo>
                    <a:pt x="0" y="385064"/>
                  </a:lnTo>
                  <a:lnTo>
                    <a:pt x="1905" y="387108"/>
                  </a:lnTo>
                  <a:lnTo>
                    <a:pt x="46609" y="387108"/>
                  </a:lnTo>
                  <a:lnTo>
                    <a:pt x="50292" y="385064"/>
                  </a:lnTo>
                  <a:lnTo>
                    <a:pt x="50292" y="378968"/>
                  </a:lnTo>
                  <a:close/>
                </a:path>
                <a:path w="757554" h="662939">
                  <a:moveTo>
                    <a:pt x="120396" y="534035"/>
                  </a:moveTo>
                  <a:lnTo>
                    <a:pt x="118478" y="532130"/>
                  </a:lnTo>
                  <a:lnTo>
                    <a:pt x="116586" y="530352"/>
                  </a:lnTo>
                  <a:lnTo>
                    <a:pt x="112776" y="530352"/>
                  </a:lnTo>
                  <a:lnTo>
                    <a:pt x="54102" y="563499"/>
                  </a:lnTo>
                  <a:lnTo>
                    <a:pt x="52197" y="563499"/>
                  </a:lnTo>
                  <a:lnTo>
                    <a:pt x="50292" y="567182"/>
                  </a:lnTo>
                  <a:lnTo>
                    <a:pt x="52197" y="568960"/>
                  </a:lnTo>
                  <a:lnTo>
                    <a:pt x="54102" y="570865"/>
                  </a:lnTo>
                  <a:lnTo>
                    <a:pt x="54102" y="572643"/>
                  </a:lnTo>
                  <a:lnTo>
                    <a:pt x="57912" y="574548"/>
                  </a:lnTo>
                  <a:lnTo>
                    <a:pt x="59817" y="572643"/>
                  </a:lnTo>
                  <a:lnTo>
                    <a:pt x="118478" y="539496"/>
                  </a:lnTo>
                  <a:lnTo>
                    <a:pt x="120396" y="539496"/>
                  </a:lnTo>
                  <a:lnTo>
                    <a:pt x="120396" y="534035"/>
                  </a:lnTo>
                  <a:close/>
                </a:path>
                <a:path w="757554" h="662939">
                  <a:moveTo>
                    <a:pt x="128003" y="234696"/>
                  </a:moveTo>
                  <a:lnTo>
                    <a:pt x="126111" y="232791"/>
                  </a:lnTo>
                  <a:lnTo>
                    <a:pt x="124333" y="230886"/>
                  </a:lnTo>
                  <a:lnTo>
                    <a:pt x="55118" y="190881"/>
                  </a:lnTo>
                  <a:lnTo>
                    <a:pt x="53213" y="188976"/>
                  </a:lnTo>
                  <a:lnTo>
                    <a:pt x="49403" y="188976"/>
                  </a:lnTo>
                  <a:lnTo>
                    <a:pt x="47625" y="192786"/>
                  </a:lnTo>
                  <a:lnTo>
                    <a:pt x="45720" y="194691"/>
                  </a:lnTo>
                  <a:lnTo>
                    <a:pt x="47625" y="198501"/>
                  </a:lnTo>
                  <a:lnTo>
                    <a:pt x="49403" y="200406"/>
                  </a:lnTo>
                  <a:lnTo>
                    <a:pt x="118618" y="240411"/>
                  </a:lnTo>
                  <a:lnTo>
                    <a:pt x="120523" y="242316"/>
                  </a:lnTo>
                  <a:lnTo>
                    <a:pt x="124333" y="242316"/>
                  </a:lnTo>
                  <a:lnTo>
                    <a:pt x="126111" y="238506"/>
                  </a:lnTo>
                  <a:lnTo>
                    <a:pt x="128003" y="234696"/>
                  </a:lnTo>
                  <a:close/>
                </a:path>
                <a:path w="757554" h="662939">
                  <a:moveTo>
                    <a:pt x="213360" y="89916"/>
                  </a:moveTo>
                  <a:lnTo>
                    <a:pt x="192659" y="54102"/>
                  </a:lnTo>
                  <a:lnTo>
                    <a:pt x="190754" y="52197"/>
                  </a:lnTo>
                  <a:lnTo>
                    <a:pt x="186944" y="50292"/>
                  </a:lnTo>
                  <a:lnTo>
                    <a:pt x="185153" y="52197"/>
                  </a:lnTo>
                  <a:lnTo>
                    <a:pt x="181356" y="54102"/>
                  </a:lnTo>
                  <a:lnTo>
                    <a:pt x="181356" y="57912"/>
                  </a:lnTo>
                  <a:lnTo>
                    <a:pt x="183261" y="59690"/>
                  </a:lnTo>
                  <a:lnTo>
                    <a:pt x="202057" y="95631"/>
                  </a:lnTo>
                  <a:lnTo>
                    <a:pt x="203949" y="97536"/>
                  </a:lnTo>
                  <a:lnTo>
                    <a:pt x="207772" y="97536"/>
                  </a:lnTo>
                  <a:lnTo>
                    <a:pt x="209550" y="95631"/>
                  </a:lnTo>
                  <a:lnTo>
                    <a:pt x="211455" y="95631"/>
                  </a:lnTo>
                  <a:lnTo>
                    <a:pt x="213360" y="93726"/>
                  </a:lnTo>
                  <a:lnTo>
                    <a:pt x="213360" y="89916"/>
                  </a:lnTo>
                  <a:close/>
                </a:path>
                <a:path w="757554" h="662939">
                  <a:moveTo>
                    <a:pt x="377952" y="1905"/>
                  </a:moveTo>
                  <a:lnTo>
                    <a:pt x="376174" y="0"/>
                  </a:lnTo>
                  <a:lnTo>
                    <a:pt x="370586" y="0"/>
                  </a:lnTo>
                  <a:lnTo>
                    <a:pt x="368808" y="1905"/>
                  </a:lnTo>
                  <a:lnTo>
                    <a:pt x="368808" y="94107"/>
                  </a:lnTo>
                  <a:lnTo>
                    <a:pt x="370586" y="96012"/>
                  </a:lnTo>
                  <a:lnTo>
                    <a:pt x="376174" y="96012"/>
                  </a:lnTo>
                  <a:lnTo>
                    <a:pt x="377952" y="94107"/>
                  </a:lnTo>
                  <a:lnTo>
                    <a:pt x="377952" y="1905"/>
                  </a:lnTo>
                  <a:close/>
                </a:path>
                <a:path w="757554" h="662939">
                  <a:moveTo>
                    <a:pt x="568452" y="51816"/>
                  </a:moveTo>
                  <a:lnTo>
                    <a:pt x="566547" y="48006"/>
                  </a:lnTo>
                  <a:lnTo>
                    <a:pt x="564515" y="46101"/>
                  </a:lnTo>
                  <a:lnTo>
                    <a:pt x="562610" y="46101"/>
                  </a:lnTo>
                  <a:lnTo>
                    <a:pt x="560705" y="44196"/>
                  </a:lnTo>
                  <a:lnTo>
                    <a:pt x="558673" y="46101"/>
                  </a:lnTo>
                  <a:lnTo>
                    <a:pt x="556768" y="48006"/>
                  </a:lnTo>
                  <a:lnTo>
                    <a:pt x="535305" y="83820"/>
                  </a:lnTo>
                  <a:lnTo>
                    <a:pt x="533400" y="85725"/>
                  </a:lnTo>
                  <a:lnTo>
                    <a:pt x="535305" y="87630"/>
                  </a:lnTo>
                  <a:lnTo>
                    <a:pt x="537337" y="89535"/>
                  </a:lnTo>
                  <a:lnTo>
                    <a:pt x="539242" y="91440"/>
                  </a:lnTo>
                  <a:lnTo>
                    <a:pt x="545084" y="91440"/>
                  </a:lnTo>
                  <a:lnTo>
                    <a:pt x="545084" y="89535"/>
                  </a:lnTo>
                  <a:lnTo>
                    <a:pt x="566547" y="53594"/>
                  </a:lnTo>
                  <a:lnTo>
                    <a:pt x="568452" y="51816"/>
                  </a:lnTo>
                  <a:close/>
                </a:path>
                <a:path w="757554" h="662939">
                  <a:moveTo>
                    <a:pt x="621792" y="373380"/>
                  </a:moveTo>
                  <a:lnTo>
                    <a:pt x="617016" y="326072"/>
                  </a:lnTo>
                  <a:lnTo>
                    <a:pt x="603351" y="282016"/>
                  </a:lnTo>
                  <a:lnTo>
                    <a:pt x="581710" y="242138"/>
                  </a:lnTo>
                  <a:lnTo>
                    <a:pt x="553059" y="207416"/>
                  </a:lnTo>
                  <a:lnTo>
                    <a:pt x="518337" y="178765"/>
                  </a:lnTo>
                  <a:lnTo>
                    <a:pt x="478459" y="157124"/>
                  </a:lnTo>
                  <a:lnTo>
                    <a:pt x="434403" y="143459"/>
                  </a:lnTo>
                  <a:lnTo>
                    <a:pt x="387096" y="138684"/>
                  </a:lnTo>
                  <a:lnTo>
                    <a:pt x="339775" y="143459"/>
                  </a:lnTo>
                  <a:lnTo>
                    <a:pt x="295719" y="157124"/>
                  </a:lnTo>
                  <a:lnTo>
                    <a:pt x="255841" y="178765"/>
                  </a:lnTo>
                  <a:lnTo>
                    <a:pt x="221119" y="207416"/>
                  </a:lnTo>
                  <a:lnTo>
                    <a:pt x="192468" y="242138"/>
                  </a:lnTo>
                  <a:lnTo>
                    <a:pt x="170827" y="282016"/>
                  </a:lnTo>
                  <a:lnTo>
                    <a:pt x="157162" y="326072"/>
                  </a:lnTo>
                  <a:lnTo>
                    <a:pt x="152400" y="373380"/>
                  </a:lnTo>
                  <a:lnTo>
                    <a:pt x="157162" y="420700"/>
                  </a:lnTo>
                  <a:lnTo>
                    <a:pt x="170827" y="464756"/>
                  </a:lnTo>
                  <a:lnTo>
                    <a:pt x="192468" y="504634"/>
                  </a:lnTo>
                  <a:lnTo>
                    <a:pt x="221119" y="539356"/>
                  </a:lnTo>
                  <a:lnTo>
                    <a:pt x="255841" y="568007"/>
                  </a:lnTo>
                  <a:lnTo>
                    <a:pt x="295656" y="589622"/>
                  </a:lnTo>
                  <a:lnTo>
                    <a:pt x="295656" y="655447"/>
                  </a:lnTo>
                  <a:lnTo>
                    <a:pt x="303149" y="662940"/>
                  </a:lnTo>
                  <a:lnTo>
                    <a:pt x="322072" y="662940"/>
                  </a:lnTo>
                  <a:lnTo>
                    <a:pt x="327660" y="655447"/>
                  </a:lnTo>
                  <a:lnTo>
                    <a:pt x="327660" y="599567"/>
                  </a:lnTo>
                  <a:lnTo>
                    <a:pt x="339775" y="603313"/>
                  </a:lnTo>
                  <a:lnTo>
                    <a:pt x="341376" y="603478"/>
                  </a:lnTo>
                  <a:lnTo>
                    <a:pt x="341376" y="655447"/>
                  </a:lnTo>
                  <a:lnTo>
                    <a:pt x="347091" y="662940"/>
                  </a:lnTo>
                  <a:lnTo>
                    <a:pt x="366141" y="662940"/>
                  </a:lnTo>
                  <a:lnTo>
                    <a:pt x="371856" y="655447"/>
                  </a:lnTo>
                  <a:lnTo>
                    <a:pt x="371856" y="606552"/>
                  </a:lnTo>
                  <a:lnTo>
                    <a:pt x="384048" y="607771"/>
                  </a:lnTo>
                  <a:lnTo>
                    <a:pt x="384048" y="655447"/>
                  </a:lnTo>
                  <a:lnTo>
                    <a:pt x="389636" y="662940"/>
                  </a:lnTo>
                  <a:lnTo>
                    <a:pt x="408559" y="662940"/>
                  </a:lnTo>
                  <a:lnTo>
                    <a:pt x="416052" y="655447"/>
                  </a:lnTo>
                  <a:lnTo>
                    <a:pt x="416052" y="605167"/>
                  </a:lnTo>
                  <a:lnTo>
                    <a:pt x="429768" y="603783"/>
                  </a:lnTo>
                  <a:lnTo>
                    <a:pt x="429768" y="655447"/>
                  </a:lnTo>
                  <a:lnTo>
                    <a:pt x="435483" y="662940"/>
                  </a:lnTo>
                  <a:lnTo>
                    <a:pt x="454533" y="662940"/>
                  </a:lnTo>
                  <a:lnTo>
                    <a:pt x="460248" y="655447"/>
                  </a:lnTo>
                  <a:lnTo>
                    <a:pt x="460248" y="595299"/>
                  </a:lnTo>
                  <a:lnTo>
                    <a:pt x="478459" y="589648"/>
                  </a:lnTo>
                  <a:lnTo>
                    <a:pt x="518337" y="568007"/>
                  </a:lnTo>
                  <a:lnTo>
                    <a:pt x="553059" y="539356"/>
                  </a:lnTo>
                  <a:lnTo>
                    <a:pt x="581710" y="504634"/>
                  </a:lnTo>
                  <a:lnTo>
                    <a:pt x="603351" y="464756"/>
                  </a:lnTo>
                  <a:lnTo>
                    <a:pt x="617016" y="420700"/>
                  </a:lnTo>
                  <a:lnTo>
                    <a:pt x="621792" y="373380"/>
                  </a:lnTo>
                  <a:close/>
                </a:path>
                <a:path w="757554" h="662939">
                  <a:moveTo>
                    <a:pt x="707136" y="185547"/>
                  </a:moveTo>
                  <a:lnTo>
                    <a:pt x="705231" y="183642"/>
                  </a:lnTo>
                  <a:lnTo>
                    <a:pt x="703326" y="179832"/>
                  </a:lnTo>
                  <a:lnTo>
                    <a:pt x="699516" y="179832"/>
                  </a:lnTo>
                  <a:lnTo>
                    <a:pt x="697611" y="181737"/>
                  </a:lnTo>
                  <a:lnTo>
                    <a:pt x="640842" y="214122"/>
                  </a:lnTo>
                  <a:lnTo>
                    <a:pt x="637032" y="216027"/>
                  </a:lnTo>
                  <a:lnTo>
                    <a:pt x="637032" y="217932"/>
                  </a:lnTo>
                  <a:lnTo>
                    <a:pt x="640842" y="225552"/>
                  </a:lnTo>
                  <a:lnTo>
                    <a:pt x="642747" y="225552"/>
                  </a:lnTo>
                  <a:lnTo>
                    <a:pt x="646557" y="223647"/>
                  </a:lnTo>
                  <a:lnTo>
                    <a:pt x="703326" y="191262"/>
                  </a:lnTo>
                  <a:lnTo>
                    <a:pt x="705231" y="189357"/>
                  </a:lnTo>
                  <a:lnTo>
                    <a:pt x="707136" y="185547"/>
                  </a:lnTo>
                  <a:close/>
                </a:path>
                <a:path w="757554" h="662939">
                  <a:moveTo>
                    <a:pt x="711708" y="556768"/>
                  </a:moveTo>
                  <a:lnTo>
                    <a:pt x="709803" y="553085"/>
                  </a:lnTo>
                  <a:lnTo>
                    <a:pt x="707898" y="553085"/>
                  </a:lnTo>
                  <a:lnTo>
                    <a:pt x="637413" y="512445"/>
                  </a:lnTo>
                  <a:lnTo>
                    <a:pt x="635508" y="510540"/>
                  </a:lnTo>
                  <a:lnTo>
                    <a:pt x="631698" y="512445"/>
                  </a:lnTo>
                  <a:lnTo>
                    <a:pt x="629793" y="514223"/>
                  </a:lnTo>
                  <a:lnTo>
                    <a:pt x="629793" y="516128"/>
                  </a:lnTo>
                  <a:lnTo>
                    <a:pt x="627888" y="517906"/>
                  </a:lnTo>
                  <a:lnTo>
                    <a:pt x="629793" y="521589"/>
                  </a:lnTo>
                  <a:lnTo>
                    <a:pt x="631698" y="521589"/>
                  </a:lnTo>
                  <a:lnTo>
                    <a:pt x="702183" y="562356"/>
                  </a:lnTo>
                  <a:lnTo>
                    <a:pt x="707898" y="562356"/>
                  </a:lnTo>
                  <a:lnTo>
                    <a:pt x="709803" y="560451"/>
                  </a:lnTo>
                  <a:lnTo>
                    <a:pt x="709803" y="558673"/>
                  </a:lnTo>
                  <a:lnTo>
                    <a:pt x="711708" y="556768"/>
                  </a:lnTo>
                  <a:close/>
                </a:path>
                <a:path w="757554" h="662939">
                  <a:moveTo>
                    <a:pt x="757428" y="367538"/>
                  </a:moveTo>
                  <a:lnTo>
                    <a:pt x="753745" y="365760"/>
                  </a:lnTo>
                  <a:lnTo>
                    <a:pt x="709041" y="365760"/>
                  </a:lnTo>
                  <a:lnTo>
                    <a:pt x="707136" y="367538"/>
                  </a:lnTo>
                  <a:lnTo>
                    <a:pt x="707136" y="373126"/>
                  </a:lnTo>
                  <a:lnTo>
                    <a:pt x="709041" y="374904"/>
                  </a:lnTo>
                  <a:lnTo>
                    <a:pt x="753745" y="374904"/>
                  </a:lnTo>
                  <a:lnTo>
                    <a:pt x="757428" y="373126"/>
                  </a:lnTo>
                  <a:lnTo>
                    <a:pt x="757428" y="367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70548" y="1891296"/>
              <a:ext cx="234950" cy="182880"/>
            </a:xfrm>
            <a:custGeom>
              <a:avLst/>
              <a:gdLst/>
              <a:ahLst/>
              <a:cxnLst/>
              <a:rect l="l" t="t" r="r" b="b"/>
              <a:pathLst>
                <a:path w="234950" h="182880">
                  <a:moveTo>
                    <a:pt x="85344" y="76949"/>
                  </a:moveTo>
                  <a:lnTo>
                    <a:pt x="81991" y="48209"/>
                  </a:lnTo>
                  <a:lnTo>
                    <a:pt x="72859" y="24714"/>
                  </a:lnTo>
                  <a:lnTo>
                    <a:pt x="59296" y="8851"/>
                  </a:lnTo>
                  <a:lnTo>
                    <a:pt x="42672" y="3035"/>
                  </a:lnTo>
                  <a:lnTo>
                    <a:pt x="26035" y="8851"/>
                  </a:lnTo>
                  <a:lnTo>
                    <a:pt x="12471" y="24714"/>
                  </a:lnTo>
                  <a:lnTo>
                    <a:pt x="3340" y="48209"/>
                  </a:lnTo>
                  <a:lnTo>
                    <a:pt x="0" y="76949"/>
                  </a:lnTo>
                  <a:lnTo>
                    <a:pt x="3340" y="105702"/>
                  </a:lnTo>
                  <a:lnTo>
                    <a:pt x="12471" y="129197"/>
                  </a:lnTo>
                  <a:lnTo>
                    <a:pt x="26035" y="145059"/>
                  </a:lnTo>
                  <a:lnTo>
                    <a:pt x="42672" y="150863"/>
                  </a:lnTo>
                  <a:lnTo>
                    <a:pt x="59296" y="145059"/>
                  </a:lnTo>
                  <a:lnTo>
                    <a:pt x="72859" y="129197"/>
                  </a:lnTo>
                  <a:lnTo>
                    <a:pt x="81991" y="105702"/>
                  </a:lnTo>
                  <a:lnTo>
                    <a:pt x="85344" y="76949"/>
                  </a:lnTo>
                  <a:close/>
                </a:path>
                <a:path w="234950" h="182880">
                  <a:moveTo>
                    <a:pt x="139077" y="166966"/>
                  </a:moveTo>
                  <a:lnTo>
                    <a:pt x="137922" y="158356"/>
                  </a:lnTo>
                  <a:lnTo>
                    <a:pt x="126619" y="109461"/>
                  </a:lnTo>
                  <a:lnTo>
                    <a:pt x="120891" y="101041"/>
                  </a:lnTo>
                  <a:lnTo>
                    <a:pt x="113576" y="98221"/>
                  </a:lnTo>
                  <a:lnTo>
                    <a:pt x="106629" y="101041"/>
                  </a:lnTo>
                  <a:lnTo>
                    <a:pt x="101981" y="109461"/>
                  </a:lnTo>
                  <a:lnTo>
                    <a:pt x="90678" y="158356"/>
                  </a:lnTo>
                  <a:lnTo>
                    <a:pt x="89509" y="166966"/>
                  </a:lnTo>
                  <a:lnTo>
                    <a:pt x="91376" y="174853"/>
                  </a:lnTo>
                  <a:lnTo>
                    <a:pt x="95707" y="180632"/>
                  </a:lnTo>
                  <a:lnTo>
                    <a:pt x="101981" y="182867"/>
                  </a:lnTo>
                  <a:lnTo>
                    <a:pt x="126619" y="182867"/>
                  </a:lnTo>
                  <a:lnTo>
                    <a:pt x="132880" y="180632"/>
                  </a:lnTo>
                  <a:lnTo>
                    <a:pt x="137223" y="174853"/>
                  </a:lnTo>
                  <a:lnTo>
                    <a:pt x="139077" y="166966"/>
                  </a:lnTo>
                  <a:close/>
                </a:path>
                <a:path w="234950" h="182880">
                  <a:moveTo>
                    <a:pt x="234696" y="73139"/>
                  </a:moveTo>
                  <a:lnTo>
                    <a:pt x="231394" y="44678"/>
                  </a:lnTo>
                  <a:lnTo>
                    <a:pt x="222402" y="21424"/>
                  </a:lnTo>
                  <a:lnTo>
                    <a:pt x="209080" y="5740"/>
                  </a:lnTo>
                  <a:lnTo>
                    <a:pt x="192786" y="0"/>
                  </a:lnTo>
                  <a:lnTo>
                    <a:pt x="176479" y="5740"/>
                  </a:lnTo>
                  <a:lnTo>
                    <a:pt x="163156" y="21424"/>
                  </a:lnTo>
                  <a:lnTo>
                    <a:pt x="154165" y="44678"/>
                  </a:lnTo>
                  <a:lnTo>
                    <a:pt x="150876" y="73139"/>
                  </a:lnTo>
                  <a:lnTo>
                    <a:pt x="154165" y="101612"/>
                  </a:lnTo>
                  <a:lnTo>
                    <a:pt x="163156" y="124866"/>
                  </a:lnTo>
                  <a:lnTo>
                    <a:pt x="176479" y="140550"/>
                  </a:lnTo>
                  <a:lnTo>
                    <a:pt x="192786" y="146291"/>
                  </a:lnTo>
                  <a:lnTo>
                    <a:pt x="209080" y="140550"/>
                  </a:lnTo>
                  <a:lnTo>
                    <a:pt x="222402" y="124866"/>
                  </a:lnTo>
                  <a:lnTo>
                    <a:pt x="231394" y="101612"/>
                  </a:lnTo>
                  <a:lnTo>
                    <a:pt x="234696" y="73139"/>
                  </a:lnTo>
                  <a:close/>
                </a:path>
              </a:pathLst>
            </a:custGeom>
            <a:solidFill>
              <a:srgbClr val="FF4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2304" y="2237231"/>
              <a:ext cx="1080770" cy="599440"/>
            </a:xfrm>
            <a:custGeom>
              <a:avLst/>
              <a:gdLst/>
              <a:ahLst/>
              <a:cxnLst/>
              <a:rect l="l" t="t" r="r" b="b"/>
              <a:pathLst>
                <a:path w="1080770" h="599439">
                  <a:moveTo>
                    <a:pt x="1069213" y="0"/>
                  </a:moveTo>
                  <a:lnTo>
                    <a:pt x="772922" y="157734"/>
                  </a:lnTo>
                  <a:lnTo>
                    <a:pt x="545846" y="275970"/>
                  </a:lnTo>
                  <a:lnTo>
                    <a:pt x="362076" y="182118"/>
                  </a:lnTo>
                  <a:lnTo>
                    <a:pt x="7493" y="3810"/>
                  </a:lnTo>
                  <a:lnTo>
                    <a:pt x="4768" y="10064"/>
                  </a:lnTo>
                  <a:lnTo>
                    <a:pt x="2365" y="17367"/>
                  </a:lnTo>
                  <a:lnTo>
                    <a:pt x="652" y="25384"/>
                  </a:lnTo>
                  <a:lnTo>
                    <a:pt x="0" y="33781"/>
                  </a:lnTo>
                  <a:lnTo>
                    <a:pt x="0" y="540766"/>
                  </a:lnTo>
                  <a:lnTo>
                    <a:pt x="4605" y="563302"/>
                  </a:lnTo>
                  <a:lnTo>
                    <a:pt x="17129" y="581802"/>
                  </a:lnTo>
                  <a:lnTo>
                    <a:pt x="35629" y="594326"/>
                  </a:lnTo>
                  <a:lnTo>
                    <a:pt x="58166" y="598932"/>
                  </a:lnTo>
                  <a:lnTo>
                    <a:pt x="1022350" y="597026"/>
                  </a:lnTo>
                  <a:lnTo>
                    <a:pt x="1044886" y="592421"/>
                  </a:lnTo>
                  <a:lnTo>
                    <a:pt x="1063386" y="579897"/>
                  </a:lnTo>
                  <a:lnTo>
                    <a:pt x="1075910" y="561397"/>
                  </a:lnTo>
                  <a:lnTo>
                    <a:pt x="1080516" y="538861"/>
                  </a:lnTo>
                  <a:lnTo>
                    <a:pt x="1080516" y="31876"/>
                  </a:lnTo>
                  <a:lnTo>
                    <a:pt x="1079803" y="23502"/>
                  </a:lnTo>
                  <a:lnTo>
                    <a:pt x="1077674" y="15271"/>
                  </a:lnTo>
                  <a:lnTo>
                    <a:pt x="1074140" y="7373"/>
                  </a:lnTo>
                  <a:lnTo>
                    <a:pt x="1069213" y="0"/>
                  </a:lnTo>
                  <a:close/>
                </a:path>
              </a:pathLst>
            </a:custGeom>
            <a:solidFill>
              <a:srgbClr val="DF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6016" y="2488691"/>
              <a:ext cx="252983" cy="2727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298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24815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How it </a:t>
            </a:r>
            <a:r>
              <a:rPr lang="en-US" sz="3000" dirty="0">
                <a:solidFill>
                  <a:srgbClr val="1A919A"/>
                </a:solidFill>
              </a:rPr>
              <a:t>works</a:t>
            </a:r>
          </a:p>
        </p:txBody>
      </p:sp>
      <p:grpSp>
        <p:nvGrpSpPr>
          <p:cNvPr id="46" name="object 3"/>
          <p:cNvGrpSpPr/>
          <p:nvPr/>
        </p:nvGrpSpPr>
        <p:grpSpPr>
          <a:xfrm>
            <a:off x="197611" y="879093"/>
            <a:ext cx="8763000" cy="3971925"/>
            <a:chOff x="178307" y="868680"/>
            <a:chExt cx="8763000" cy="3971925"/>
          </a:xfrm>
        </p:grpSpPr>
        <p:sp>
          <p:nvSpPr>
            <p:cNvPr id="47" name="object 4"/>
            <p:cNvSpPr/>
            <p:nvPr/>
          </p:nvSpPr>
          <p:spPr>
            <a:xfrm>
              <a:off x="178307" y="868680"/>
              <a:ext cx="8763000" cy="3971925"/>
            </a:xfrm>
            <a:custGeom>
              <a:avLst/>
              <a:gdLst/>
              <a:ahLst/>
              <a:cxnLst/>
              <a:rect l="l" t="t" r="r" b="b"/>
              <a:pathLst>
                <a:path w="8763000" h="3971925">
                  <a:moveTo>
                    <a:pt x="8763000" y="0"/>
                  </a:moveTo>
                  <a:lnTo>
                    <a:pt x="0" y="0"/>
                  </a:lnTo>
                  <a:lnTo>
                    <a:pt x="0" y="3971544"/>
                  </a:lnTo>
                  <a:lnTo>
                    <a:pt x="8763000" y="3971544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"/>
            <p:cNvSpPr/>
            <p:nvPr/>
          </p:nvSpPr>
          <p:spPr>
            <a:xfrm>
              <a:off x="5612892" y="1086612"/>
              <a:ext cx="1556004" cy="3268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6"/>
            <p:cNvSpPr/>
            <p:nvPr/>
          </p:nvSpPr>
          <p:spPr>
            <a:xfrm>
              <a:off x="2017775" y="1086612"/>
              <a:ext cx="1556003" cy="3290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7"/>
            <p:cNvSpPr/>
            <p:nvPr/>
          </p:nvSpPr>
          <p:spPr>
            <a:xfrm>
              <a:off x="283463" y="1002792"/>
              <a:ext cx="1638300" cy="1043940"/>
            </a:xfrm>
            <a:custGeom>
              <a:avLst/>
              <a:gdLst/>
              <a:ahLst/>
              <a:cxnLst/>
              <a:rect l="l" t="t" r="r" b="b"/>
              <a:pathLst>
                <a:path w="1638300" h="1043939">
                  <a:moveTo>
                    <a:pt x="1583817" y="0"/>
                  </a:moveTo>
                  <a:lnTo>
                    <a:pt x="54482" y="0"/>
                  </a:lnTo>
                  <a:lnTo>
                    <a:pt x="33277" y="4280"/>
                  </a:lnTo>
                  <a:lnTo>
                    <a:pt x="15959" y="15954"/>
                  </a:lnTo>
                  <a:lnTo>
                    <a:pt x="4282" y="33272"/>
                  </a:lnTo>
                  <a:lnTo>
                    <a:pt x="0" y="54483"/>
                  </a:lnTo>
                  <a:lnTo>
                    <a:pt x="0" y="989457"/>
                  </a:lnTo>
                  <a:lnTo>
                    <a:pt x="4282" y="1010667"/>
                  </a:lnTo>
                  <a:lnTo>
                    <a:pt x="15959" y="1027985"/>
                  </a:lnTo>
                  <a:lnTo>
                    <a:pt x="33277" y="1039659"/>
                  </a:lnTo>
                  <a:lnTo>
                    <a:pt x="54482" y="1043940"/>
                  </a:lnTo>
                  <a:lnTo>
                    <a:pt x="1583817" y="1043940"/>
                  </a:lnTo>
                  <a:lnTo>
                    <a:pt x="1605027" y="1039659"/>
                  </a:lnTo>
                  <a:lnTo>
                    <a:pt x="1622345" y="1027985"/>
                  </a:lnTo>
                  <a:lnTo>
                    <a:pt x="1634019" y="1010667"/>
                  </a:lnTo>
                  <a:lnTo>
                    <a:pt x="1638300" y="989457"/>
                  </a:lnTo>
                  <a:lnTo>
                    <a:pt x="1638300" y="54483"/>
                  </a:lnTo>
                  <a:lnTo>
                    <a:pt x="1634019" y="33272"/>
                  </a:lnTo>
                  <a:lnTo>
                    <a:pt x="1622345" y="15954"/>
                  </a:lnTo>
                  <a:lnTo>
                    <a:pt x="1605027" y="4280"/>
                  </a:lnTo>
                  <a:lnTo>
                    <a:pt x="1583817" y="0"/>
                  </a:lnTo>
                  <a:close/>
                </a:path>
              </a:pathLst>
            </a:custGeom>
            <a:solidFill>
              <a:srgbClr val="165E79">
                <a:alpha val="3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8"/>
          <p:cNvSpPr txBox="1"/>
          <p:nvPr/>
        </p:nvSpPr>
        <p:spPr>
          <a:xfrm>
            <a:off x="548131" y="1048892"/>
            <a:ext cx="1132200" cy="9163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31445" marR="116205" indent="8255" algn="ctr">
              <a:lnSpc>
                <a:spcPct val="104800"/>
              </a:lnSpc>
              <a:spcBef>
                <a:spcPts val="45"/>
              </a:spcBef>
            </a:pPr>
            <a:r>
              <a:rPr sz="1050" b="1" spc="10" dirty="0">
                <a:solidFill>
                  <a:srgbClr val="165E79"/>
                </a:solidFill>
                <a:latin typeface="Lato"/>
                <a:cs typeface="Lato"/>
              </a:rPr>
              <a:t>Visual  </a:t>
            </a:r>
            <a:r>
              <a:rPr sz="1050" b="1" spc="5" dirty="0">
                <a:solidFill>
                  <a:srgbClr val="165E79"/>
                </a:solidFill>
                <a:latin typeface="Lato"/>
                <a:cs typeface="Lato"/>
              </a:rPr>
              <a:t>Content</a:t>
            </a:r>
            <a:r>
              <a:rPr sz="1050" b="1" spc="-120" dirty="0">
                <a:solidFill>
                  <a:srgbClr val="165E79"/>
                </a:solidFill>
                <a:latin typeface="Lato"/>
                <a:cs typeface="Lato"/>
              </a:rPr>
              <a:t> </a:t>
            </a:r>
            <a:r>
              <a:rPr sz="1050" b="1" spc="15" dirty="0">
                <a:solidFill>
                  <a:srgbClr val="165E79"/>
                </a:solidFill>
                <a:latin typeface="Lato"/>
                <a:cs typeface="Lato"/>
              </a:rPr>
              <a:t>layer  </a:t>
            </a:r>
            <a:r>
              <a:rPr sz="900" spc="-5" dirty="0">
                <a:latin typeface="Lato Semibold"/>
                <a:cs typeface="Lato Semibold"/>
              </a:rPr>
              <a:t>This </a:t>
            </a:r>
            <a:r>
              <a:rPr sz="900" dirty="0">
                <a:latin typeface="Lato Semibold"/>
                <a:cs typeface="Lato Semibold"/>
              </a:rPr>
              <a:t>is </a:t>
            </a:r>
            <a:r>
              <a:rPr sz="900" spc="-5" dirty="0">
                <a:latin typeface="Lato Semibold"/>
                <a:cs typeface="Lato Semibold"/>
              </a:rPr>
              <a:t>the </a:t>
            </a:r>
            <a:r>
              <a:rPr sz="900" dirty="0">
                <a:latin typeface="Lato Semibold"/>
                <a:cs typeface="Lato Semibold"/>
              </a:rPr>
              <a:t>layer  </a:t>
            </a:r>
            <a:r>
              <a:rPr sz="900" spc="-5" dirty="0">
                <a:latin typeface="Lato Semibold"/>
                <a:cs typeface="Lato Semibold"/>
              </a:rPr>
              <a:t>presented to</a:t>
            </a:r>
            <a:r>
              <a:rPr sz="900" spc="-150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the</a:t>
            </a:r>
            <a:endParaRPr sz="900" dirty="0">
              <a:latin typeface="Lato Semibold"/>
              <a:cs typeface="Lato Semibold"/>
            </a:endParaRPr>
          </a:p>
          <a:p>
            <a:pPr marL="12700" marR="5080" algn="ctr">
              <a:lnSpc>
                <a:spcPts val="1070"/>
              </a:lnSpc>
              <a:spcBef>
                <a:spcPts val="45"/>
              </a:spcBef>
            </a:pPr>
            <a:r>
              <a:rPr sz="900" spc="-10" dirty="0">
                <a:latin typeface="Lato Semibold"/>
                <a:cs typeface="Lato Semibold"/>
              </a:rPr>
              <a:t>viewer,</a:t>
            </a:r>
            <a:r>
              <a:rPr sz="900" spc="-55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the</a:t>
            </a:r>
            <a:r>
              <a:rPr sz="900" spc="-70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only</a:t>
            </a:r>
            <a:r>
              <a:rPr sz="900" spc="-80" dirty="0">
                <a:latin typeface="Lato Semibold"/>
                <a:cs typeface="Lato Semibold"/>
              </a:rPr>
              <a:t> </a:t>
            </a:r>
            <a:r>
              <a:rPr sz="900" dirty="0">
                <a:latin typeface="Lato Semibold"/>
                <a:cs typeface="Lato Semibold"/>
              </a:rPr>
              <a:t>layer  </a:t>
            </a:r>
            <a:r>
              <a:rPr sz="900" spc="-15" dirty="0">
                <a:latin typeface="Lato Semibold"/>
                <a:cs typeface="Lato Semibold"/>
              </a:rPr>
              <a:t>you</a:t>
            </a:r>
            <a:r>
              <a:rPr sz="900" spc="-60" dirty="0">
                <a:latin typeface="Lato Semibold"/>
                <a:cs typeface="Lato Semibold"/>
              </a:rPr>
              <a:t> </a:t>
            </a:r>
            <a:r>
              <a:rPr sz="900" spc="-10" dirty="0">
                <a:latin typeface="Lato Semibold"/>
                <a:cs typeface="Lato Semibold"/>
              </a:rPr>
              <a:t>see</a:t>
            </a:r>
            <a:endParaRPr sz="900" dirty="0">
              <a:latin typeface="Lato Semibold"/>
              <a:cs typeface="Lato Semibold"/>
            </a:endParaRPr>
          </a:p>
        </p:txBody>
      </p:sp>
      <p:sp>
        <p:nvSpPr>
          <p:cNvPr id="52" name="object 9"/>
          <p:cNvSpPr/>
          <p:nvPr/>
        </p:nvSpPr>
        <p:spPr>
          <a:xfrm>
            <a:off x="283463" y="2206751"/>
            <a:ext cx="1638300" cy="1042669"/>
          </a:xfrm>
          <a:custGeom>
            <a:avLst/>
            <a:gdLst/>
            <a:ahLst/>
            <a:cxnLst/>
            <a:rect l="l" t="t" r="r" b="b"/>
            <a:pathLst>
              <a:path w="1638300" h="1042669">
                <a:moveTo>
                  <a:pt x="1583944" y="0"/>
                </a:moveTo>
                <a:lnTo>
                  <a:pt x="54406" y="0"/>
                </a:lnTo>
                <a:lnTo>
                  <a:pt x="33229" y="4278"/>
                </a:lnTo>
                <a:lnTo>
                  <a:pt x="15935" y="15938"/>
                </a:lnTo>
                <a:lnTo>
                  <a:pt x="4275" y="33218"/>
                </a:lnTo>
                <a:lnTo>
                  <a:pt x="0" y="54356"/>
                </a:lnTo>
                <a:lnTo>
                  <a:pt x="0" y="988060"/>
                </a:lnTo>
                <a:lnTo>
                  <a:pt x="4275" y="1009197"/>
                </a:lnTo>
                <a:lnTo>
                  <a:pt x="15935" y="1026477"/>
                </a:lnTo>
                <a:lnTo>
                  <a:pt x="33229" y="1038137"/>
                </a:lnTo>
                <a:lnTo>
                  <a:pt x="54406" y="1042416"/>
                </a:lnTo>
                <a:lnTo>
                  <a:pt x="1583944" y="1042416"/>
                </a:lnTo>
                <a:lnTo>
                  <a:pt x="1605081" y="1038137"/>
                </a:lnTo>
                <a:lnTo>
                  <a:pt x="1622361" y="1026477"/>
                </a:lnTo>
                <a:lnTo>
                  <a:pt x="1634021" y="1009197"/>
                </a:lnTo>
                <a:lnTo>
                  <a:pt x="1638300" y="988060"/>
                </a:lnTo>
                <a:lnTo>
                  <a:pt x="1638300" y="54356"/>
                </a:lnTo>
                <a:lnTo>
                  <a:pt x="1634021" y="33218"/>
                </a:lnTo>
                <a:lnTo>
                  <a:pt x="1622361" y="15938"/>
                </a:lnTo>
                <a:lnTo>
                  <a:pt x="1605081" y="4278"/>
                </a:lnTo>
                <a:lnTo>
                  <a:pt x="1583944" y="0"/>
                </a:lnTo>
                <a:close/>
              </a:path>
            </a:pathLst>
          </a:custGeom>
          <a:solidFill>
            <a:srgbClr val="165E79">
              <a:alpha val="3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0"/>
          <p:cNvSpPr txBox="1"/>
          <p:nvPr/>
        </p:nvSpPr>
        <p:spPr>
          <a:xfrm>
            <a:off x="385673" y="2241166"/>
            <a:ext cx="1470660" cy="917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5"/>
              </a:spcBef>
            </a:pPr>
            <a:r>
              <a:rPr sz="1050" b="1" spc="5" dirty="0">
                <a:solidFill>
                  <a:srgbClr val="165E79"/>
                </a:solidFill>
                <a:latin typeface="Lato"/>
                <a:cs typeface="Lato"/>
              </a:rPr>
              <a:t>Functional</a:t>
            </a:r>
            <a:r>
              <a:rPr sz="1050" b="1" spc="-70" dirty="0">
                <a:solidFill>
                  <a:srgbClr val="165E79"/>
                </a:solidFill>
                <a:latin typeface="Lato"/>
                <a:cs typeface="Lato"/>
              </a:rPr>
              <a:t> </a:t>
            </a:r>
            <a:r>
              <a:rPr sz="1050" b="1" spc="15" dirty="0">
                <a:solidFill>
                  <a:srgbClr val="165E79"/>
                </a:solidFill>
                <a:latin typeface="Lato"/>
                <a:cs typeface="Lato"/>
              </a:rPr>
              <a:t>layer</a:t>
            </a:r>
            <a:endParaRPr sz="1050" dirty="0">
              <a:latin typeface="Lato"/>
              <a:cs typeface="Lato"/>
            </a:endParaRPr>
          </a:p>
          <a:p>
            <a:pPr marL="1270" algn="ctr">
              <a:lnSpc>
                <a:spcPct val="100000"/>
              </a:lnSpc>
              <a:spcBef>
                <a:spcPts val="165"/>
              </a:spcBef>
            </a:pPr>
            <a:r>
              <a:rPr sz="900" spc="-5" dirty="0">
                <a:latin typeface="Lato Semibold"/>
                <a:cs typeface="Lato Semibold"/>
              </a:rPr>
              <a:t>RISKS:</a:t>
            </a:r>
            <a:endParaRPr sz="900" dirty="0">
              <a:latin typeface="Lato Semibold"/>
              <a:cs typeface="Lato Semibold"/>
            </a:endParaRPr>
          </a:p>
          <a:p>
            <a:pPr marL="12065" marR="5080" algn="ctr">
              <a:lnSpc>
                <a:spcPct val="99700"/>
              </a:lnSpc>
              <a:spcBef>
                <a:spcPts val="15"/>
              </a:spcBef>
            </a:pPr>
            <a:r>
              <a:rPr sz="900" spc="-10" dirty="0">
                <a:latin typeface="Lato Semibold"/>
                <a:cs typeface="Lato Semibold"/>
              </a:rPr>
              <a:t>DOE Ransomware,</a:t>
            </a:r>
            <a:r>
              <a:rPr sz="900" spc="-110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Malicious  Macro </a:t>
            </a:r>
            <a:r>
              <a:rPr sz="900" spc="-15" dirty="0">
                <a:latin typeface="Lato Semibold"/>
                <a:cs typeface="Lato Semibold"/>
              </a:rPr>
              <a:t>&amp; </a:t>
            </a:r>
            <a:r>
              <a:rPr sz="900" spc="-5" dirty="0">
                <a:latin typeface="Lato Semibold"/>
                <a:cs typeface="Lato Semibold"/>
              </a:rPr>
              <a:t>JavaScript,  </a:t>
            </a:r>
            <a:r>
              <a:rPr sz="900" dirty="0">
                <a:latin typeface="Lato Semibold"/>
                <a:cs typeface="Lato Semibold"/>
              </a:rPr>
              <a:t>Corrupted </a:t>
            </a:r>
            <a:r>
              <a:rPr sz="900" spc="-5" dirty="0">
                <a:latin typeface="Lato Semibold"/>
                <a:cs typeface="Lato Semibold"/>
              </a:rPr>
              <a:t>Acroform and  Phishing</a:t>
            </a:r>
            <a:r>
              <a:rPr sz="900" spc="-80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URLs</a:t>
            </a:r>
            <a:endParaRPr sz="900" dirty="0">
              <a:latin typeface="Lato Semibold"/>
              <a:cs typeface="Lato Semibold"/>
            </a:endParaRPr>
          </a:p>
        </p:txBody>
      </p:sp>
      <p:sp>
        <p:nvSpPr>
          <p:cNvPr id="55" name="object 12"/>
          <p:cNvSpPr/>
          <p:nvPr/>
        </p:nvSpPr>
        <p:spPr>
          <a:xfrm>
            <a:off x="178307" y="4535423"/>
            <a:ext cx="2926080" cy="315595"/>
          </a:xfrm>
          <a:custGeom>
            <a:avLst/>
            <a:gdLst/>
            <a:ahLst/>
            <a:cxnLst/>
            <a:rect l="l" t="t" r="r" b="b"/>
            <a:pathLst>
              <a:path w="2926080" h="315595">
                <a:moveTo>
                  <a:pt x="2926080" y="0"/>
                </a:moveTo>
                <a:lnTo>
                  <a:pt x="0" y="0"/>
                </a:lnTo>
                <a:lnTo>
                  <a:pt x="0" y="315467"/>
                </a:lnTo>
                <a:lnTo>
                  <a:pt x="2926080" y="315467"/>
                </a:lnTo>
                <a:lnTo>
                  <a:pt x="2926080" y="0"/>
                </a:lnTo>
                <a:close/>
              </a:path>
            </a:pathLst>
          </a:custGeom>
          <a:solidFill>
            <a:srgbClr val="165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3"/>
          <p:cNvSpPr/>
          <p:nvPr/>
        </p:nvSpPr>
        <p:spPr>
          <a:xfrm>
            <a:off x="6015227" y="4535423"/>
            <a:ext cx="2945383" cy="315595"/>
          </a:xfrm>
          <a:custGeom>
            <a:avLst/>
            <a:gdLst/>
            <a:ahLst/>
            <a:cxnLst/>
            <a:rect l="l" t="t" r="r" b="b"/>
            <a:pathLst>
              <a:path w="2926079" h="315595">
                <a:moveTo>
                  <a:pt x="2926079" y="0"/>
                </a:moveTo>
                <a:lnTo>
                  <a:pt x="0" y="0"/>
                </a:lnTo>
                <a:lnTo>
                  <a:pt x="0" y="315467"/>
                </a:lnTo>
                <a:lnTo>
                  <a:pt x="2926079" y="315467"/>
                </a:lnTo>
                <a:lnTo>
                  <a:pt x="2926079" y="0"/>
                </a:lnTo>
                <a:close/>
              </a:path>
            </a:pathLst>
          </a:custGeom>
          <a:solidFill>
            <a:srgbClr val="1A9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4"/>
          <p:cNvSpPr/>
          <p:nvPr/>
        </p:nvSpPr>
        <p:spPr>
          <a:xfrm>
            <a:off x="3096768" y="4535423"/>
            <a:ext cx="2926080" cy="315595"/>
          </a:xfrm>
          <a:custGeom>
            <a:avLst/>
            <a:gdLst/>
            <a:ahLst/>
            <a:cxnLst/>
            <a:rect l="l" t="t" r="r" b="b"/>
            <a:pathLst>
              <a:path w="2926079" h="315595">
                <a:moveTo>
                  <a:pt x="2926080" y="0"/>
                </a:moveTo>
                <a:lnTo>
                  <a:pt x="0" y="0"/>
                </a:lnTo>
                <a:lnTo>
                  <a:pt x="0" y="315467"/>
                </a:lnTo>
                <a:lnTo>
                  <a:pt x="2926080" y="315467"/>
                </a:lnTo>
                <a:lnTo>
                  <a:pt x="2926080" y="0"/>
                </a:lnTo>
                <a:close/>
              </a:path>
            </a:pathLst>
          </a:custGeom>
          <a:solidFill>
            <a:srgbClr val="3A7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object 15"/>
          <p:cNvGraphicFramePr>
            <a:graphicFrameLocks noGrp="1"/>
          </p:cNvGraphicFramePr>
          <p:nvPr/>
        </p:nvGraphicFramePr>
        <p:xfrm>
          <a:off x="3792723" y="1048511"/>
          <a:ext cx="1482725" cy="3285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4900">
                <a:tc>
                  <a:txBody>
                    <a:bodyPr/>
                    <a:lstStyle/>
                    <a:p>
                      <a:pPr marL="83185" marR="6985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Text, graphics and 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formatting </a:t>
                      </a:r>
                      <a:r>
                        <a:rPr sz="1000" b="1" spc="1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are</a:t>
                      </a:r>
                      <a:r>
                        <a:rPr sz="1000" b="1" spc="-18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lifted </a:t>
                      </a:r>
                      <a:r>
                        <a:rPr sz="1000" b="1" spc="-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up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13664" marR="106680" indent="1270" algn="ctr">
                        <a:lnSpc>
                          <a:spcPct val="99400"/>
                        </a:lnSpc>
                        <a:spcBef>
                          <a:spcPts val="470"/>
                        </a:spcBef>
                      </a:pPr>
                      <a:r>
                        <a:rPr sz="800" spc="-10" dirty="0">
                          <a:latin typeface="Lato Semibold"/>
                          <a:cs typeface="Lato Semibold"/>
                        </a:rPr>
                        <a:t>Words,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context and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visual  appearance </a:t>
                      </a:r>
                      <a:r>
                        <a:rPr sz="800" spc="10" dirty="0">
                          <a:latin typeface="Lato Semibold"/>
                          <a:cs typeface="Lato Semibold"/>
                        </a:rPr>
                        <a:t>are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in stasis  during regeneration</a:t>
                      </a:r>
                      <a:r>
                        <a:rPr sz="800" spc="-114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process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509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B w="53975">
                      <a:solidFill>
                        <a:srgbClr val="D7D7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6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Sanitisation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Policy</a:t>
                      </a:r>
                      <a:r>
                        <a:rPr sz="1000" b="1" spc="-6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Applied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83515" marR="162560" algn="ctr">
                        <a:lnSpc>
                          <a:spcPct val="997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Lato Semibold"/>
                          <a:cs typeface="Lato Semibold"/>
                        </a:rPr>
                        <a:t>Removal</a:t>
                      </a:r>
                      <a:r>
                        <a:rPr sz="800" spc="-6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5" dirty="0">
                          <a:latin typeface="Lato Semibold"/>
                          <a:cs typeface="Lato Semibold"/>
                        </a:rPr>
                        <a:t>of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DDE,</a:t>
                      </a:r>
                      <a:r>
                        <a:rPr sz="800" spc="-7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Macros, 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JavaScript,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Embedded  Files,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URL links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&amp; 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Acroforms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382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lnB w="53975">
                      <a:solidFill>
                        <a:srgbClr val="D7D7D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54330" marR="346075"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File</a:t>
                      </a:r>
                      <a:r>
                        <a:rPr sz="1000" b="1" spc="-114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Structure 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Remediation</a:t>
                      </a:r>
                      <a:endParaRPr sz="1000">
                        <a:latin typeface="Lato"/>
                        <a:cs typeface="Lato"/>
                      </a:endParaRPr>
                    </a:p>
                    <a:p>
                      <a:pPr marL="139065" marR="132715" indent="1905" algn="ctr">
                        <a:lnSpc>
                          <a:spcPct val="996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Lato Semibold"/>
                          <a:cs typeface="Lato Semibold"/>
                        </a:rPr>
                        <a:t>Fie is regenerated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back to  the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original.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threat-free</a:t>
                      </a:r>
                      <a:r>
                        <a:rPr sz="800" spc="-5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file  specification,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as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designed 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by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the</a:t>
                      </a:r>
                      <a:r>
                        <a:rPr sz="800" spc="-9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manufacturer</a:t>
                      </a:r>
                      <a:endParaRPr sz="800">
                        <a:latin typeface="Lato Semibold"/>
                        <a:cs typeface="Lato Semibold"/>
                      </a:endParaRPr>
                    </a:p>
                  </a:txBody>
                  <a:tcPr marL="0" marR="0" marT="635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object 16"/>
          <p:cNvSpPr txBox="1"/>
          <p:nvPr/>
        </p:nvSpPr>
        <p:spPr>
          <a:xfrm>
            <a:off x="862685" y="4594047"/>
            <a:ext cx="15570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5" dirty="0">
                <a:solidFill>
                  <a:srgbClr val="FFFFFF"/>
                </a:solidFill>
                <a:latin typeface="Lato Light"/>
                <a:cs typeface="Lato Light"/>
              </a:rPr>
              <a:t>DEEP-FILE</a:t>
            </a:r>
            <a:r>
              <a:rPr sz="1100" b="0" spc="-145" dirty="0">
                <a:solidFill>
                  <a:srgbClr val="FFFFFF"/>
                </a:solidFill>
                <a:latin typeface="Lato Light"/>
                <a:cs typeface="Lato Light"/>
              </a:rPr>
              <a:t> </a:t>
            </a:r>
            <a:r>
              <a:rPr sz="1100" b="0" spc="15" dirty="0">
                <a:solidFill>
                  <a:srgbClr val="FFFFFF"/>
                </a:solidFill>
                <a:latin typeface="Lato Light"/>
                <a:cs typeface="Lato Light"/>
              </a:rPr>
              <a:t>INSPECTION</a:t>
            </a:r>
            <a:endParaRPr sz="1100">
              <a:latin typeface="Lato Light"/>
              <a:cs typeface="Lato Light"/>
            </a:endParaRPr>
          </a:p>
        </p:txBody>
      </p:sp>
      <p:sp>
        <p:nvSpPr>
          <p:cNvPr id="60" name="object 17"/>
          <p:cNvSpPr txBox="1"/>
          <p:nvPr/>
        </p:nvSpPr>
        <p:spPr>
          <a:xfrm>
            <a:off x="3513582" y="4594047"/>
            <a:ext cx="21018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15" dirty="0">
                <a:solidFill>
                  <a:srgbClr val="FFFFFF"/>
                </a:solidFill>
                <a:latin typeface="Lato Light"/>
                <a:cs typeface="Lato Light"/>
              </a:rPr>
              <a:t>REMEDIATION </a:t>
            </a:r>
            <a:r>
              <a:rPr sz="1100" b="0" spc="5" dirty="0">
                <a:solidFill>
                  <a:srgbClr val="FFFFFF"/>
                </a:solidFill>
                <a:latin typeface="Lato Light"/>
                <a:cs typeface="Lato Light"/>
              </a:rPr>
              <a:t>&amp;</a:t>
            </a:r>
            <a:r>
              <a:rPr sz="1100" b="0" spc="-220" dirty="0">
                <a:solidFill>
                  <a:srgbClr val="FFFFFF"/>
                </a:solidFill>
                <a:latin typeface="Lato Light"/>
                <a:cs typeface="Lato Light"/>
              </a:rPr>
              <a:t> </a:t>
            </a:r>
            <a:r>
              <a:rPr sz="1100" b="0" spc="15" dirty="0">
                <a:solidFill>
                  <a:srgbClr val="FFFFFF"/>
                </a:solidFill>
                <a:latin typeface="Lato Light"/>
                <a:cs typeface="Lato Light"/>
              </a:rPr>
              <a:t>SANITISATION</a:t>
            </a:r>
            <a:endParaRPr sz="1100">
              <a:latin typeface="Lato Light"/>
              <a:cs typeface="Lato Light"/>
            </a:endParaRPr>
          </a:p>
        </p:txBody>
      </p:sp>
      <p:sp>
        <p:nvSpPr>
          <p:cNvPr id="61" name="object 18"/>
          <p:cNvSpPr txBox="1"/>
          <p:nvPr/>
        </p:nvSpPr>
        <p:spPr>
          <a:xfrm>
            <a:off x="6986396" y="4594047"/>
            <a:ext cx="9842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5" dirty="0">
                <a:solidFill>
                  <a:srgbClr val="FFFFFF"/>
                </a:solidFill>
                <a:latin typeface="Lato Light"/>
                <a:cs typeface="Lato Light"/>
              </a:rPr>
              <a:t>TECHNOLOGY</a:t>
            </a:r>
            <a:endParaRPr sz="1100">
              <a:latin typeface="Lato Light"/>
              <a:cs typeface="Lato Light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283463" y="3352800"/>
            <a:ext cx="1638300" cy="1042669"/>
          </a:xfrm>
          <a:custGeom>
            <a:avLst/>
            <a:gdLst/>
            <a:ahLst/>
            <a:cxnLst/>
            <a:rect l="l" t="t" r="r" b="b"/>
            <a:pathLst>
              <a:path w="1638300" h="1042670">
                <a:moveTo>
                  <a:pt x="1583944" y="0"/>
                </a:moveTo>
                <a:lnTo>
                  <a:pt x="54406" y="0"/>
                </a:lnTo>
                <a:lnTo>
                  <a:pt x="33229" y="4278"/>
                </a:lnTo>
                <a:lnTo>
                  <a:pt x="15935" y="15938"/>
                </a:lnTo>
                <a:lnTo>
                  <a:pt x="4275" y="33218"/>
                </a:lnTo>
                <a:lnTo>
                  <a:pt x="0" y="54356"/>
                </a:lnTo>
                <a:lnTo>
                  <a:pt x="0" y="988009"/>
                </a:lnTo>
                <a:lnTo>
                  <a:pt x="4275" y="1009186"/>
                </a:lnTo>
                <a:lnTo>
                  <a:pt x="15935" y="1026480"/>
                </a:lnTo>
                <a:lnTo>
                  <a:pt x="33229" y="1038140"/>
                </a:lnTo>
                <a:lnTo>
                  <a:pt x="54406" y="1042416"/>
                </a:lnTo>
                <a:lnTo>
                  <a:pt x="1583944" y="1042416"/>
                </a:lnTo>
                <a:lnTo>
                  <a:pt x="1605081" y="1038140"/>
                </a:lnTo>
                <a:lnTo>
                  <a:pt x="1622361" y="1026480"/>
                </a:lnTo>
                <a:lnTo>
                  <a:pt x="1634021" y="1009186"/>
                </a:lnTo>
                <a:lnTo>
                  <a:pt x="1638300" y="988009"/>
                </a:lnTo>
                <a:lnTo>
                  <a:pt x="1638300" y="54356"/>
                </a:lnTo>
                <a:lnTo>
                  <a:pt x="1634021" y="33218"/>
                </a:lnTo>
                <a:lnTo>
                  <a:pt x="1622361" y="15938"/>
                </a:lnTo>
                <a:lnTo>
                  <a:pt x="1605081" y="4278"/>
                </a:lnTo>
                <a:lnTo>
                  <a:pt x="1583944" y="0"/>
                </a:lnTo>
                <a:close/>
              </a:path>
            </a:pathLst>
          </a:custGeom>
          <a:solidFill>
            <a:srgbClr val="165E79">
              <a:alpha val="337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0"/>
          <p:cNvSpPr txBox="1"/>
          <p:nvPr/>
        </p:nvSpPr>
        <p:spPr>
          <a:xfrm>
            <a:off x="413886" y="3386684"/>
            <a:ext cx="1336818" cy="9518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050" b="1" spc="10" dirty="0">
                <a:solidFill>
                  <a:srgbClr val="165E79"/>
                </a:solidFill>
                <a:latin typeface="Lato"/>
                <a:cs typeface="Lato"/>
              </a:rPr>
              <a:t>File Structure</a:t>
            </a:r>
            <a:r>
              <a:rPr sz="1050" b="1" spc="-185" dirty="0">
                <a:solidFill>
                  <a:srgbClr val="165E79"/>
                </a:solidFill>
                <a:latin typeface="Lato"/>
                <a:cs typeface="Lato"/>
              </a:rPr>
              <a:t> </a:t>
            </a:r>
            <a:r>
              <a:rPr sz="1050" b="1" spc="15" dirty="0">
                <a:solidFill>
                  <a:srgbClr val="165E79"/>
                </a:solidFill>
                <a:latin typeface="Lato"/>
                <a:cs typeface="Lato"/>
              </a:rPr>
              <a:t>layer</a:t>
            </a:r>
            <a:endParaRPr sz="1050" dirty="0">
              <a:latin typeface="Lato"/>
              <a:cs typeface="Lato"/>
            </a:endParaRPr>
          </a:p>
          <a:p>
            <a:pPr marR="17780" algn="ctr">
              <a:lnSpc>
                <a:spcPct val="100000"/>
              </a:lnSpc>
              <a:spcBef>
                <a:spcPts val="290"/>
              </a:spcBef>
            </a:pPr>
            <a:r>
              <a:rPr sz="900" spc="-5" dirty="0">
                <a:latin typeface="Lato Semibold"/>
                <a:cs typeface="Lato Semibold"/>
              </a:rPr>
              <a:t>RISKS:</a:t>
            </a:r>
            <a:endParaRPr sz="900" dirty="0">
              <a:latin typeface="Lato Semibold"/>
              <a:cs typeface="Lato Semibold"/>
            </a:endParaRPr>
          </a:p>
          <a:p>
            <a:pPr marL="78105" marR="95885" algn="ctr">
              <a:lnSpc>
                <a:spcPct val="100000"/>
              </a:lnSpc>
            </a:pPr>
            <a:r>
              <a:rPr sz="900" spc="-5" dirty="0">
                <a:latin typeface="Lato Semibold"/>
                <a:cs typeface="Lato Semibold"/>
              </a:rPr>
              <a:t>Sophisticated</a:t>
            </a:r>
            <a:r>
              <a:rPr sz="900" spc="-114" dirty="0">
                <a:latin typeface="Lato Semibold"/>
                <a:cs typeface="Lato Semibold"/>
              </a:rPr>
              <a:t> </a:t>
            </a:r>
            <a:r>
              <a:rPr sz="900" spc="-10" dirty="0">
                <a:latin typeface="Lato Semibold"/>
                <a:cs typeface="Lato Semibold"/>
              </a:rPr>
              <a:t>APTs,  Advance </a:t>
            </a:r>
            <a:r>
              <a:rPr sz="900" spc="-5" dirty="0">
                <a:latin typeface="Lato Semibold"/>
                <a:cs typeface="Lato Semibold"/>
              </a:rPr>
              <a:t>‘File-less’  Malware, Hidden  Malicious</a:t>
            </a:r>
            <a:r>
              <a:rPr sz="900" spc="-80" dirty="0">
                <a:latin typeface="Lato Semibold"/>
                <a:cs typeface="Lato Semibold"/>
              </a:rPr>
              <a:t> </a:t>
            </a:r>
            <a:r>
              <a:rPr sz="900" spc="-5" dirty="0">
                <a:latin typeface="Lato Semibold"/>
                <a:cs typeface="Lato Semibold"/>
              </a:rPr>
              <a:t>Scripts</a:t>
            </a:r>
            <a:endParaRPr sz="900" dirty="0">
              <a:latin typeface="Lato Semibold"/>
              <a:cs typeface="Lato Semibold"/>
            </a:endParaRPr>
          </a:p>
        </p:txBody>
      </p:sp>
      <p:grpSp>
        <p:nvGrpSpPr>
          <p:cNvPr id="64" name="object 21"/>
          <p:cNvGrpSpPr/>
          <p:nvPr/>
        </p:nvGrpSpPr>
        <p:grpSpPr>
          <a:xfrm>
            <a:off x="3602759" y="994536"/>
            <a:ext cx="5264150" cy="2063750"/>
            <a:chOff x="3592067" y="1002791"/>
            <a:chExt cx="5264150" cy="2063750"/>
          </a:xfrm>
        </p:grpSpPr>
        <p:sp>
          <p:nvSpPr>
            <p:cNvPr id="65" name="object 22"/>
            <p:cNvSpPr/>
            <p:nvPr/>
          </p:nvSpPr>
          <p:spPr>
            <a:xfrm>
              <a:off x="3592067" y="2316480"/>
              <a:ext cx="113030" cy="749935"/>
            </a:xfrm>
            <a:custGeom>
              <a:avLst/>
              <a:gdLst/>
              <a:ahLst/>
              <a:cxnLst/>
              <a:rect l="l" t="t" r="r" b="b"/>
              <a:pathLst>
                <a:path w="113029" h="749935">
                  <a:moveTo>
                    <a:pt x="0" y="0"/>
                  </a:moveTo>
                  <a:lnTo>
                    <a:pt x="0" y="749807"/>
                  </a:lnTo>
                  <a:lnTo>
                    <a:pt x="112776" y="374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5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3"/>
            <p:cNvSpPr/>
            <p:nvPr/>
          </p:nvSpPr>
          <p:spPr>
            <a:xfrm>
              <a:off x="5466588" y="2316480"/>
              <a:ext cx="113030" cy="749935"/>
            </a:xfrm>
            <a:custGeom>
              <a:avLst/>
              <a:gdLst/>
              <a:ahLst/>
              <a:cxnLst/>
              <a:rect l="l" t="t" r="r" b="b"/>
              <a:pathLst>
                <a:path w="113029" h="749935">
                  <a:moveTo>
                    <a:pt x="0" y="0"/>
                  </a:moveTo>
                  <a:lnTo>
                    <a:pt x="0" y="749807"/>
                  </a:lnTo>
                  <a:lnTo>
                    <a:pt x="112775" y="374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91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4"/>
            <p:cNvSpPr/>
            <p:nvPr/>
          </p:nvSpPr>
          <p:spPr>
            <a:xfrm>
              <a:off x="7217664" y="1002791"/>
              <a:ext cx="1638300" cy="1043940"/>
            </a:xfrm>
            <a:custGeom>
              <a:avLst/>
              <a:gdLst/>
              <a:ahLst/>
              <a:cxnLst/>
              <a:rect l="l" t="t" r="r" b="b"/>
              <a:pathLst>
                <a:path w="1638300" h="1043939">
                  <a:moveTo>
                    <a:pt x="1583816" y="0"/>
                  </a:moveTo>
                  <a:lnTo>
                    <a:pt x="54482" y="0"/>
                  </a:lnTo>
                  <a:lnTo>
                    <a:pt x="33272" y="4280"/>
                  </a:lnTo>
                  <a:lnTo>
                    <a:pt x="15954" y="15954"/>
                  </a:lnTo>
                  <a:lnTo>
                    <a:pt x="4280" y="33272"/>
                  </a:lnTo>
                  <a:lnTo>
                    <a:pt x="0" y="54483"/>
                  </a:lnTo>
                  <a:lnTo>
                    <a:pt x="0" y="989457"/>
                  </a:lnTo>
                  <a:lnTo>
                    <a:pt x="4280" y="1010667"/>
                  </a:lnTo>
                  <a:lnTo>
                    <a:pt x="15954" y="1027985"/>
                  </a:lnTo>
                  <a:lnTo>
                    <a:pt x="33272" y="1039659"/>
                  </a:lnTo>
                  <a:lnTo>
                    <a:pt x="54482" y="1043940"/>
                  </a:lnTo>
                  <a:lnTo>
                    <a:pt x="1583816" y="1043940"/>
                  </a:lnTo>
                  <a:lnTo>
                    <a:pt x="1605027" y="1039659"/>
                  </a:lnTo>
                  <a:lnTo>
                    <a:pt x="1622345" y="1027985"/>
                  </a:lnTo>
                  <a:lnTo>
                    <a:pt x="1634019" y="1010667"/>
                  </a:lnTo>
                  <a:lnTo>
                    <a:pt x="1638300" y="989457"/>
                  </a:lnTo>
                  <a:lnTo>
                    <a:pt x="1638300" y="54483"/>
                  </a:lnTo>
                  <a:lnTo>
                    <a:pt x="1634019" y="33272"/>
                  </a:lnTo>
                  <a:lnTo>
                    <a:pt x="1622345" y="15954"/>
                  </a:lnTo>
                  <a:lnTo>
                    <a:pt x="1605027" y="4280"/>
                  </a:lnTo>
                  <a:lnTo>
                    <a:pt x="1583816" y="0"/>
                  </a:lnTo>
                  <a:close/>
                </a:path>
              </a:pathLst>
            </a:custGeom>
            <a:solidFill>
              <a:srgbClr val="1A919A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25"/>
          <p:cNvSpPr txBox="1"/>
          <p:nvPr/>
        </p:nvSpPr>
        <p:spPr>
          <a:xfrm>
            <a:off x="7375652" y="1111122"/>
            <a:ext cx="1463548" cy="8931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234950" indent="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1A919A"/>
                </a:solidFill>
                <a:latin typeface="Lato"/>
                <a:cs typeface="Lato"/>
              </a:rPr>
              <a:t>Visual  </a:t>
            </a:r>
            <a:r>
              <a:rPr sz="1050" b="1" spc="5" dirty="0">
                <a:solidFill>
                  <a:srgbClr val="1A919A"/>
                </a:solidFill>
                <a:latin typeface="Lato"/>
                <a:cs typeface="Lato"/>
              </a:rPr>
              <a:t>Content</a:t>
            </a:r>
            <a:r>
              <a:rPr sz="1050" b="1" spc="-100" dirty="0">
                <a:solidFill>
                  <a:srgbClr val="1A919A"/>
                </a:solidFill>
                <a:latin typeface="Lato"/>
                <a:cs typeface="Lato"/>
              </a:rPr>
              <a:t> </a:t>
            </a:r>
            <a:r>
              <a:rPr sz="1050" b="1" spc="10" dirty="0">
                <a:solidFill>
                  <a:srgbClr val="1A919A"/>
                </a:solidFill>
                <a:latin typeface="Lato"/>
                <a:cs typeface="Lato"/>
              </a:rPr>
              <a:t>layer</a:t>
            </a:r>
            <a:endParaRPr sz="1050" dirty="0">
              <a:latin typeface="Lato"/>
              <a:cs typeface="Lato"/>
            </a:endParaRPr>
          </a:p>
          <a:p>
            <a:pPr marL="12065" marR="5080" algn="ctr">
              <a:lnSpc>
                <a:spcPct val="99600"/>
              </a:lnSpc>
              <a:spcBef>
                <a:spcPts val="525"/>
              </a:spcBef>
            </a:pPr>
            <a:r>
              <a:rPr sz="800" spc="-5" dirty="0">
                <a:latin typeface="Lato Semibold"/>
                <a:cs typeface="Lato Semibold"/>
              </a:rPr>
              <a:t>The</a:t>
            </a:r>
            <a:r>
              <a:rPr sz="800" spc="-55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user</a:t>
            </a:r>
            <a:r>
              <a:rPr sz="800" spc="-4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receives</a:t>
            </a:r>
            <a:r>
              <a:rPr sz="800" spc="-45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an</a:t>
            </a:r>
            <a:r>
              <a:rPr sz="800" spc="-65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identical  </a:t>
            </a:r>
            <a:r>
              <a:rPr sz="800" spc="-10" dirty="0">
                <a:latin typeface="Lato Semibold"/>
                <a:cs typeface="Lato Semibold"/>
              </a:rPr>
              <a:t>document </a:t>
            </a:r>
            <a:r>
              <a:rPr sz="800" spc="-5" dirty="0">
                <a:latin typeface="Lato Semibold"/>
                <a:cs typeface="Lato Semibold"/>
              </a:rPr>
              <a:t>with complete  </a:t>
            </a:r>
            <a:r>
              <a:rPr sz="800" dirty="0">
                <a:latin typeface="Lato Semibold"/>
                <a:cs typeface="Lato Semibold"/>
              </a:rPr>
              <a:t>integrity </a:t>
            </a:r>
            <a:r>
              <a:rPr sz="800" spc="-5" dirty="0">
                <a:latin typeface="Lato Semibold"/>
                <a:cs typeface="Lato Semibold"/>
              </a:rPr>
              <a:t>and </a:t>
            </a:r>
            <a:r>
              <a:rPr sz="800" spc="-10" dirty="0">
                <a:latin typeface="Lato Semibold"/>
                <a:cs typeface="Lato Semibold"/>
              </a:rPr>
              <a:t>no </a:t>
            </a:r>
            <a:r>
              <a:rPr sz="800" spc="-5" dirty="0">
                <a:latin typeface="Lato Semibold"/>
                <a:cs typeface="Lato Semibold"/>
              </a:rPr>
              <a:t>loss </a:t>
            </a:r>
            <a:r>
              <a:rPr sz="800" spc="-15" dirty="0">
                <a:latin typeface="Lato Semibold"/>
                <a:cs typeface="Lato Semibold"/>
              </a:rPr>
              <a:t>of  </a:t>
            </a:r>
            <a:r>
              <a:rPr sz="800" dirty="0">
                <a:latin typeface="Lato Semibold"/>
                <a:cs typeface="Lato Semibold"/>
              </a:rPr>
              <a:t>resolution</a:t>
            </a:r>
          </a:p>
        </p:txBody>
      </p:sp>
      <p:sp>
        <p:nvSpPr>
          <p:cNvPr id="69" name="object 26"/>
          <p:cNvSpPr/>
          <p:nvPr/>
        </p:nvSpPr>
        <p:spPr>
          <a:xfrm>
            <a:off x="7217664" y="2176272"/>
            <a:ext cx="1638300" cy="1043940"/>
          </a:xfrm>
          <a:custGeom>
            <a:avLst/>
            <a:gdLst/>
            <a:ahLst/>
            <a:cxnLst/>
            <a:rect l="l" t="t" r="r" b="b"/>
            <a:pathLst>
              <a:path w="1638300" h="1043939">
                <a:moveTo>
                  <a:pt x="1583816" y="0"/>
                </a:moveTo>
                <a:lnTo>
                  <a:pt x="54482" y="0"/>
                </a:lnTo>
                <a:lnTo>
                  <a:pt x="33272" y="4280"/>
                </a:lnTo>
                <a:lnTo>
                  <a:pt x="15954" y="15954"/>
                </a:lnTo>
                <a:lnTo>
                  <a:pt x="4280" y="33272"/>
                </a:lnTo>
                <a:lnTo>
                  <a:pt x="0" y="54482"/>
                </a:lnTo>
                <a:lnTo>
                  <a:pt x="0" y="989457"/>
                </a:lnTo>
                <a:lnTo>
                  <a:pt x="4280" y="1010667"/>
                </a:lnTo>
                <a:lnTo>
                  <a:pt x="15954" y="1027985"/>
                </a:lnTo>
                <a:lnTo>
                  <a:pt x="33272" y="1039659"/>
                </a:lnTo>
                <a:lnTo>
                  <a:pt x="54482" y="1043939"/>
                </a:lnTo>
                <a:lnTo>
                  <a:pt x="1583816" y="1043939"/>
                </a:lnTo>
                <a:lnTo>
                  <a:pt x="1605027" y="1039659"/>
                </a:lnTo>
                <a:lnTo>
                  <a:pt x="1622345" y="1027985"/>
                </a:lnTo>
                <a:lnTo>
                  <a:pt x="1634019" y="1010667"/>
                </a:lnTo>
                <a:lnTo>
                  <a:pt x="1638300" y="989457"/>
                </a:lnTo>
                <a:lnTo>
                  <a:pt x="1638300" y="54482"/>
                </a:lnTo>
                <a:lnTo>
                  <a:pt x="1634019" y="33272"/>
                </a:lnTo>
                <a:lnTo>
                  <a:pt x="1622345" y="15954"/>
                </a:lnTo>
                <a:lnTo>
                  <a:pt x="1605027" y="4280"/>
                </a:lnTo>
                <a:lnTo>
                  <a:pt x="1583816" y="0"/>
                </a:lnTo>
                <a:close/>
              </a:path>
            </a:pathLst>
          </a:custGeom>
          <a:solidFill>
            <a:srgbClr val="1A919A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7"/>
          <p:cNvSpPr txBox="1"/>
          <p:nvPr/>
        </p:nvSpPr>
        <p:spPr>
          <a:xfrm>
            <a:off x="7329678" y="2224532"/>
            <a:ext cx="1416685" cy="89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590" marR="367030" algn="ctr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1A919A"/>
                </a:solidFill>
                <a:latin typeface="Lato"/>
                <a:cs typeface="Lato"/>
              </a:rPr>
              <a:t>F</a:t>
            </a:r>
            <a:r>
              <a:rPr sz="1050" b="1" spc="5" dirty="0">
                <a:solidFill>
                  <a:srgbClr val="1A919A"/>
                </a:solidFill>
                <a:latin typeface="Lato"/>
                <a:cs typeface="Lato"/>
              </a:rPr>
              <a:t>unctiona</a:t>
            </a:r>
            <a:r>
              <a:rPr sz="1050" b="1" spc="20" dirty="0">
                <a:solidFill>
                  <a:srgbClr val="1A919A"/>
                </a:solidFill>
                <a:latin typeface="Lato"/>
                <a:cs typeface="Lato"/>
              </a:rPr>
              <a:t>l  </a:t>
            </a:r>
            <a:r>
              <a:rPr sz="1050" b="1" spc="15" dirty="0">
                <a:solidFill>
                  <a:srgbClr val="1A919A"/>
                </a:solidFill>
                <a:latin typeface="Lato"/>
                <a:cs typeface="Lato"/>
              </a:rPr>
              <a:t>layer</a:t>
            </a:r>
            <a:endParaRPr sz="1050">
              <a:latin typeface="Lato"/>
              <a:cs typeface="Lato"/>
            </a:endParaRPr>
          </a:p>
          <a:p>
            <a:pPr marL="12700" marR="5080" algn="ctr">
              <a:lnSpc>
                <a:spcPct val="99600"/>
              </a:lnSpc>
              <a:spcBef>
                <a:spcPts val="465"/>
              </a:spcBef>
            </a:pPr>
            <a:r>
              <a:rPr sz="800" dirty="0">
                <a:latin typeface="Lato Semibold"/>
                <a:cs typeface="Lato Semibold"/>
              </a:rPr>
              <a:t>Controlled </a:t>
            </a:r>
            <a:r>
              <a:rPr sz="800" spc="-10" dirty="0">
                <a:latin typeface="Lato Semibold"/>
                <a:cs typeface="Lato Semibold"/>
              </a:rPr>
              <a:t>by policy, </a:t>
            </a:r>
            <a:r>
              <a:rPr sz="800" dirty="0">
                <a:latin typeface="Lato Semibold"/>
                <a:cs typeface="Lato Semibold"/>
              </a:rPr>
              <a:t>the  </a:t>
            </a:r>
            <a:r>
              <a:rPr sz="800" spc="-5" dirty="0">
                <a:latin typeface="Lato Semibold"/>
                <a:cs typeface="Lato Semibold"/>
              </a:rPr>
              <a:t>customer</a:t>
            </a:r>
            <a:r>
              <a:rPr sz="800" spc="-3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has</a:t>
            </a:r>
            <a:r>
              <a:rPr sz="800" spc="-60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total</a:t>
            </a:r>
            <a:r>
              <a:rPr sz="800" spc="-65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flexibility</a:t>
            </a:r>
            <a:r>
              <a:rPr sz="800" spc="-80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to  remove unnecessary</a:t>
            </a:r>
            <a:r>
              <a:rPr sz="800" spc="-6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functional  </a:t>
            </a:r>
            <a:r>
              <a:rPr sz="800" dirty="0">
                <a:latin typeface="Lato Semibold"/>
                <a:cs typeface="Lato Semibold"/>
              </a:rPr>
              <a:t>features in</a:t>
            </a:r>
            <a:r>
              <a:rPr sz="800" spc="-10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files</a:t>
            </a:r>
            <a:endParaRPr sz="800">
              <a:latin typeface="Lato Semibold"/>
              <a:cs typeface="Lato Semibold"/>
            </a:endParaRPr>
          </a:p>
        </p:txBody>
      </p:sp>
      <p:sp>
        <p:nvSpPr>
          <p:cNvPr id="71" name="object 28"/>
          <p:cNvSpPr/>
          <p:nvPr/>
        </p:nvSpPr>
        <p:spPr>
          <a:xfrm>
            <a:off x="7217664" y="3358896"/>
            <a:ext cx="1638300" cy="1042669"/>
          </a:xfrm>
          <a:custGeom>
            <a:avLst/>
            <a:gdLst/>
            <a:ahLst/>
            <a:cxnLst/>
            <a:rect l="l" t="t" r="r" b="b"/>
            <a:pathLst>
              <a:path w="1638300" h="1042670">
                <a:moveTo>
                  <a:pt x="1583943" y="0"/>
                </a:moveTo>
                <a:lnTo>
                  <a:pt x="54355" y="0"/>
                </a:lnTo>
                <a:lnTo>
                  <a:pt x="33218" y="4278"/>
                </a:lnTo>
                <a:lnTo>
                  <a:pt x="15938" y="15938"/>
                </a:lnTo>
                <a:lnTo>
                  <a:pt x="4278" y="33218"/>
                </a:lnTo>
                <a:lnTo>
                  <a:pt x="0" y="54355"/>
                </a:lnTo>
                <a:lnTo>
                  <a:pt x="0" y="988009"/>
                </a:lnTo>
                <a:lnTo>
                  <a:pt x="4278" y="1009186"/>
                </a:lnTo>
                <a:lnTo>
                  <a:pt x="15938" y="1026480"/>
                </a:lnTo>
                <a:lnTo>
                  <a:pt x="33218" y="1038140"/>
                </a:lnTo>
                <a:lnTo>
                  <a:pt x="54355" y="1042415"/>
                </a:lnTo>
                <a:lnTo>
                  <a:pt x="1583943" y="1042415"/>
                </a:lnTo>
                <a:lnTo>
                  <a:pt x="1605081" y="1038140"/>
                </a:lnTo>
                <a:lnTo>
                  <a:pt x="1622361" y="1026480"/>
                </a:lnTo>
                <a:lnTo>
                  <a:pt x="1634021" y="1009186"/>
                </a:lnTo>
                <a:lnTo>
                  <a:pt x="1638300" y="988009"/>
                </a:lnTo>
                <a:lnTo>
                  <a:pt x="1638300" y="54355"/>
                </a:lnTo>
                <a:lnTo>
                  <a:pt x="1634021" y="33218"/>
                </a:lnTo>
                <a:lnTo>
                  <a:pt x="1622361" y="15938"/>
                </a:lnTo>
                <a:lnTo>
                  <a:pt x="1605081" y="4278"/>
                </a:lnTo>
                <a:lnTo>
                  <a:pt x="1583943" y="0"/>
                </a:lnTo>
                <a:close/>
              </a:path>
            </a:pathLst>
          </a:custGeom>
          <a:solidFill>
            <a:srgbClr val="1A919A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9"/>
          <p:cNvSpPr txBox="1"/>
          <p:nvPr/>
        </p:nvSpPr>
        <p:spPr>
          <a:xfrm>
            <a:off x="7357364" y="3478529"/>
            <a:ext cx="1498600" cy="795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213995" indent="340995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1A919A"/>
                </a:solidFill>
                <a:latin typeface="Lato"/>
                <a:cs typeface="Lato"/>
              </a:rPr>
              <a:t>File  Structure</a:t>
            </a:r>
            <a:r>
              <a:rPr sz="1050" b="1" spc="-114" dirty="0">
                <a:solidFill>
                  <a:srgbClr val="1A919A"/>
                </a:solidFill>
                <a:latin typeface="Lato"/>
                <a:cs typeface="Lato"/>
              </a:rPr>
              <a:t> </a:t>
            </a:r>
            <a:r>
              <a:rPr sz="1050" b="1" spc="15" dirty="0">
                <a:solidFill>
                  <a:srgbClr val="1A919A"/>
                </a:solidFill>
                <a:latin typeface="Lato"/>
                <a:cs typeface="Lato"/>
              </a:rPr>
              <a:t>layer</a:t>
            </a:r>
            <a:endParaRPr sz="1050" dirty="0">
              <a:latin typeface="Lato"/>
              <a:cs typeface="Lato"/>
            </a:endParaRPr>
          </a:p>
          <a:p>
            <a:pPr marL="12700" marR="5080" indent="1270" algn="ctr">
              <a:lnSpc>
                <a:spcPct val="99400"/>
              </a:lnSpc>
              <a:spcBef>
                <a:spcPts val="670"/>
              </a:spcBef>
            </a:pPr>
            <a:r>
              <a:rPr sz="800" dirty="0">
                <a:latin typeface="Lato Semibold"/>
                <a:cs typeface="Lato Semibold"/>
              </a:rPr>
              <a:t>File is threat-free </a:t>
            </a:r>
            <a:r>
              <a:rPr sz="800" spc="-5" dirty="0">
                <a:latin typeface="Lato Semibold"/>
                <a:cs typeface="Lato Semibold"/>
              </a:rPr>
              <a:t>and </a:t>
            </a:r>
            <a:r>
              <a:rPr sz="800" spc="-15" dirty="0">
                <a:latin typeface="Lato Semibold"/>
                <a:cs typeface="Lato Semibold"/>
              </a:rPr>
              <a:t>now  </a:t>
            </a:r>
            <a:r>
              <a:rPr sz="800" spc="-5" dirty="0">
                <a:latin typeface="Lato Semibold"/>
                <a:cs typeface="Lato Semibold"/>
              </a:rPr>
              <a:t>conforms</a:t>
            </a:r>
            <a:r>
              <a:rPr sz="800" spc="-3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to</a:t>
            </a:r>
            <a:r>
              <a:rPr sz="800" spc="-60" dirty="0">
                <a:latin typeface="Lato Semibold"/>
                <a:cs typeface="Lato Semibold"/>
              </a:rPr>
              <a:t> </a:t>
            </a:r>
            <a:r>
              <a:rPr sz="800" spc="5" dirty="0">
                <a:latin typeface="Lato Semibold"/>
                <a:cs typeface="Lato Semibold"/>
              </a:rPr>
              <a:t>a</a:t>
            </a:r>
            <a:r>
              <a:rPr sz="800" spc="-75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safe</a:t>
            </a:r>
            <a:r>
              <a:rPr sz="800" spc="-50" dirty="0">
                <a:latin typeface="Lato Semibold"/>
                <a:cs typeface="Lato Semibold"/>
              </a:rPr>
              <a:t> </a:t>
            </a:r>
            <a:r>
              <a:rPr sz="800" spc="-5" dirty="0">
                <a:latin typeface="Lato Semibold"/>
                <a:cs typeface="Lato Semibold"/>
              </a:rPr>
              <a:t>and</a:t>
            </a:r>
            <a:r>
              <a:rPr sz="800" spc="-60" dirty="0">
                <a:latin typeface="Lato Semibold"/>
                <a:cs typeface="Lato Semibold"/>
              </a:rPr>
              <a:t> </a:t>
            </a:r>
            <a:r>
              <a:rPr sz="800" dirty="0">
                <a:latin typeface="Lato Semibold"/>
                <a:cs typeface="Lato Semibold"/>
              </a:rPr>
              <a:t>trusted  standard</a:t>
            </a:r>
          </a:p>
        </p:txBody>
      </p:sp>
    </p:spTree>
    <p:extLst>
      <p:ext uri="{BB962C8B-B14F-4D97-AF65-F5344CB8AC3E}">
        <p14:creationId xmlns:p14="http://schemas.microsoft.com/office/powerpoint/2010/main" val="338408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668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Emails and </a:t>
            </a:r>
            <a:r>
              <a:rPr lang="en-US" sz="3000" dirty="0">
                <a:solidFill>
                  <a:srgbClr val="1A919A"/>
                </a:solidFill>
              </a:rPr>
              <a:t>files processed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12379"/>
              </p:ext>
            </p:extLst>
          </p:nvPr>
        </p:nvGraphicFramePr>
        <p:xfrm>
          <a:off x="541020" y="1085850"/>
          <a:ext cx="7993380" cy="36080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1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668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Outcomes </a:t>
            </a:r>
            <a:r>
              <a:rPr lang="en-US" sz="3000" dirty="0">
                <a:solidFill>
                  <a:srgbClr val="1A919A"/>
                </a:solidFill>
              </a:rPr>
              <a:t>by file type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/>
        </p:nvGraphicFramePr>
        <p:xfrm>
          <a:off x="541020" y="1085850"/>
          <a:ext cx="7993380" cy="36080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7251700" cy="88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Modern and legacy </a:t>
            </a:r>
            <a:r>
              <a:rPr lang="en-US" sz="3000" dirty="0">
                <a:solidFill>
                  <a:srgbClr val="1A919A"/>
                </a:solidFill>
              </a:rPr>
              <a:t>Microsoft</a:t>
            </a:r>
            <a:br>
              <a:rPr lang="en-US" sz="3000" dirty="0">
                <a:solidFill>
                  <a:srgbClr val="1A919A"/>
                </a:solidFill>
              </a:rPr>
            </a:br>
            <a:r>
              <a:rPr lang="en-US" sz="3000" dirty="0">
                <a:solidFill>
                  <a:srgbClr val="1A919A"/>
                </a:solidFill>
              </a:rPr>
              <a:t>Office file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68231"/>
              </p:ext>
            </p:extLst>
          </p:nvPr>
        </p:nvGraphicFramePr>
        <p:xfrm>
          <a:off x="548640" y="1352550"/>
          <a:ext cx="8290561" cy="33337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52357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11791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14443647"/>
                    </a:ext>
                  </a:extLst>
                </a:gridCol>
                <a:gridCol w="1833490">
                  <a:extLst>
                    <a:ext uri="{9D8B030D-6E8A-4147-A177-3AD203B41FA5}">
                      <a16:colId xmlns:a16="http://schemas.microsoft.com/office/drawing/2014/main" val="1122493080"/>
                    </a:ext>
                  </a:extLst>
                </a:gridCol>
              </a:tblGrid>
              <a:tr h="84587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</a:t>
                      </a: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Type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Extension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Files Processed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12439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Legacy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doc, dot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ppt, pot,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XYZ</a:t>
                      </a:r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12439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2007+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ppsx,pptm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XYZ</a:t>
                      </a:r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668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Unsupported file </a:t>
            </a:r>
            <a:r>
              <a:rPr lang="en-US" sz="3000" dirty="0">
                <a:solidFill>
                  <a:srgbClr val="1A919A"/>
                </a:solidFill>
              </a:rPr>
              <a:t>types count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40576"/>
              </p:ext>
            </p:extLst>
          </p:nvPr>
        </p:nvGraphicFramePr>
        <p:xfrm>
          <a:off x="1992489" y="1210028"/>
          <a:ext cx="5159022" cy="33642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5409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33613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69769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</a:t>
                      </a: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Count of Unsupported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 #1</a:t>
                      </a:r>
                      <a:endParaRPr sz="105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 #2</a:t>
                      </a:r>
                      <a:endParaRPr lang="en-US" sz="105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 #3</a:t>
                      </a:r>
                      <a:endParaRPr lang="en-US" sz="105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668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Malware </a:t>
            </a:r>
            <a:r>
              <a:rPr lang="en-US" sz="3000" dirty="0">
                <a:solidFill>
                  <a:srgbClr val="1A919A"/>
                </a:solidFill>
              </a:rPr>
              <a:t>detection summary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93105"/>
              </p:ext>
            </p:extLst>
          </p:nvPr>
        </p:nvGraphicFramePr>
        <p:xfrm>
          <a:off x="495300" y="1277761"/>
          <a:ext cx="8153400" cy="31587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653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Unique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Malware file types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Percent of files allowed to enter organization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0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;p58"/>
          <p:cNvSpPr txBox="1">
            <a:spLocks noGrp="1"/>
          </p:cNvSpPr>
          <p:nvPr>
            <p:ph type="title"/>
          </p:nvPr>
        </p:nvSpPr>
        <p:spPr>
          <a:xfrm>
            <a:off x="444500" y="271463"/>
            <a:ext cx="668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3000" dirty="0"/>
              <a:t>Unsupported file </a:t>
            </a:r>
            <a:r>
              <a:rPr lang="en-US" sz="3000" dirty="0">
                <a:solidFill>
                  <a:srgbClr val="1A919A"/>
                </a:solidFill>
              </a:rPr>
              <a:t>types count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7E31A92-C1F9-4856-8D67-53DAEFCC5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56700"/>
              </p:ext>
            </p:extLst>
          </p:nvPr>
        </p:nvGraphicFramePr>
        <p:xfrm>
          <a:off x="495300" y="1101090"/>
          <a:ext cx="8153400" cy="33642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55722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997678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69769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Name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SHA256 Hash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#1</a:t>
                      </a:r>
                      <a:endParaRPr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XYXakjhhskdakjhsalvakjfdbfkjlsbnkd</a:t>
                      </a:r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#2</a:t>
                      </a:r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XYXabiakajbdvdfda;nakdvblakfbval</a:t>
                      </a:r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#3</a:t>
                      </a:r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XYXalkjfv;aj;naakjvnk;sbtjnkanfklsalvnb</a:t>
                      </a:r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7A5F62-6A50-4C96-8772-F19541C3AD7D}"/>
              </a:ext>
            </a:extLst>
          </p:cNvPr>
          <p:cNvSpPr txBox="1">
            <a:spLocks/>
          </p:cNvSpPr>
          <p:nvPr/>
        </p:nvSpPr>
        <p:spPr>
          <a:xfrm>
            <a:off x="498983" y="4710747"/>
            <a:ext cx="8146034" cy="247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  <a:latin typeface="Lato Light" panose="020F0302020204030203" pitchFamily="34" charset="0"/>
              </a:rPr>
              <a:t>* Use SHA256 hash to look up the malicious file on: https://www.virustotal.com/</a:t>
            </a:r>
          </a:p>
        </p:txBody>
      </p:sp>
    </p:spTree>
    <p:extLst>
      <p:ext uri="{BB962C8B-B14F-4D97-AF65-F5344CB8AC3E}">
        <p14:creationId xmlns:p14="http://schemas.microsoft.com/office/powerpoint/2010/main" val="24262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562</Words>
  <Application>Microsoft Office PowerPoint</Application>
  <PresentationFormat>On-screen Show (16:9)</PresentationFormat>
  <Paragraphs>131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Lato</vt:lpstr>
      <vt:lpstr>Lato Black</vt:lpstr>
      <vt:lpstr>Lato Light</vt:lpstr>
      <vt:lpstr>Lato Semibold</vt:lpstr>
      <vt:lpstr>Times New Roman</vt:lpstr>
      <vt:lpstr>Wingdings</vt:lpstr>
      <vt:lpstr>Office Theme</vt:lpstr>
      <vt:lpstr>PowerPoint Presentation</vt:lpstr>
      <vt:lpstr>Overall summary and overview</vt:lpstr>
      <vt:lpstr>How it works</vt:lpstr>
      <vt:lpstr>Emails and files processed</vt:lpstr>
      <vt:lpstr>Outcomes by file type</vt:lpstr>
      <vt:lpstr>Modern and legacy Microsoft Office file types</vt:lpstr>
      <vt:lpstr>Unsupported file types count</vt:lpstr>
      <vt:lpstr>Malware detection summary</vt:lpstr>
      <vt:lpstr>Unsupported file types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</dc:creator>
  <cp:lastModifiedBy>Shashank Saksena</cp:lastModifiedBy>
  <cp:revision>832</cp:revision>
  <dcterms:modified xsi:type="dcterms:W3CDTF">2020-09-16T13:34:11Z</dcterms:modified>
</cp:coreProperties>
</file>