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C61D8-E922-4C61-BEF7-E7CFF3B88BF6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EB995-7E42-4C64-9868-5379D28C2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B995-7E42-4C64-9868-5379D28C26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B926-2379-4AD5-98FB-8E1FCD76CB61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56D-6DB5-4ABA-B1BD-C96708EA7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B926-2379-4AD5-98FB-8E1FCD76CB61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56D-6DB5-4ABA-B1BD-C96708EA7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B926-2379-4AD5-98FB-8E1FCD76CB61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56D-6DB5-4ABA-B1BD-C96708EA7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B926-2379-4AD5-98FB-8E1FCD76CB61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56D-6DB5-4ABA-B1BD-C96708EA7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B926-2379-4AD5-98FB-8E1FCD76CB61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56D-6DB5-4ABA-B1BD-C96708EA7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B926-2379-4AD5-98FB-8E1FCD76CB61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56D-6DB5-4ABA-B1BD-C96708EA7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B926-2379-4AD5-98FB-8E1FCD76CB61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56D-6DB5-4ABA-B1BD-C96708EA7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B926-2379-4AD5-98FB-8E1FCD76CB61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56D-6DB5-4ABA-B1BD-C96708EA7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B926-2379-4AD5-98FB-8E1FCD76CB61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56D-6DB5-4ABA-B1BD-C96708EA7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B926-2379-4AD5-98FB-8E1FCD76CB61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56D-6DB5-4ABA-B1BD-C96708EA7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B926-2379-4AD5-98FB-8E1FCD76CB61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56D-6DB5-4ABA-B1BD-C96708EA7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B926-2379-4AD5-98FB-8E1FCD76CB61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656D-6DB5-4ABA-B1BD-C96708EA7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857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Definition of the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7467600" cy="4114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 Understand the factors (demographic)that affect bank’s customers to accept or reject a credit card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helps the bank to target customers that are likely to pay their credit card with low cost and high profitability to the bank. </a:t>
            </a:r>
          </a:p>
          <a:p>
            <a:pPr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Analysis of the data</a:t>
            </a:r>
          </a:p>
          <a:p>
            <a:r>
              <a:rPr lang="en-US" dirty="0" smtClean="0"/>
              <a:t>Developing a model</a:t>
            </a:r>
          </a:p>
          <a:p>
            <a:r>
              <a:rPr lang="en-US" dirty="0" smtClean="0"/>
              <a:t>Measure of Accuracy</a:t>
            </a:r>
          </a:p>
          <a:p>
            <a:r>
              <a:rPr lang="en-US" dirty="0" smtClean="0"/>
              <a:t>Presentation of Results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in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>
                <a:latin typeface="+mj-lt"/>
              </a:rPr>
              <a:t>Customer </a:t>
            </a:r>
            <a:r>
              <a:rPr lang="en-US" b="1" dirty="0" smtClean="0">
                <a:latin typeface="+mj-lt"/>
              </a:rPr>
              <a:t>Number:</a:t>
            </a:r>
            <a:r>
              <a:rPr lang="en-US" dirty="0" smtClean="0">
                <a:latin typeface="+mj-lt"/>
              </a:rPr>
              <a:t> A sequential number assigned to the customers (this column is hidden and excluded – this unique identifier will not be used directly).</a:t>
            </a:r>
          </a:p>
          <a:p>
            <a:r>
              <a:rPr lang="en-US" b="1" dirty="0" smtClean="0">
                <a:latin typeface="+mj-lt"/>
              </a:rPr>
              <a:t>Offer Accepted</a:t>
            </a:r>
            <a:r>
              <a:rPr lang="en-US" dirty="0" smtClean="0">
                <a:latin typeface="+mj-lt"/>
              </a:rPr>
              <a:t>: Did the customer accept (Yes) or reject (No) the offer. Reward: The type of reward program offered for the card.</a:t>
            </a:r>
          </a:p>
          <a:p>
            <a:r>
              <a:rPr lang="en-US" b="1" dirty="0" smtClean="0">
                <a:latin typeface="+mj-lt"/>
              </a:rPr>
              <a:t>Mailer Type</a:t>
            </a:r>
            <a:r>
              <a:rPr lang="en-US" dirty="0" smtClean="0">
                <a:latin typeface="+mj-lt"/>
              </a:rPr>
              <a:t>: Letter or postcard.</a:t>
            </a:r>
          </a:p>
          <a:p>
            <a:r>
              <a:rPr lang="en-US" b="1" dirty="0" smtClean="0">
                <a:latin typeface="+mj-lt"/>
              </a:rPr>
              <a:t>Income Level</a:t>
            </a:r>
            <a:r>
              <a:rPr lang="en-US" dirty="0" smtClean="0">
                <a:latin typeface="+mj-lt"/>
              </a:rPr>
              <a:t>: Low, Medium, or High.</a:t>
            </a:r>
          </a:p>
          <a:p>
            <a:r>
              <a:rPr lang="en-US" b="1" dirty="0" smtClean="0">
                <a:latin typeface="+mj-lt"/>
              </a:rPr>
              <a:t>Bank Accounts Open</a:t>
            </a:r>
            <a:r>
              <a:rPr lang="en-US" dirty="0" smtClean="0">
                <a:latin typeface="+mj-lt"/>
              </a:rPr>
              <a:t>: How many non-credit-card accounts are held by the customer.</a:t>
            </a:r>
          </a:p>
          <a:p>
            <a:r>
              <a:rPr lang="en-US" b="1" dirty="0" smtClean="0">
                <a:latin typeface="+mj-lt"/>
              </a:rPr>
              <a:t>Overdraft Protection</a:t>
            </a:r>
            <a:r>
              <a:rPr lang="en-US" dirty="0" smtClean="0">
                <a:latin typeface="+mj-lt"/>
              </a:rPr>
              <a:t>: Does the customer have overdraft protection on their checking account(s) (Yes or No).</a:t>
            </a:r>
          </a:p>
          <a:p>
            <a:r>
              <a:rPr lang="en-US" b="1" dirty="0" smtClean="0">
                <a:latin typeface="+mj-lt"/>
              </a:rPr>
              <a:t>Credit Rating</a:t>
            </a:r>
            <a:r>
              <a:rPr lang="en-US" dirty="0" smtClean="0">
                <a:latin typeface="+mj-lt"/>
              </a:rPr>
              <a:t>: Low, Medium, or High.</a:t>
            </a:r>
          </a:p>
          <a:p>
            <a:r>
              <a:rPr lang="en-US" b="1" dirty="0" smtClean="0">
                <a:latin typeface="+mj-lt"/>
              </a:rPr>
              <a:t>Credit Cards Held</a:t>
            </a:r>
            <a:r>
              <a:rPr lang="en-US" dirty="0" smtClean="0">
                <a:latin typeface="+mj-lt"/>
              </a:rPr>
              <a:t>: The number of credit cards held at the bank.</a:t>
            </a:r>
          </a:p>
          <a:p>
            <a:r>
              <a:rPr lang="en-US" b="1" dirty="0" smtClean="0">
                <a:latin typeface="+mj-lt"/>
              </a:rPr>
              <a:t>Homes Owned</a:t>
            </a:r>
            <a:r>
              <a:rPr lang="en-US" dirty="0" smtClean="0">
                <a:latin typeface="+mj-lt"/>
              </a:rPr>
              <a:t>: The number of homes owned by the customer.</a:t>
            </a:r>
          </a:p>
          <a:p>
            <a:r>
              <a:rPr lang="en-US" b="1" dirty="0" smtClean="0">
                <a:latin typeface="+mj-lt"/>
              </a:rPr>
              <a:t>Household Size</a:t>
            </a:r>
            <a:r>
              <a:rPr lang="en-US" dirty="0" smtClean="0">
                <a:latin typeface="+mj-lt"/>
              </a:rPr>
              <a:t>: The number of individuals in the family.</a:t>
            </a:r>
          </a:p>
          <a:p>
            <a:r>
              <a:rPr lang="en-US" b="1" dirty="0" smtClean="0">
                <a:latin typeface="+mj-lt"/>
              </a:rPr>
              <a:t>Own Your Home</a:t>
            </a:r>
            <a:r>
              <a:rPr lang="en-US" dirty="0" smtClean="0">
                <a:latin typeface="+mj-lt"/>
              </a:rPr>
              <a:t>: Does the customer own their home? (Yes or No).</a:t>
            </a:r>
          </a:p>
          <a:p>
            <a:r>
              <a:rPr lang="en-US" b="1" dirty="0" smtClean="0">
                <a:latin typeface="+mj-lt"/>
              </a:rPr>
              <a:t>Average Balance</a:t>
            </a:r>
            <a:r>
              <a:rPr lang="en-US" dirty="0" smtClean="0">
                <a:latin typeface="+mj-lt"/>
              </a:rPr>
              <a:t>: Average account balance (across all accounts over time). Q1, Q2, Q3, and Q4</a:t>
            </a:r>
          </a:p>
          <a:p>
            <a:pPr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Target </a:t>
            </a:r>
            <a:r>
              <a:rPr lang="en-US" dirty="0" smtClean="0"/>
              <a:t>variable</a:t>
            </a:r>
          </a:p>
          <a:p>
            <a:pPr>
              <a:buNone/>
            </a:pPr>
            <a:r>
              <a:rPr lang="en-US" dirty="0" smtClean="0"/>
              <a:t>The target variable is ‘offer accepted’ </a:t>
            </a:r>
            <a:r>
              <a:rPr lang="en-US" dirty="0" smtClean="0"/>
              <a:t>has values of  </a:t>
            </a:r>
            <a:r>
              <a:rPr lang="en-US" dirty="0" smtClean="0"/>
              <a:t>yes or no. </a:t>
            </a:r>
            <a:endParaRPr lang="en-US" dirty="0" smtClean="0"/>
          </a:p>
          <a:p>
            <a:r>
              <a:rPr lang="en-US" dirty="0" smtClean="0"/>
              <a:t>Models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linear regression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KNN model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logistic</a:t>
            </a:r>
          </a:p>
          <a:p>
            <a:r>
              <a:rPr lang="en-US" dirty="0" smtClean="0"/>
              <a:t>Major drawback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I haven't dealt with outliers and data imbalance 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88</Words>
  <Application>Microsoft Office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Definition of the problem</vt:lpstr>
      <vt:lpstr>Agenda</vt:lpstr>
      <vt:lpstr>Data in consideration</vt:lpstr>
      <vt:lpstr>Model selection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Filiklik Tilahun</dc:creator>
  <cp:lastModifiedBy>Filiklik Tilahun</cp:lastModifiedBy>
  <cp:revision>12</cp:revision>
  <dcterms:created xsi:type="dcterms:W3CDTF">2022-02-28T00:57:38Z</dcterms:created>
  <dcterms:modified xsi:type="dcterms:W3CDTF">2022-03-04T18:31:12Z</dcterms:modified>
</cp:coreProperties>
</file>