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1EBCD-82B4-46D5-9AD0-1844565F1989}" type="datetimeFigureOut">
              <a:rPr lang="uk-UA" smtClean="0"/>
              <a:t>13.09.2023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9CDAB-1A3B-4369-A8C4-689B5C3BC9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631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9CDAB-1A3B-4369-A8C4-689B5C3BC9B5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2414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uk-U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uk-U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uk-U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uk-U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uk-U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uk-UA" sz="1400" b="0" strike="noStrike" spc="-1">
                <a:solidFill>
                  <a:srgbClr val="000000"/>
                </a:solidFill>
                <a:latin typeface="Arial"/>
              </a:rPr>
              <a:t>Для правки тексту заголовка клацніть мишею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uk-UA" sz="1400" b="0" strike="noStrike" spc="-1">
                <a:solidFill>
                  <a:srgbClr val="000000"/>
                </a:solidFill>
                <a:latin typeface="Arial"/>
              </a:rPr>
              <a:t>Для редагування структури клацніть мишею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uk-UA" sz="1400" b="0" strike="noStrike" spc="-1">
                <a:solidFill>
                  <a:srgbClr val="000000"/>
                </a:solidFill>
                <a:latin typeface="Arial"/>
              </a:rPr>
              <a:t>Другий рівень структури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uk-UA" sz="1400" b="0" strike="noStrike" spc="-1">
                <a:solidFill>
                  <a:srgbClr val="000000"/>
                </a:solidFill>
                <a:latin typeface="Arial"/>
              </a:rPr>
              <a:t>Третій рівень структури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uk-UA" sz="1400" b="0" strike="noStrike" spc="-1">
                <a:solidFill>
                  <a:srgbClr val="000000"/>
                </a:solidFill>
                <a:latin typeface="Arial"/>
              </a:rPr>
              <a:t>Четвертий рівень структури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uk-UA" sz="2000" b="0" strike="noStrike" spc="-1">
                <a:solidFill>
                  <a:srgbClr val="000000"/>
                </a:solidFill>
                <a:latin typeface="Arial"/>
              </a:rPr>
              <a:t>П'ятий рівень структури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uk-UA" sz="2000" b="0" strike="noStrike" spc="-1">
                <a:solidFill>
                  <a:srgbClr val="000000"/>
                </a:solidFill>
                <a:latin typeface="Arial"/>
              </a:rPr>
              <a:t>Шостий рівень структури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uk-UA" sz="2000" b="0" strike="noStrike" spc="-1">
                <a:solidFill>
                  <a:srgbClr val="000000"/>
                </a:solidFill>
                <a:latin typeface="Arial"/>
              </a:rPr>
              <a:t>Сьомий рівень структури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4718520"/>
            <a:ext cx="752760" cy="424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0" y="4782240"/>
            <a:ext cx="75276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ctr">
              <a:lnSpc>
                <a:spcPct val="100000"/>
              </a:lnSpc>
            </a:pPr>
            <a:fld id="{2C97B22A-28B3-4999-85F9-4B624F6AA6CF}" type="slidenum">
              <a:rPr lang="uk-UA" sz="600" b="1" strike="noStrike" spc="-1">
                <a:solidFill>
                  <a:srgbClr val="222222"/>
                </a:solidFill>
                <a:latin typeface="Open Sans SemiBold"/>
                <a:ea typeface="Open Sans SemiBold"/>
              </a:rPr>
              <a:t>‹#›</a:t>
            </a:fld>
            <a:endParaRPr lang="uk-UA" sz="600" b="0" strike="noStrike" spc="-1">
              <a:latin typeface="Arial"/>
            </a:endParaRPr>
          </a:p>
        </p:txBody>
      </p:sp>
      <p:pic>
        <p:nvPicPr>
          <p:cNvPr id="40" name="Google Shape;56;p14"/>
          <p:cNvPicPr/>
          <p:nvPr/>
        </p:nvPicPr>
        <p:blipFill>
          <a:blip r:embed="rId15"/>
          <a:stretch/>
        </p:blipFill>
        <p:spPr>
          <a:xfrm>
            <a:off x="281160" y="169920"/>
            <a:ext cx="738720" cy="222120"/>
          </a:xfrm>
          <a:prstGeom prst="rect">
            <a:avLst/>
          </a:prstGeom>
          <a:ln>
            <a:noFill/>
          </a:ln>
        </p:spPr>
      </p:pic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uk-UA" sz="1400" b="0" strike="noStrike" spc="-1">
                <a:solidFill>
                  <a:srgbClr val="000000"/>
                </a:solidFill>
                <a:latin typeface="Arial"/>
              </a:rPr>
              <a:t>Для правки тексту заголовка клацніть мишею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uk-UA" sz="1400" b="0" strike="noStrike" spc="-1">
                <a:solidFill>
                  <a:srgbClr val="000000"/>
                </a:solidFill>
                <a:latin typeface="Arial"/>
              </a:rPr>
              <a:t>Для редагування структури клацніть мишею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uk-UA" sz="1400" b="0" strike="noStrike" spc="-1">
                <a:solidFill>
                  <a:srgbClr val="000000"/>
                </a:solidFill>
                <a:latin typeface="Arial"/>
              </a:rPr>
              <a:t>Другий рівень структури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uk-UA" sz="1400" b="0" strike="noStrike" spc="-1">
                <a:solidFill>
                  <a:srgbClr val="000000"/>
                </a:solidFill>
                <a:latin typeface="Arial"/>
              </a:rPr>
              <a:t>Третій рівень структури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uk-UA" sz="1400" b="0" strike="noStrike" spc="-1">
                <a:solidFill>
                  <a:srgbClr val="000000"/>
                </a:solidFill>
                <a:latin typeface="Arial"/>
              </a:rPr>
              <a:t>Четвертий рівень структури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uk-UA" sz="2000" b="0" strike="noStrike" spc="-1">
                <a:solidFill>
                  <a:srgbClr val="000000"/>
                </a:solidFill>
                <a:latin typeface="Arial"/>
              </a:rPr>
              <a:t>П'ятий рівень структури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uk-UA" sz="2000" b="0" strike="noStrike" spc="-1">
                <a:solidFill>
                  <a:srgbClr val="000000"/>
                </a:solidFill>
                <a:latin typeface="Arial"/>
              </a:rPr>
              <a:t>Шостий рівень структури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uk-UA" sz="2000" b="0" strike="noStrike" spc="-1">
                <a:solidFill>
                  <a:srgbClr val="000000"/>
                </a:solidFill>
                <a:latin typeface="Arial"/>
              </a:rPr>
              <a:t>Сьомий рівень структури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003680" y="236520"/>
            <a:ext cx="7135920" cy="11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bIns="9144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uk-UA" sz="4800" b="0" i="1" strike="noStrike" spc="-1" dirty="0">
                <a:solidFill>
                  <a:srgbClr val="111111"/>
                </a:solidFill>
                <a:latin typeface="Montserrat"/>
                <a:ea typeface="Montserrat"/>
              </a:rPr>
              <a:t>Jast Python</a:t>
            </a:r>
            <a:endParaRPr lang="uk-UA" sz="4800" b="0" i="1" strike="noStrike" spc="-1" dirty="0">
              <a:solidFill>
                <a:srgbClr val="111111"/>
              </a:solid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2725560" y="2216520"/>
            <a:ext cx="4522680" cy="3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uk-UA"/>
          </a:p>
        </p:txBody>
      </p:sp>
      <p:sp>
        <p:nvSpPr>
          <p:cNvPr id="81" name="CustomShape 3"/>
          <p:cNvSpPr/>
          <p:nvPr/>
        </p:nvSpPr>
        <p:spPr>
          <a:xfrm>
            <a:off x="644400" y="1117080"/>
            <a:ext cx="1802520" cy="3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uk-UA"/>
          </a:p>
        </p:txBody>
      </p:sp>
      <p:pic>
        <p:nvPicPr>
          <p:cNvPr id="82" name="Google Shape;161;p43"/>
          <p:cNvPicPr/>
          <p:nvPr/>
        </p:nvPicPr>
        <p:blipFill>
          <a:blip r:embed="rId2"/>
          <a:stretch/>
        </p:blipFill>
        <p:spPr>
          <a:xfrm rot="3600">
            <a:off x="2809440" y="1297800"/>
            <a:ext cx="3452400" cy="345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="">
      <p:transition spd="slow">
        <p:fade thruBlk="true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166;p44"/>
          <p:cNvPicPr/>
          <p:nvPr/>
        </p:nvPicPr>
        <p:blipFill>
          <a:blip r:embed="rId2"/>
          <a:stretch/>
        </p:blipFill>
        <p:spPr>
          <a:xfrm>
            <a:off x="2359891" y="720000"/>
            <a:ext cx="1297710" cy="107316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2304000" y="1793160"/>
            <a:ext cx="1440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</a:rPr>
              <a:t>Oleksandr </a:t>
            </a:r>
            <a:r>
              <a:rPr lang="en-US" sz="1000" b="1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</a:rPr>
              <a:t>Yukha</a:t>
            </a:r>
            <a:r>
              <a:rPr lang="en-US" sz="1000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</a:rPr>
              <a:t> </a:t>
            </a:r>
            <a:endParaRPr lang="uk-UA" sz="1000" b="1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uk-UA" sz="1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</a:rPr>
              <a:t>Team</a:t>
            </a:r>
            <a:r>
              <a:rPr lang="uk-UA" sz="10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</a:rPr>
              <a:t> </a:t>
            </a:r>
            <a:r>
              <a:rPr lang="uk-UA" sz="1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</a:rPr>
              <a:t>Lead</a:t>
            </a:r>
            <a:endParaRPr lang="uk-UA" sz="1000" b="1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pic>
        <p:nvPicPr>
          <p:cNvPr id="85" name="Google Shape;168;p44"/>
          <p:cNvPicPr/>
          <p:nvPr/>
        </p:nvPicPr>
        <p:blipFill>
          <a:blip r:embed="rId2"/>
          <a:stretch/>
        </p:blipFill>
        <p:spPr>
          <a:xfrm>
            <a:off x="3854160" y="2664000"/>
            <a:ext cx="1253549" cy="106380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3744000" y="3723411"/>
            <a:ext cx="1548436" cy="49244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uk-UA" sz="1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</a:rPr>
              <a:t>Oleksandr</a:t>
            </a:r>
            <a:r>
              <a:rPr lang="uk-UA" sz="10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</a:rPr>
              <a:t> </a:t>
            </a:r>
            <a:r>
              <a:rPr lang="en-US" sz="1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</a:rPr>
              <a:t>Kostrickyi</a:t>
            </a:r>
            <a:endParaRPr lang="uk-UA" sz="1000" b="1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uk-UA" sz="1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</a:rPr>
              <a:t>Developer</a:t>
            </a:r>
            <a:endParaRPr lang="uk-UA" sz="1000" b="1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pic>
        <p:nvPicPr>
          <p:cNvPr id="87" name="Google Shape;170;p44"/>
          <p:cNvPicPr/>
          <p:nvPr/>
        </p:nvPicPr>
        <p:blipFill>
          <a:blip r:embed="rId2"/>
          <a:stretch/>
        </p:blipFill>
        <p:spPr>
          <a:xfrm>
            <a:off x="5237018" y="720000"/>
            <a:ext cx="1297710" cy="108756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5184000" y="1807560"/>
            <a:ext cx="1440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uk-UA" sz="1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</a:rPr>
              <a:t>Oleksandr</a:t>
            </a:r>
            <a:r>
              <a:rPr lang="uk-UA" sz="10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</a:rPr>
              <a:t> </a:t>
            </a:r>
            <a:r>
              <a:rPr lang="uk-UA" sz="1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</a:rPr>
              <a:t>Kuspys</a:t>
            </a:r>
            <a:endParaRPr lang="uk-UA" sz="1000" b="1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uk-UA" sz="1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</a:rPr>
              <a:t>Scrum</a:t>
            </a:r>
            <a:r>
              <a:rPr lang="uk-UA" sz="10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</a:rPr>
              <a:t> </a:t>
            </a:r>
            <a:r>
              <a:rPr lang="uk-UA" sz="1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</a:rPr>
              <a:t>master</a:t>
            </a:r>
            <a:endParaRPr lang="uk-UA" sz="1000" b="1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pic>
        <p:nvPicPr>
          <p:cNvPr id="89" name="Google Shape;172;p44"/>
          <p:cNvPicPr/>
          <p:nvPr/>
        </p:nvPicPr>
        <p:blipFill>
          <a:blip r:embed="rId2"/>
          <a:stretch/>
        </p:blipFill>
        <p:spPr>
          <a:xfrm>
            <a:off x="6701302" y="2656440"/>
            <a:ext cx="1205025" cy="1087560"/>
          </a:xfrm>
          <a:prstGeom prst="rect">
            <a:avLst/>
          </a:prstGeom>
          <a:ln>
            <a:noFill/>
          </a:ln>
        </p:spPr>
      </p:pic>
      <p:sp>
        <p:nvSpPr>
          <p:cNvPr id="90" name="CustomShape 4"/>
          <p:cNvSpPr/>
          <p:nvPr/>
        </p:nvSpPr>
        <p:spPr>
          <a:xfrm>
            <a:off x="6606720" y="3751920"/>
            <a:ext cx="138528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uk-UA" sz="1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</a:rPr>
              <a:t>Ivan</a:t>
            </a:r>
            <a:r>
              <a:rPr lang="uk-UA" sz="10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</a:rPr>
              <a:t> </a:t>
            </a:r>
            <a:r>
              <a:rPr lang="uk-UA" sz="1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</a:rPr>
              <a:t>Markovskyi</a:t>
            </a:r>
            <a:endParaRPr lang="uk-UA" sz="1000" b="1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uk-UA" sz="1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</a:rPr>
              <a:t>Developer</a:t>
            </a:r>
            <a:endParaRPr lang="uk-UA" sz="1000" b="1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pic>
        <p:nvPicPr>
          <p:cNvPr id="91" name="Google Shape;174;p44"/>
          <p:cNvPicPr/>
          <p:nvPr/>
        </p:nvPicPr>
        <p:blipFill>
          <a:blip r:embed="rId2"/>
          <a:stretch/>
        </p:blipFill>
        <p:spPr>
          <a:xfrm>
            <a:off x="846720" y="2656440"/>
            <a:ext cx="1329840" cy="1087560"/>
          </a:xfrm>
          <a:prstGeom prst="rect">
            <a:avLst/>
          </a:prstGeom>
          <a:ln>
            <a:noFill/>
          </a:ln>
        </p:spPr>
      </p:pic>
      <p:sp>
        <p:nvSpPr>
          <p:cNvPr id="92" name="CustomShape 5"/>
          <p:cNvSpPr/>
          <p:nvPr/>
        </p:nvSpPr>
        <p:spPr>
          <a:xfrm>
            <a:off x="725055" y="3751920"/>
            <a:ext cx="1596225" cy="49244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uk-UA" sz="1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</a:rPr>
              <a:t>Oleksandr</a:t>
            </a:r>
            <a:r>
              <a:rPr lang="uk-UA" sz="10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</a:rPr>
              <a:t> </a:t>
            </a:r>
            <a:r>
              <a:rPr lang="uk-UA" sz="1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</a:rPr>
              <a:t>Kovalenko</a:t>
            </a:r>
            <a:endParaRPr lang="uk-UA" sz="1000" b="1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uk-UA" sz="1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</a:rPr>
              <a:t>Developer</a:t>
            </a:r>
            <a:endParaRPr lang="uk-UA" sz="1000" b="1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2176560" y="95400"/>
            <a:ext cx="487656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uk-UA" sz="18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УЧАСНИКИ КОМАНДИ</a:t>
            </a:r>
            <a:endParaRPr lang="uk-UA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191;p4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760" y="780120"/>
            <a:ext cx="3182760" cy="318276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3920760" y="518400"/>
            <a:ext cx="4876560" cy="4678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</a:pPr>
            <a:r>
              <a:rPr lang="uk-UA" sz="24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Бізнесмен</a:t>
            </a:r>
            <a:endParaRPr lang="uk-UA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uk-UA" sz="2400" b="0" strike="noStrike" spc="-1" dirty="0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Open Sans"/>
              <a:buChar char="❏"/>
            </a:pPr>
            <a:r>
              <a:rPr lang="uk-UA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38 років</a:t>
            </a:r>
            <a:endParaRPr lang="uk-UA" sz="1800" b="0" strike="noStrike" spc="-1" dirty="0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Open Sans"/>
              <a:buChar char="❏"/>
            </a:pPr>
            <a:r>
              <a:rPr lang="uk-UA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Має багато грошей</a:t>
            </a:r>
            <a:endParaRPr lang="uk-UA" sz="1800" b="0" strike="noStrike" spc="-1" dirty="0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Open Sans"/>
              <a:buChar char="❏"/>
            </a:pPr>
            <a:r>
              <a:rPr lang="uk-UA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Захоплюється всім на світі</a:t>
            </a:r>
            <a:endParaRPr lang="uk-UA" sz="1800" b="0" strike="noStrike" spc="-1" dirty="0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Open Sans"/>
              <a:buChar char="❏"/>
            </a:pPr>
            <a:r>
              <a:rPr lang="uk-UA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Любить подорожувати, а також </a:t>
            </a:r>
            <a:r>
              <a:rPr lang="uk-UA" spc="-1" dirty="0">
                <a:solidFill>
                  <a:srgbClr val="000000"/>
                </a:solidFill>
                <a:latin typeface="Open Sans"/>
                <a:ea typeface="Open Sans"/>
              </a:rPr>
              <a:t>розповідати людям про життя</a:t>
            </a: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Open Sans"/>
              <a:buChar char="❏"/>
            </a:pPr>
            <a:r>
              <a:rPr lang="uk-UA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Потребує додатку, куди зможе зберігати контакти бізнес-партнерів та який буде нагадувати про Дні народження, щоб не пропустити свята</a:t>
            </a:r>
            <a:endParaRPr lang="en-US" sz="1800" b="0" strike="noStrike" spc="-1" dirty="0">
              <a:solidFill>
                <a:srgbClr val="000000"/>
              </a:solidFill>
              <a:latin typeface="Open Sans"/>
              <a:ea typeface="Open Sans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Open Sans"/>
              <a:buChar char="❏"/>
            </a:pPr>
            <a:r>
              <a:rPr lang="ru-RU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Так</a:t>
            </a:r>
            <a:r>
              <a:rPr lang="ru-RU" spc="-1" dirty="0">
                <a:solidFill>
                  <a:srgbClr val="000000"/>
                </a:solidFill>
                <a:latin typeface="Open Sans"/>
                <a:ea typeface="Open Sans"/>
              </a:rPr>
              <a:t>ож в додатку </a:t>
            </a:r>
            <a:r>
              <a:rPr lang="uk-UA" spc="-1" dirty="0">
                <a:solidFill>
                  <a:srgbClr val="000000"/>
                </a:solidFill>
                <a:latin typeface="Open Sans"/>
                <a:ea typeface="Open Sans"/>
              </a:rPr>
              <a:t>потребує</a:t>
            </a:r>
            <a:r>
              <a:rPr lang="ru-RU" spc="-1" dirty="0">
                <a:solidFill>
                  <a:srgbClr val="000000"/>
                </a:solidFill>
                <a:latin typeface="Open Sans"/>
                <a:ea typeface="Open Sans"/>
              </a:rPr>
              <a:t> Калькулятор для </a:t>
            </a:r>
            <a:r>
              <a:rPr lang="uk-UA" spc="-1" dirty="0">
                <a:solidFill>
                  <a:srgbClr val="000000"/>
                </a:solidFill>
                <a:latin typeface="Open Sans"/>
                <a:ea typeface="Open Sans"/>
              </a:rPr>
              <a:t>підрахунку</a:t>
            </a:r>
            <a:r>
              <a:rPr lang="ru-RU" spc="-1" dirty="0">
                <a:solidFill>
                  <a:srgbClr val="000000"/>
                </a:solidFill>
                <a:latin typeface="Open Sans"/>
                <a:ea typeface="Open Sans"/>
              </a:rPr>
              <a:t> грошей</a:t>
            </a:r>
            <a:endParaRPr lang="uk-UA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uk-UA" sz="14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lang="uk-UA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uk-UA" sz="1400" b="0" strike="noStrike" spc="-1" dirty="0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38760" y="4036320"/>
            <a:ext cx="3182760" cy="3963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uk-UA" sz="14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ПОРТРЕТ КОРИСТУВАЧА</a:t>
            </a:r>
            <a:endParaRPr lang="uk-UA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57200" y="440601"/>
            <a:ext cx="8229240" cy="387798"/>
          </a:xfrm>
        </p:spPr>
        <p:txBody>
          <a:bodyPr/>
          <a:lstStyle/>
          <a:p>
            <a:pPr algn="ctr"/>
            <a:r>
              <a:rPr lang="uk-UA" sz="2800" b="1" dirty="0">
                <a:latin typeface="Open Sans"/>
              </a:rPr>
              <a:t>Інформація про додаток</a:t>
            </a:r>
            <a:endParaRPr lang="uk-UA" sz="2400" b="1" dirty="0">
              <a:latin typeface="Open Sans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/>
          </p:nvPr>
        </p:nvSpPr>
        <p:spPr>
          <a:xfrm>
            <a:off x="128279" y="1785980"/>
            <a:ext cx="4331888" cy="235652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uk-UA" sz="1800" i="1" spc="-1" dirty="0">
                <a:solidFill>
                  <a:srgbClr val="000000"/>
                </a:solidFill>
                <a:latin typeface="Open Sans"/>
                <a:ea typeface="Open Sans"/>
              </a:rPr>
              <a:t>П</a:t>
            </a:r>
            <a:r>
              <a:rPr lang="uk-UA" sz="1800" b="0" i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роблеми, які вирішує наш додаток:</a:t>
            </a:r>
          </a:p>
          <a:p>
            <a:pPr marL="0" indent="0" algn="ctr">
              <a:buNone/>
            </a:pPr>
            <a:endParaRPr lang="uk-UA" sz="1800" b="0" i="1" strike="noStrike" spc="-1" dirty="0">
              <a:solidFill>
                <a:srgbClr val="000000"/>
              </a:solidFill>
              <a:latin typeface="Open Sans"/>
              <a:ea typeface="Open Sans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uk-UA" sz="1200" spc="-1" dirty="0">
                <a:solidFill>
                  <a:srgbClr val="000000"/>
                </a:solidFill>
                <a:latin typeface="Open Sans"/>
                <a:ea typeface="Open Sans"/>
              </a:rPr>
              <a:t>Створює адресну книгу з іменами, адресами, номерами телефонів</a:t>
            </a:r>
            <a:r>
              <a:rPr lang="en-US" sz="1200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ru-RU" sz="1200" spc="-1" dirty="0">
                <a:solidFill>
                  <a:srgbClr val="000000"/>
                </a:solidFill>
                <a:latin typeface="Open Sans"/>
                <a:ea typeface="Open Sans"/>
              </a:rPr>
              <a:t>та</a:t>
            </a:r>
            <a:r>
              <a:rPr lang="uk-UA" sz="1200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Open Sans"/>
                <a:ea typeface="Open Sans"/>
              </a:rPr>
              <a:t>email </a:t>
            </a:r>
            <a:endParaRPr lang="uk-UA" sz="1200" spc="-1" dirty="0">
              <a:solidFill>
                <a:srgbClr val="000000"/>
              </a:solidFill>
              <a:latin typeface="Open Sans"/>
              <a:ea typeface="Open Sans"/>
            </a:endParaRPr>
          </a:p>
          <a:p>
            <a:endParaRPr lang="uk-UA" sz="1200" spc="-1" dirty="0">
              <a:solidFill>
                <a:srgbClr val="000000"/>
              </a:solidFill>
              <a:latin typeface="Open Sans"/>
              <a:ea typeface="Open Sans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uk-UA" sz="1200" spc="-1" dirty="0">
                <a:solidFill>
                  <a:srgbClr val="000000"/>
                </a:solidFill>
                <a:latin typeface="Open Sans"/>
                <a:ea typeface="Open Sans"/>
              </a:rPr>
              <a:t>Виводить список контактів, та показує через яку кількість днів у них День народження</a:t>
            </a:r>
          </a:p>
          <a:p>
            <a:pPr>
              <a:buFont typeface="Wingdings" panose="05000000000000000000" pitchFamily="2" charset="2"/>
              <a:buChar char="Ø"/>
            </a:pPr>
            <a:endParaRPr lang="uk-UA" sz="1200" spc="-1" dirty="0">
              <a:solidFill>
                <a:srgbClr val="000000"/>
              </a:solidFill>
              <a:latin typeface="Open Sans"/>
              <a:ea typeface="Open Sans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uk-UA" sz="12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Дає змогу </a:t>
            </a:r>
            <a:r>
              <a:rPr lang="ru-RU" sz="12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створю</a:t>
            </a:r>
            <a:r>
              <a:rPr lang="uk-UA" sz="1200" spc="-1" dirty="0">
                <a:solidFill>
                  <a:srgbClr val="000000"/>
                </a:solidFill>
                <a:latin typeface="Open Sans"/>
                <a:ea typeface="Open Sans"/>
              </a:rPr>
              <a:t>вати</a:t>
            </a:r>
            <a:r>
              <a:rPr lang="ru-RU" sz="12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нотатки та працювати з ними (</a:t>
            </a:r>
            <a:r>
              <a:rPr lang="uk-UA" sz="12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пошук</a:t>
            </a:r>
            <a:r>
              <a:rPr lang="ru-RU" sz="12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, </a:t>
            </a:r>
            <a:r>
              <a:rPr lang="uk-UA" sz="12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редагування</a:t>
            </a:r>
            <a:r>
              <a:rPr lang="ru-RU" sz="12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, </a:t>
            </a:r>
            <a:r>
              <a:rPr lang="uk-UA" sz="12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видалення</a:t>
            </a:r>
            <a:r>
              <a:rPr lang="ru-RU" sz="12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, </a:t>
            </a:r>
            <a:r>
              <a:rPr lang="uk-UA" sz="12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сортування</a:t>
            </a:r>
            <a:r>
              <a:rPr lang="ru-RU" sz="12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);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uk-UA" sz="1200" b="0" strike="noStrike" spc="-1" dirty="0">
              <a:solidFill>
                <a:srgbClr val="000000"/>
              </a:solidFill>
              <a:latin typeface="Open Sans"/>
              <a:ea typeface="Open Sans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uk-UA" sz="1200" b="0" i="0" dirty="0">
                <a:solidFill>
                  <a:srgbClr val="1F232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Дає змогу сортувати</a:t>
            </a:r>
            <a:r>
              <a:rPr lang="ru-RU" sz="1200" b="0" i="0" dirty="0">
                <a:solidFill>
                  <a:srgbClr val="1F232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200" b="0" i="0" dirty="0">
                <a:solidFill>
                  <a:srgbClr val="1F232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файли</a:t>
            </a:r>
            <a:r>
              <a:rPr lang="ru-RU" sz="1200" b="0" i="0" dirty="0">
                <a:solidFill>
                  <a:srgbClr val="1F232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у </a:t>
            </a:r>
            <a:r>
              <a:rPr lang="uk-UA" sz="1200" b="0" i="0" dirty="0">
                <a:solidFill>
                  <a:srgbClr val="1F232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зазначеній</a:t>
            </a:r>
            <a:r>
              <a:rPr lang="ru-RU" sz="1200" b="0" i="0" dirty="0">
                <a:solidFill>
                  <a:srgbClr val="1F232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200" b="0" i="0" dirty="0">
                <a:solidFill>
                  <a:srgbClr val="1F232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папці</a:t>
            </a:r>
            <a:r>
              <a:rPr lang="ru-RU" sz="1200" b="0" i="0" dirty="0">
                <a:solidFill>
                  <a:srgbClr val="1F232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за </a:t>
            </a:r>
            <a:r>
              <a:rPr lang="uk-UA" sz="1200" b="0" i="0" dirty="0">
                <a:solidFill>
                  <a:srgbClr val="1F232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категоріями</a:t>
            </a:r>
            <a:r>
              <a:rPr lang="ru-RU" sz="1200" b="0" i="0" dirty="0">
                <a:solidFill>
                  <a:srgbClr val="1F232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uk-UA" sz="1200" b="0" i="0" dirty="0">
                <a:solidFill>
                  <a:srgbClr val="1F232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зображення</a:t>
            </a:r>
            <a:r>
              <a:rPr lang="ru-RU" sz="1200" b="0" i="0" dirty="0">
                <a:solidFill>
                  <a:srgbClr val="1F232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uk-UA" sz="1200" b="0" i="0" dirty="0">
                <a:solidFill>
                  <a:srgbClr val="1F232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документи</a:t>
            </a:r>
            <a:r>
              <a:rPr lang="ru-RU" sz="1200" b="0" i="0" dirty="0">
                <a:solidFill>
                  <a:srgbClr val="1F232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uk-UA" sz="1200" b="0" i="0" dirty="0">
                <a:solidFill>
                  <a:srgbClr val="1F232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відео</a:t>
            </a:r>
            <a:r>
              <a:rPr lang="ru-RU" sz="1200" b="0" i="0" dirty="0">
                <a:solidFill>
                  <a:srgbClr val="1F232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uk-UA" sz="1200" b="0" i="0" dirty="0" err="1">
                <a:solidFill>
                  <a:srgbClr val="1F232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</a:t>
            </a:r>
            <a:r>
              <a:rPr lang="ru-RU" sz="1200" b="0" i="0" dirty="0">
                <a:solidFill>
                  <a:srgbClr val="1F232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.).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endParaRPr lang="ru-RU" sz="1200" dirty="0">
              <a:solidFill>
                <a:srgbClr val="1F232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uk-UA" sz="1200" b="0" i="0" dirty="0">
                <a:solidFill>
                  <a:srgbClr val="1F232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Дає</a:t>
            </a:r>
            <a:r>
              <a:rPr lang="ru-RU" sz="1200" b="0" i="0" dirty="0">
                <a:solidFill>
                  <a:srgbClr val="1F232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200" b="0" i="0" dirty="0">
                <a:solidFill>
                  <a:srgbClr val="1F232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змогу</a:t>
            </a:r>
            <a:r>
              <a:rPr lang="ru-RU" sz="1200" b="0" i="0" dirty="0">
                <a:solidFill>
                  <a:srgbClr val="1F232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200" b="0" i="0" dirty="0">
                <a:solidFill>
                  <a:srgbClr val="1F232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користуватись</a:t>
            </a:r>
            <a:r>
              <a:rPr lang="ru-RU" sz="1200" b="0" i="0" dirty="0">
                <a:solidFill>
                  <a:srgbClr val="1F232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калькулятором</a:t>
            </a:r>
          </a:p>
          <a:p>
            <a:pPr>
              <a:buFont typeface="Wingdings" panose="05000000000000000000" pitchFamily="2" charset="2"/>
              <a:buChar char="Ø"/>
            </a:pPr>
            <a:endParaRPr lang="uk-UA" sz="1400" b="0" strike="noStrike" spc="-1" dirty="0">
              <a:solidFill>
                <a:srgbClr val="000000"/>
              </a:solidFill>
              <a:latin typeface="Open Sans"/>
              <a:ea typeface="Open Sans"/>
            </a:endParaRPr>
          </a:p>
          <a:p>
            <a:pPr>
              <a:buFont typeface="Wingdings" panose="05000000000000000000" pitchFamily="2" charset="2"/>
              <a:buChar char="Ø"/>
            </a:pPr>
            <a:endParaRPr lang="uk-UA" sz="1800" dirty="0"/>
          </a:p>
        </p:txBody>
      </p:sp>
      <p:sp>
        <p:nvSpPr>
          <p:cNvPr id="8" name="Текст 7"/>
          <p:cNvSpPr>
            <a:spLocks noGrp="1"/>
          </p:cNvSpPr>
          <p:nvPr>
            <p:ph type="body"/>
          </p:nvPr>
        </p:nvSpPr>
        <p:spPr>
          <a:xfrm>
            <a:off x="5009463" y="1198541"/>
            <a:ext cx="3147773" cy="22945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800" i="1" dirty="0">
                <a:latin typeface="Open Sans"/>
              </a:rPr>
              <a:t>Плюси додатку:</a:t>
            </a:r>
          </a:p>
          <a:p>
            <a:pPr marL="0" indent="0" algn="ctr">
              <a:buNone/>
            </a:pPr>
            <a:endParaRPr lang="uk-UA" sz="1800" i="1" dirty="0">
              <a:latin typeface="Open San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uk-UA" sz="1200" dirty="0">
                <a:latin typeface="Open Sans"/>
              </a:rPr>
              <a:t>Простота у використанні</a:t>
            </a:r>
          </a:p>
          <a:p>
            <a:pPr>
              <a:buFont typeface="Wingdings" panose="05000000000000000000" pitchFamily="2" charset="2"/>
              <a:buChar char="Ø"/>
            </a:pPr>
            <a:endParaRPr lang="uk-UA" sz="1200" dirty="0">
              <a:latin typeface="Open San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uk-UA" sz="1200" dirty="0">
                <a:latin typeface="Open Sans"/>
              </a:rPr>
              <a:t>Багатофункційність</a:t>
            </a:r>
          </a:p>
          <a:p>
            <a:pPr>
              <a:buFont typeface="Wingdings" panose="05000000000000000000" pitchFamily="2" charset="2"/>
              <a:buChar char="Ø"/>
            </a:pPr>
            <a:endParaRPr lang="uk-UA" sz="1200" dirty="0">
              <a:latin typeface="Open San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uk-UA" sz="1200" dirty="0">
                <a:latin typeface="Open Sans"/>
              </a:rPr>
              <a:t>Можливість розширювати функціонал</a:t>
            </a:r>
          </a:p>
          <a:p>
            <a:pPr>
              <a:buFont typeface="Wingdings" panose="05000000000000000000" pitchFamily="2" charset="2"/>
              <a:buChar char="Ø"/>
            </a:pPr>
            <a:endParaRPr lang="uk-UA" sz="1200" dirty="0">
              <a:latin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624680" y="687960"/>
            <a:ext cx="628632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</a:pPr>
            <a:r>
              <a:rPr lang="uk-UA" sz="24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Технології які використовувались</a:t>
            </a:r>
            <a:endParaRPr lang="uk-UA" sz="2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62840" y="2017080"/>
            <a:ext cx="1440" cy="3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uk-UA"/>
          </a:p>
        </p:txBody>
      </p:sp>
      <p:sp>
        <p:nvSpPr>
          <p:cNvPr id="100" name="CustomShape 3"/>
          <p:cNvSpPr/>
          <p:nvPr/>
        </p:nvSpPr>
        <p:spPr>
          <a:xfrm>
            <a:off x="2282940" y="1551600"/>
            <a:ext cx="1688695" cy="1231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57240" tIns="91440" bIns="9144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u="sng" spc="-1" dirty="0">
                <a:solidFill>
                  <a:srgbClr val="000000"/>
                </a:solidFill>
                <a:latin typeface="Open Sans"/>
                <a:ea typeface="Open Sans"/>
              </a:rPr>
              <a:t>Back</a:t>
            </a:r>
            <a:r>
              <a:rPr lang="uk-UA" sz="2000" b="1" u="sng" strike="noStrike" spc="-1" dirty="0">
                <a:solidFill>
                  <a:srgbClr val="000000"/>
                </a:solidFill>
                <a:uFillTx/>
                <a:latin typeface="Open Sans"/>
                <a:ea typeface="Open Sans"/>
              </a:rPr>
              <a:t>-</a:t>
            </a:r>
            <a:r>
              <a:rPr lang="uk-UA" sz="2000" b="1" u="sng" strike="noStrike" spc="-1" dirty="0" err="1">
                <a:solidFill>
                  <a:srgbClr val="000000"/>
                </a:solidFill>
                <a:uFillTx/>
                <a:latin typeface="Open Sans"/>
                <a:ea typeface="Open Sans"/>
              </a:rPr>
              <a:t>end</a:t>
            </a:r>
            <a:endParaRPr lang="uk-UA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uk-UA" sz="2000" b="0" strike="noStrike" spc="-1" dirty="0">
              <a:latin typeface="Arial"/>
            </a:endParaRPr>
          </a:p>
          <a:p>
            <a:pPr marL="228600" indent="-145800">
              <a:lnSpc>
                <a:spcPct val="100000"/>
              </a:lnSpc>
              <a:buClr>
                <a:srgbClr val="000000"/>
              </a:buClr>
              <a:buFont typeface="Open Sans"/>
              <a:buChar char="❏"/>
            </a:pPr>
            <a:r>
              <a:rPr lang="en-US" sz="1400" spc="-1" dirty="0">
                <a:solidFill>
                  <a:srgbClr val="000000"/>
                </a:solidFill>
                <a:latin typeface="Open Sans"/>
              </a:rPr>
              <a:t>Python</a:t>
            </a:r>
            <a:endParaRPr lang="uk-UA" sz="1400" spc="-1" dirty="0">
              <a:solidFill>
                <a:srgbClr val="000000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lang="uk-UA" sz="1400" b="0" strike="noStrike" spc="-1" dirty="0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5316842" y="1551600"/>
            <a:ext cx="1515240" cy="20928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</a:pPr>
            <a:r>
              <a:rPr lang="uk-UA" sz="2000" b="1" u="sng" strike="noStrike" spc="-1" dirty="0">
                <a:solidFill>
                  <a:srgbClr val="000000"/>
                </a:solidFill>
                <a:uFillTx/>
                <a:latin typeface="Open Sans"/>
                <a:ea typeface="Open Sans"/>
              </a:rPr>
              <a:t>Utilites</a:t>
            </a:r>
            <a:endParaRPr lang="uk-UA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uk-UA" sz="2000" b="0" strike="noStrike" spc="-1" dirty="0">
              <a:latin typeface="Arial"/>
            </a:endParaRPr>
          </a:p>
          <a:p>
            <a:pPr marL="228600" lvl="0" indent="-14605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VSCode</a:t>
            </a:r>
          </a:p>
          <a:p>
            <a:pPr marL="228600" lvl="0" indent="-14605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Git/GitHub</a:t>
            </a:r>
          </a:p>
          <a:p>
            <a:pPr marL="228600" lvl="0" indent="-14605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Trello</a:t>
            </a:r>
            <a:endParaRPr lang="uk-UA"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14605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00000"/>
              </a:lnSpc>
            </a:pPr>
            <a:endParaRPr lang="uk-UA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uk-UA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634480" y="1729080"/>
            <a:ext cx="3874680" cy="1685520"/>
          </a:xfrm>
          <a:prstGeom prst="rect">
            <a:avLst/>
          </a:prstGeom>
          <a:solidFill>
            <a:srgbClr val="FF6B08"/>
          </a:solidFill>
          <a:ln>
            <a:noFill/>
          </a:ln>
          <a:effectLst>
            <a:outerShdw blurRad="762000" dist="25416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uk-UA"/>
          </a:p>
        </p:txBody>
      </p:sp>
      <p:sp>
        <p:nvSpPr>
          <p:cNvPr id="104" name="CustomShape 2"/>
          <p:cNvSpPr/>
          <p:nvPr/>
        </p:nvSpPr>
        <p:spPr>
          <a:xfrm>
            <a:off x="2513160" y="1803240"/>
            <a:ext cx="4117320" cy="153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uk-UA" sz="40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Дякуємо за увагу!</a:t>
            </a:r>
            <a:endParaRPr lang="uk-UA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="">
      <p:transition spd="slow">
        <p:fade thruBlk="true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EFFFF"/>
      </a:dk2>
      <a:lt2>
        <a:srgbClr val="FEFFFF"/>
      </a:lt2>
      <a:accent1>
        <a:srgbClr val="FF6B08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5352F5"/>
      </a:hlink>
      <a:folHlink>
        <a:srgbClr val="BFBF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175</Words>
  <Application>Microsoft Office PowerPoint</Application>
  <PresentationFormat>Экран (16:9)</PresentationFormat>
  <Paragraphs>53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Calibri</vt:lpstr>
      <vt:lpstr>Montserrat</vt:lpstr>
      <vt:lpstr>Open Sans</vt:lpstr>
      <vt:lpstr>Open Sans SemiBold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Інформація про додаток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sashakuspys@gmail.com</cp:lastModifiedBy>
  <cp:revision>15</cp:revision>
  <dcterms:modified xsi:type="dcterms:W3CDTF">2023-09-13T14:02:32Z</dcterms:modified>
  <dc:language>uk-UA</dc:language>
</cp:coreProperties>
</file>