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9"/>
  </p:notesMasterIdLst>
  <p:sldIdLst>
    <p:sldId id="256" r:id="rId2"/>
    <p:sldId id="257" r:id="rId3"/>
    <p:sldId id="265" r:id="rId4"/>
    <p:sldId id="258" r:id="rId5"/>
    <p:sldId id="259" r:id="rId6"/>
    <p:sldId id="267" r:id="rId7"/>
    <p:sldId id="268" r:id="rId8"/>
    <p:sldId id="269" r:id="rId9"/>
    <p:sldId id="270" r:id="rId10"/>
    <p:sldId id="271" r:id="rId11"/>
    <p:sldId id="272" r:id="rId12"/>
    <p:sldId id="266" r:id="rId13"/>
    <p:sldId id="273" r:id="rId14"/>
    <p:sldId id="260" r:id="rId15"/>
    <p:sldId id="262" r:id="rId16"/>
    <p:sldId id="274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WildTrack</a:t>
            </a:r>
            <a:br>
              <a:rPr lang="en-GB" dirty="0"/>
            </a:br>
            <a:r>
              <a:rPr lang="en-GB" sz="4400" dirty="0" err="1"/>
              <a:t>zoolanders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B29C9AE-3BDF-00B9-E5C4-43D17DBBB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2" y="1292021"/>
            <a:ext cx="6268295" cy="540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8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 anchor="ctr">
            <a:normAutofit/>
          </a:bodyPr>
          <a:lstStyle/>
          <a:p>
            <a:r>
              <a:rPr lang="hr-HR" dirty="0"/>
              <a:t>Arhitektura sustava</a:t>
            </a:r>
          </a:p>
        </p:txBody>
      </p:sp>
      <p:pic>
        <p:nvPicPr>
          <p:cNvPr id="7" name="Picture 6" descr="A diagram of a computer system&#10;&#10;Description automatically generated with medium confidence">
            <a:extLst>
              <a:ext uri="{FF2B5EF4-FFF2-40B4-BE49-F238E27FC236}">
                <a16:creationId xmlns:a16="http://schemas.microsoft.com/office/drawing/2014/main" id="{DE441507-C55F-0CBD-098E-F7BA12BAD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67" y="1395554"/>
            <a:ext cx="6849065" cy="4931327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50184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b="0" i="0" dirty="0" err="1">
                <a:effectLst/>
              </a:rPr>
              <a:t>Sveobuhvatan</a:t>
            </a:r>
            <a:r>
              <a:rPr lang="en-GB" sz="2400" b="0" i="0" dirty="0">
                <a:effectLst/>
              </a:rPr>
              <a:t> </a:t>
            </a:r>
            <a:r>
              <a:rPr lang="en-GB" sz="2400" b="0" i="0" dirty="0" err="1">
                <a:effectLst/>
              </a:rPr>
              <a:t>pregled</a:t>
            </a:r>
            <a:r>
              <a:rPr lang="en-GB" sz="2400" b="0" i="0" dirty="0">
                <a:effectLst/>
              </a:rPr>
              <a:t> </a:t>
            </a:r>
            <a:r>
              <a:rPr lang="en-GB" sz="2400" b="0" i="0" dirty="0" err="1">
                <a:effectLst/>
              </a:rPr>
              <a:t>testiranja</a:t>
            </a:r>
            <a:r>
              <a:rPr lang="en-GB" sz="2400" b="0" i="0" dirty="0">
                <a:effectLst/>
              </a:rPr>
              <a:t> </a:t>
            </a:r>
            <a:r>
              <a:rPr lang="en-GB" sz="2400" b="0" i="0" dirty="0" err="1">
                <a:effectLst/>
              </a:rPr>
              <a:t>komponenti</a:t>
            </a:r>
            <a:r>
              <a:rPr lang="en-GB" sz="2400" b="0" i="0" dirty="0">
                <a:effectLst/>
              </a:rPr>
              <a:t> </a:t>
            </a:r>
            <a:r>
              <a:rPr lang="en-GB" sz="2400" b="0" i="0" dirty="0" err="1">
                <a:effectLst/>
              </a:rPr>
              <a:t>temelji</a:t>
            </a:r>
            <a:r>
              <a:rPr lang="en-GB" sz="2400" b="0" i="0" dirty="0">
                <a:effectLst/>
              </a:rPr>
              <a:t> se </a:t>
            </a:r>
            <a:r>
              <a:rPr lang="en-GB" sz="2400" b="0" i="0" dirty="0" err="1">
                <a:effectLst/>
              </a:rPr>
              <a:t>na</a:t>
            </a:r>
            <a:r>
              <a:rPr lang="en-GB" sz="2400" b="0" i="0" dirty="0">
                <a:effectLst/>
              </a:rPr>
              <a:t> JUnit 5.</a:t>
            </a:r>
          </a:p>
          <a:p>
            <a:pPr>
              <a:lnSpc>
                <a:spcPct val="100000"/>
              </a:lnSpc>
            </a:pPr>
            <a:r>
              <a:rPr lang="en-GB" sz="2400" dirty="0" err="1"/>
              <a:t>S</a:t>
            </a:r>
            <a:r>
              <a:rPr lang="en-GB" sz="2400" b="0" i="0" dirty="0" err="1">
                <a:effectLst/>
              </a:rPr>
              <a:t>ustav</a:t>
            </a:r>
            <a:r>
              <a:rPr lang="en-GB" sz="2400" b="0" i="0" dirty="0">
                <a:effectLst/>
              </a:rPr>
              <a:t> se </a:t>
            </a:r>
            <a:r>
              <a:rPr lang="en-GB" sz="2400" b="0" i="0" dirty="0" err="1">
                <a:effectLst/>
              </a:rPr>
              <a:t>testira</a:t>
            </a:r>
            <a:r>
              <a:rPr lang="en-GB" sz="2400" b="0" i="0" dirty="0">
                <a:effectLst/>
              </a:rPr>
              <a:t> </a:t>
            </a:r>
            <a:r>
              <a:rPr lang="en-GB" sz="2400" b="0" i="0" dirty="0" err="1">
                <a:effectLst/>
              </a:rPr>
              <a:t>pomoću</a:t>
            </a:r>
            <a:r>
              <a:rPr lang="en-GB" sz="2400" b="0" i="0" dirty="0">
                <a:effectLst/>
              </a:rPr>
              <a:t> Selenium </a:t>
            </a:r>
            <a:r>
              <a:rPr lang="en-GB" sz="2400" b="0" i="0" dirty="0" err="1">
                <a:effectLst/>
              </a:rPr>
              <a:t>WebDrivera</a:t>
            </a:r>
            <a:r>
              <a:rPr lang="en-GB" sz="2400" b="0" i="0" dirty="0">
                <a:effectLst/>
              </a:rPr>
              <a:t> </a:t>
            </a:r>
            <a:r>
              <a:rPr lang="en-GB" sz="2400" b="0" i="0" dirty="0" err="1">
                <a:effectLst/>
              </a:rPr>
              <a:t>unutar</a:t>
            </a:r>
            <a:r>
              <a:rPr lang="en-GB" sz="2400" b="0" i="0" dirty="0">
                <a:effectLst/>
              </a:rPr>
              <a:t> JUnit </a:t>
            </a:r>
            <a:r>
              <a:rPr lang="en-GB" sz="2400" b="0" i="0" dirty="0" err="1">
                <a:effectLst/>
              </a:rPr>
              <a:t>testova</a:t>
            </a:r>
            <a:endParaRPr lang="en-GB" sz="2400" b="0" i="0" dirty="0">
              <a:effectLst/>
            </a:endParaRPr>
          </a:p>
          <a:p>
            <a:pPr>
              <a:lnSpc>
                <a:spcPct val="100000"/>
              </a:lnSpc>
            </a:pPr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9965"/>
            <a:ext cx="7886700" cy="493132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en-GB" sz="2400" b="0" i="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GB" sz="2400" dirty="0" err="1"/>
              <a:t>Ispitivanje</a:t>
            </a:r>
            <a:r>
              <a:rPr lang="en-GB" sz="2400" dirty="0"/>
              <a:t> </a:t>
            </a:r>
            <a:r>
              <a:rPr lang="en-GB" sz="2400" dirty="0" err="1"/>
              <a:t>komponenti</a:t>
            </a:r>
            <a:endParaRPr lang="en-GB" sz="2400" dirty="0"/>
          </a:p>
          <a:p>
            <a:pPr lvl="1">
              <a:lnSpc>
                <a:spcPct val="100000"/>
              </a:lnSpc>
            </a:pPr>
            <a:r>
              <a:rPr lang="en-GB" sz="1900" dirty="0" err="1"/>
              <a:t>Ispitivanje</a:t>
            </a:r>
            <a:r>
              <a:rPr lang="en-GB" sz="1900" dirty="0"/>
              <a:t> </a:t>
            </a:r>
            <a:r>
              <a:rPr lang="en-GB" sz="1900" dirty="0" err="1"/>
              <a:t>funkcije</a:t>
            </a:r>
            <a:r>
              <a:rPr lang="en-GB" sz="1900" dirty="0"/>
              <a:t> </a:t>
            </a:r>
            <a:r>
              <a:rPr lang="en-GB" sz="1900" dirty="0" err="1"/>
              <a:t>checkActionDto</a:t>
            </a:r>
            <a:endParaRPr lang="en-GB" sz="1900" dirty="0"/>
          </a:p>
          <a:p>
            <a:pPr lvl="1">
              <a:lnSpc>
                <a:spcPct val="100000"/>
              </a:lnSpc>
            </a:pPr>
            <a:r>
              <a:rPr lang="en-GB" sz="1900" dirty="0" err="1"/>
              <a:t>Ispitivanje</a:t>
            </a:r>
            <a:r>
              <a:rPr lang="en-GB" sz="1900" dirty="0"/>
              <a:t> </a:t>
            </a:r>
            <a:r>
              <a:rPr lang="en-GB" sz="1900" dirty="0" err="1"/>
              <a:t>funkcije</a:t>
            </a:r>
            <a:r>
              <a:rPr lang="en-GB" sz="1900" dirty="0"/>
              <a:t> </a:t>
            </a:r>
            <a:r>
              <a:rPr lang="en-GB" sz="1900" dirty="0" err="1"/>
              <a:t>checkAnimalDto</a:t>
            </a:r>
            <a:endParaRPr lang="en-GB" sz="1900" dirty="0"/>
          </a:p>
          <a:p>
            <a:pPr lvl="1">
              <a:lnSpc>
                <a:spcPct val="100000"/>
              </a:lnSpc>
            </a:pPr>
            <a:r>
              <a:rPr lang="en-GB" sz="1900" dirty="0" err="1"/>
              <a:t>Ispitivanje</a:t>
            </a:r>
            <a:r>
              <a:rPr lang="en-GB" sz="1900" dirty="0"/>
              <a:t> </a:t>
            </a:r>
            <a:r>
              <a:rPr lang="en-GB" sz="1900" dirty="0" err="1"/>
              <a:t>funkcije</a:t>
            </a:r>
            <a:r>
              <a:rPr lang="en-GB" sz="1900" dirty="0"/>
              <a:t> </a:t>
            </a:r>
            <a:r>
              <a:rPr lang="en-GB" sz="1900" dirty="0" err="1"/>
              <a:t>checkAvailableSearcherDto</a:t>
            </a:r>
            <a:endParaRPr lang="en-GB" sz="1900" dirty="0"/>
          </a:p>
          <a:p>
            <a:pPr lvl="1">
              <a:lnSpc>
                <a:spcPct val="100000"/>
              </a:lnSpc>
            </a:pPr>
            <a:r>
              <a:rPr lang="en-GB" sz="1900" dirty="0" err="1"/>
              <a:t>Ispitivanje</a:t>
            </a:r>
            <a:r>
              <a:rPr lang="en-GB" sz="1900" dirty="0"/>
              <a:t> </a:t>
            </a:r>
            <a:r>
              <a:rPr lang="en-GB" sz="1900" dirty="0" err="1"/>
              <a:t>funkcije</a:t>
            </a:r>
            <a:r>
              <a:rPr lang="en-GB" sz="1900" dirty="0"/>
              <a:t> </a:t>
            </a:r>
            <a:r>
              <a:rPr lang="en-GB" sz="1900" dirty="0" err="1"/>
              <a:t>checkRequestDto</a:t>
            </a:r>
            <a:endParaRPr lang="en-GB" sz="1900" dirty="0"/>
          </a:p>
          <a:p>
            <a:pPr lvl="1">
              <a:lnSpc>
                <a:spcPct val="100000"/>
              </a:lnSpc>
            </a:pPr>
            <a:r>
              <a:rPr lang="en-GB" sz="1900" dirty="0" err="1"/>
              <a:t>Ispitivanje</a:t>
            </a:r>
            <a:r>
              <a:rPr lang="en-GB" sz="1900" dirty="0"/>
              <a:t> </a:t>
            </a:r>
            <a:r>
              <a:rPr lang="en-GB" sz="1900" dirty="0" err="1"/>
              <a:t>funkcije</a:t>
            </a:r>
            <a:r>
              <a:rPr lang="en-GB" sz="1900" dirty="0"/>
              <a:t> </a:t>
            </a:r>
            <a:r>
              <a:rPr lang="en-GB" sz="1900" dirty="0" err="1"/>
              <a:t>checkTaskDto</a:t>
            </a:r>
            <a:endParaRPr lang="en-GB" sz="1900" dirty="0"/>
          </a:p>
          <a:p>
            <a:pPr lvl="1">
              <a:lnSpc>
                <a:spcPct val="100000"/>
              </a:lnSpc>
            </a:pPr>
            <a:r>
              <a:rPr lang="en-GB" sz="1900" dirty="0" err="1"/>
              <a:t>Ispitivanje</a:t>
            </a:r>
            <a:r>
              <a:rPr lang="en-GB" sz="1900" dirty="0"/>
              <a:t> </a:t>
            </a:r>
            <a:r>
              <a:rPr lang="en-GB" sz="1900" dirty="0" err="1"/>
              <a:t>funkcije</a:t>
            </a:r>
            <a:r>
              <a:rPr lang="en-GB" sz="1900" dirty="0"/>
              <a:t> </a:t>
            </a:r>
            <a:r>
              <a:rPr lang="en-GB" sz="1900" dirty="0" err="1"/>
              <a:t>emailRegexCheck</a:t>
            </a:r>
            <a:endParaRPr lang="en-GB" sz="1900" dirty="0"/>
          </a:p>
          <a:p>
            <a:pPr lvl="1">
              <a:lnSpc>
                <a:spcPct val="100000"/>
              </a:lnSpc>
            </a:pPr>
            <a:r>
              <a:rPr lang="en-GB" sz="1900" dirty="0" err="1"/>
              <a:t>Ispitivanje</a:t>
            </a:r>
            <a:r>
              <a:rPr lang="en-GB" sz="1900" dirty="0"/>
              <a:t> </a:t>
            </a:r>
            <a:r>
              <a:rPr lang="en-GB" sz="1900" dirty="0" err="1"/>
              <a:t>funkcije</a:t>
            </a:r>
            <a:r>
              <a:rPr lang="en-GB" sz="1900" dirty="0"/>
              <a:t> </a:t>
            </a:r>
            <a:r>
              <a:rPr lang="en-GB" sz="1900" dirty="0" err="1"/>
              <a:t>validateCoordinates</a:t>
            </a:r>
            <a:endParaRPr lang="en-GB" sz="1900" dirty="0"/>
          </a:p>
          <a:p>
            <a:pPr lvl="1">
              <a:lnSpc>
                <a:spcPct val="100000"/>
              </a:lnSpc>
            </a:pPr>
            <a:r>
              <a:rPr lang="en-GB" sz="1900" dirty="0" err="1"/>
              <a:t>Ispitivanje</a:t>
            </a:r>
            <a:r>
              <a:rPr lang="en-GB" sz="1900" dirty="0"/>
              <a:t> </a:t>
            </a:r>
            <a:r>
              <a:rPr lang="en-GB" sz="1900" dirty="0" err="1"/>
              <a:t>funkcije</a:t>
            </a:r>
            <a:r>
              <a:rPr lang="en-GB" sz="1900" dirty="0"/>
              <a:t> </a:t>
            </a:r>
            <a:r>
              <a:rPr lang="en-GB" sz="1900" dirty="0" err="1"/>
              <a:t>putRemoveFromAction</a:t>
            </a:r>
            <a:endParaRPr lang="en-GB" sz="1900" dirty="0"/>
          </a:p>
          <a:p>
            <a:pPr lvl="1">
              <a:lnSpc>
                <a:spcPct val="100000"/>
              </a:lnSpc>
            </a:pPr>
            <a:endParaRPr lang="en-GB" sz="1800" dirty="0"/>
          </a:p>
          <a:p>
            <a:pPr>
              <a:lnSpc>
                <a:spcPct val="100000"/>
              </a:lnSpc>
            </a:pPr>
            <a:r>
              <a:rPr lang="en-GB" sz="2400" dirty="0" err="1"/>
              <a:t>Ispitivanje</a:t>
            </a:r>
            <a:r>
              <a:rPr lang="en-GB" sz="2400" dirty="0"/>
              <a:t> </a:t>
            </a:r>
            <a:r>
              <a:rPr lang="en-GB" sz="2400" dirty="0" err="1"/>
              <a:t>sustava</a:t>
            </a:r>
            <a:r>
              <a:rPr lang="en-GB" sz="24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GB" sz="1900" dirty="0" err="1"/>
              <a:t>Ispitivanje</a:t>
            </a:r>
            <a:r>
              <a:rPr lang="en-GB" sz="1900" dirty="0"/>
              <a:t> </a:t>
            </a:r>
            <a:r>
              <a:rPr lang="en-GB" sz="1900" dirty="0" err="1"/>
              <a:t>Prijave</a:t>
            </a:r>
            <a:r>
              <a:rPr lang="en-GB" sz="1900" dirty="0"/>
              <a:t> </a:t>
            </a:r>
            <a:r>
              <a:rPr lang="en-GB" sz="1900" dirty="0" err="1"/>
              <a:t>Korisnika</a:t>
            </a:r>
            <a:endParaRPr lang="en-GB" sz="1900" dirty="0"/>
          </a:p>
          <a:p>
            <a:pPr lvl="1">
              <a:lnSpc>
                <a:spcPct val="100000"/>
              </a:lnSpc>
            </a:pPr>
            <a:r>
              <a:rPr lang="en-GB" sz="1900" dirty="0" err="1"/>
              <a:t>Ispitivanje</a:t>
            </a:r>
            <a:r>
              <a:rPr lang="en-GB" sz="1900" dirty="0"/>
              <a:t> </a:t>
            </a:r>
            <a:r>
              <a:rPr lang="en-GB" sz="1900" dirty="0" err="1"/>
              <a:t>Registracije</a:t>
            </a:r>
            <a:endParaRPr lang="hr-HR" sz="1900" dirty="0"/>
          </a:p>
          <a:p>
            <a:pPr>
              <a:lnSpc>
                <a:spcPct val="100000"/>
              </a:lnSpc>
            </a:pPr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6139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Korišteni programski jezici i tehnologije</a:t>
            </a:r>
          </a:p>
          <a:p>
            <a:pPr lvl="1">
              <a:lnSpc>
                <a:spcPct val="100000"/>
              </a:lnSpc>
            </a:pPr>
            <a:r>
              <a:rPr lang="en-GB" sz="2000" dirty="0"/>
              <a:t>Frontend: React, </a:t>
            </a:r>
            <a:r>
              <a:rPr lang="en-GB" sz="2000" dirty="0" err="1"/>
              <a:t>Javascript</a:t>
            </a:r>
            <a:endParaRPr lang="en-GB" sz="2000" dirty="0"/>
          </a:p>
          <a:p>
            <a:pPr lvl="1">
              <a:lnSpc>
                <a:spcPct val="100000"/>
              </a:lnSpc>
            </a:pPr>
            <a:r>
              <a:rPr lang="en-GB" sz="2000" dirty="0"/>
              <a:t>Backend: Spring Boot, Java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>
              <a:lnSpc>
                <a:spcPct val="100000"/>
              </a:lnSpc>
            </a:pPr>
            <a:r>
              <a:rPr lang="en-GB" sz="2400" dirty="0" err="1"/>
              <a:t>Izrada</a:t>
            </a:r>
            <a:r>
              <a:rPr lang="en-GB" sz="2400" dirty="0"/>
              <a:t> </a:t>
            </a:r>
            <a:r>
              <a:rPr lang="hr-HR" sz="2400" dirty="0"/>
              <a:t>programske podrške</a:t>
            </a:r>
            <a:r>
              <a:rPr lang="en-GB" sz="2400" dirty="0"/>
              <a:t>: Render, Visual Studio Code, IntelliJ IDEA.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D</a:t>
            </a:r>
            <a:r>
              <a:rPr lang="hr-HR" sz="2400" dirty="0" err="1"/>
              <a:t>okumentacij</a:t>
            </a:r>
            <a:r>
              <a:rPr lang="en-GB" sz="2400" dirty="0"/>
              <a:t>a: Latex, </a:t>
            </a:r>
            <a:r>
              <a:rPr lang="en-GB" sz="2400" dirty="0" err="1"/>
              <a:t>Astah</a:t>
            </a:r>
            <a:r>
              <a:rPr lang="en-GB" sz="2400" dirty="0"/>
              <a:t> Professional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K</a:t>
            </a:r>
            <a:r>
              <a:rPr lang="hr-HR" sz="2400" dirty="0" err="1"/>
              <a:t>omunikacij</a:t>
            </a:r>
            <a:r>
              <a:rPr lang="en-GB" sz="2400" dirty="0"/>
              <a:t>a: WhatsApp, Notion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U</a:t>
            </a:r>
            <a:r>
              <a:rPr lang="hr-HR" sz="2400" dirty="0" err="1"/>
              <a:t>pravljanje</a:t>
            </a:r>
            <a:r>
              <a:rPr lang="en-GB" sz="2400" dirty="0"/>
              <a:t>: Git, GitHub</a:t>
            </a:r>
            <a:endParaRPr lang="hr-HR" sz="24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/>
          </a:p>
        </p:txBody>
      </p:sp>
      <p:pic>
        <p:nvPicPr>
          <p:cNvPr id="6" name="Picture 5" descr="A white rectangular grid with black text&#10;&#10;Description automatically generated">
            <a:extLst>
              <a:ext uri="{FF2B5EF4-FFF2-40B4-BE49-F238E27FC236}">
                <a16:creationId xmlns:a16="http://schemas.microsoft.com/office/drawing/2014/main" id="{A283C56F-D059-CF1E-E40C-D3BE0F993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05" y="1363835"/>
            <a:ext cx="4496190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16</a:t>
            </a:fld>
            <a:endParaRPr lang="hr-HR"/>
          </a:p>
        </p:txBody>
      </p:sp>
      <p:pic>
        <p:nvPicPr>
          <p:cNvPr id="8" name="Picture 7" descr="A white rectangular grid with black text&#10;&#10;Description automatically generated">
            <a:extLst>
              <a:ext uri="{FF2B5EF4-FFF2-40B4-BE49-F238E27FC236}">
                <a16:creationId xmlns:a16="http://schemas.microsoft.com/office/drawing/2014/main" id="{D95F68E9-BC1A-1FA1-74DA-024508791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22" y="1496954"/>
            <a:ext cx="4557155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69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Bolji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timski</a:t>
            </a:r>
            <a:r>
              <a:rPr lang="en-GB" dirty="0">
                <a:sym typeface="Wingdings" panose="05000000000000000000" pitchFamily="2" charset="2"/>
              </a:rPr>
              <a:t> rad</a:t>
            </a:r>
          </a:p>
          <a:p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Bolje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poznavanje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korištene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programske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podrške</a:t>
            </a:r>
            <a:r>
              <a:rPr lang="en-GB" dirty="0">
                <a:sym typeface="Wingdings" panose="05000000000000000000" pitchFamily="2" charset="2"/>
              </a:rPr>
              <a:t> (</a:t>
            </a:r>
            <a:r>
              <a:rPr lang="en-GB" dirty="0" err="1">
                <a:sym typeface="Wingdings" panose="05000000000000000000" pitchFamily="2" charset="2"/>
              </a:rPr>
              <a:t>npr</a:t>
            </a:r>
            <a:r>
              <a:rPr lang="en-GB" dirty="0">
                <a:sym typeface="Wingdings" panose="05000000000000000000" pitchFamily="2" charset="2"/>
              </a:rPr>
              <a:t>. Spring Boot, React </a:t>
            </a:r>
            <a:r>
              <a:rPr lang="en-GB" dirty="0" err="1">
                <a:sym typeface="Wingdings" panose="05000000000000000000" pitchFamily="2" charset="2"/>
              </a:rPr>
              <a:t>itd</a:t>
            </a:r>
            <a:r>
              <a:rPr lang="en-GB" dirty="0">
                <a:sym typeface="Wingdings" panose="05000000000000000000" pitchFamily="2" charset="2"/>
              </a:rPr>
              <a:t>.)</a:t>
            </a:r>
          </a:p>
          <a:p>
            <a:r>
              <a:rPr lang="en-GB" dirty="0" err="1">
                <a:sym typeface="Wingdings" panose="05000000000000000000" pitchFamily="2" charset="2"/>
              </a:rPr>
              <a:t>Organizacija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tima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Bolje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poznavanje</a:t>
            </a:r>
            <a:r>
              <a:rPr lang="en-GB" dirty="0">
                <a:sym typeface="Wingdings" panose="05000000000000000000" pitchFamily="2" charset="2"/>
              </a:rPr>
              <a:t> UML </a:t>
            </a:r>
            <a:r>
              <a:rPr lang="en-GB" dirty="0" err="1">
                <a:sym typeface="Wingdings" panose="05000000000000000000" pitchFamily="2" charset="2"/>
              </a:rPr>
              <a:t>dijagrama</a:t>
            </a:r>
            <a:endParaRPr lang="en-GB" dirty="0">
              <a:sym typeface="Wingdings" panose="05000000000000000000" pitchFamily="2" charset="2"/>
            </a:endParaRPr>
          </a:p>
          <a:p>
            <a:endParaRPr lang="hr-HR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Filip </a:t>
            </a:r>
            <a:r>
              <a:rPr lang="en-US" sz="2400" dirty="0" err="1"/>
              <a:t>Ljubotina</a:t>
            </a:r>
            <a:endParaRPr lang="en-US" sz="2400" dirty="0"/>
          </a:p>
          <a:p>
            <a:r>
              <a:rPr lang="en-US" sz="2400" dirty="0"/>
              <a:t>Marko Pavić</a:t>
            </a:r>
          </a:p>
          <a:p>
            <a:r>
              <a:rPr lang="en-GB" sz="2400" dirty="0"/>
              <a:t>Mihael </a:t>
            </a:r>
            <a:r>
              <a:rPr lang="en-GB" sz="2400" dirty="0" err="1"/>
              <a:t>Breznicki-Herceg</a:t>
            </a:r>
            <a:endParaRPr lang="en-US" sz="2400" dirty="0"/>
          </a:p>
          <a:p>
            <a:r>
              <a:rPr lang="en-US" sz="2400" dirty="0"/>
              <a:t>Lara </a:t>
            </a:r>
            <a:r>
              <a:rPr lang="en-US" sz="2400" dirty="0" err="1"/>
              <a:t>Ćorić</a:t>
            </a:r>
            <a:endParaRPr lang="en-US" sz="2400" dirty="0"/>
          </a:p>
          <a:p>
            <a:r>
              <a:rPr lang="en-US" sz="2400" dirty="0"/>
              <a:t>Ana </a:t>
            </a:r>
            <a:r>
              <a:rPr lang="en-US" sz="2400" dirty="0" err="1"/>
              <a:t>Vuksanović</a:t>
            </a:r>
            <a:endParaRPr lang="en-US" sz="2400" dirty="0"/>
          </a:p>
          <a:p>
            <a:r>
              <a:rPr lang="en-GB" sz="2400" dirty="0"/>
              <a:t>Katarina </a:t>
            </a:r>
            <a:r>
              <a:rPr lang="en-GB" sz="2400" dirty="0" err="1"/>
              <a:t>Klaric</a:t>
            </a:r>
            <a:endParaRPr lang="en-GB" sz="2400" dirty="0"/>
          </a:p>
          <a:p>
            <a:r>
              <a:rPr lang="en-GB" sz="2400" dirty="0"/>
              <a:t>Noa </a:t>
            </a:r>
            <a:r>
              <a:rPr lang="en-GB" sz="2400" dirty="0" err="1"/>
              <a:t>Milin</a:t>
            </a:r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b="0" i="0" dirty="0" err="1">
                <a:effectLst/>
              </a:rPr>
              <a:t>Razviti</a:t>
            </a:r>
            <a:r>
              <a:rPr lang="en-GB" sz="2400" b="0" i="0" dirty="0">
                <a:effectLst/>
              </a:rPr>
              <a:t> web </a:t>
            </a:r>
            <a:r>
              <a:rPr lang="en-GB" sz="2400" b="0" i="0" dirty="0" err="1">
                <a:effectLst/>
              </a:rPr>
              <a:t>aplikaciju</a:t>
            </a:r>
            <a:r>
              <a:rPr lang="en-GB" sz="2400" b="0" i="0" dirty="0">
                <a:effectLst/>
              </a:rPr>
              <a:t> za </a:t>
            </a:r>
            <a:r>
              <a:rPr lang="en-GB" sz="2400" b="0" i="0" dirty="0" err="1">
                <a:effectLst/>
              </a:rPr>
              <a:t>praćenje</a:t>
            </a:r>
            <a:r>
              <a:rPr lang="en-GB" sz="2400" b="0" i="0" dirty="0">
                <a:effectLst/>
              </a:rPr>
              <a:t> </a:t>
            </a:r>
            <a:r>
              <a:rPr lang="en-GB" sz="2400" b="0" i="0" dirty="0" err="1">
                <a:effectLst/>
              </a:rPr>
              <a:t>životinja</a:t>
            </a:r>
            <a:endParaRPr lang="en-GB" sz="2400" b="0" i="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GB" sz="2400" dirty="0" err="1"/>
              <a:t>Olakšati</a:t>
            </a:r>
            <a:r>
              <a:rPr lang="en-GB" sz="2400" dirty="0"/>
              <a:t> </a:t>
            </a:r>
            <a:r>
              <a:rPr lang="en-GB" sz="2400" dirty="0" err="1"/>
              <a:t>koordinaciju</a:t>
            </a:r>
            <a:r>
              <a:rPr lang="en-GB" sz="2400" dirty="0"/>
              <a:t> </a:t>
            </a:r>
            <a:r>
              <a:rPr lang="en-GB" sz="2400" dirty="0" err="1"/>
              <a:t>između</a:t>
            </a:r>
            <a:r>
              <a:rPr lang="en-GB" sz="2400" dirty="0"/>
              <a:t> </a:t>
            </a:r>
            <a:r>
              <a:rPr lang="en-GB" sz="2400" dirty="0" err="1"/>
              <a:t>više</a:t>
            </a:r>
            <a:r>
              <a:rPr lang="en-GB" sz="2400" dirty="0"/>
              <a:t> </a:t>
            </a:r>
            <a:r>
              <a:rPr lang="en-GB" sz="2400" dirty="0" err="1"/>
              <a:t>vrsta</a:t>
            </a:r>
            <a:r>
              <a:rPr lang="en-GB" sz="2400" dirty="0"/>
              <a:t> </a:t>
            </a:r>
            <a:r>
              <a:rPr lang="en-GB" sz="2400" dirty="0" err="1"/>
              <a:t>korisnika</a:t>
            </a:r>
            <a:endParaRPr lang="en-GB" sz="2400" b="0" i="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GB" sz="2400" dirty="0" err="1"/>
              <a:t>Slične</a:t>
            </a:r>
            <a:r>
              <a:rPr lang="en-GB" sz="2400" dirty="0"/>
              <a:t> </a:t>
            </a:r>
            <a:r>
              <a:rPr lang="en-GB" sz="2400" dirty="0" err="1"/>
              <a:t>značajke</a:t>
            </a:r>
            <a:r>
              <a:rPr lang="en-GB" sz="2400" dirty="0"/>
              <a:t> </a:t>
            </a:r>
            <a:r>
              <a:rPr lang="en-GB" sz="2400" dirty="0" err="1"/>
              <a:t>mogu</a:t>
            </a:r>
            <a:r>
              <a:rPr lang="en-GB" sz="2400" dirty="0"/>
              <a:t> se </a:t>
            </a:r>
            <a:r>
              <a:rPr lang="en-GB" sz="2400" dirty="0" err="1"/>
              <a:t>pronaći</a:t>
            </a:r>
            <a:r>
              <a:rPr lang="en-GB" sz="2400" dirty="0"/>
              <a:t> u </a:t>
            </a:r>
            <a:r>
              <a:rPr lang="en-GB" sz="2400" dirty="0" err="1"/>
              <a:t>sličnim</a:t>
            </a:r>
            <a:r>
              <a:rPr lang="en-GB" sz="2400" dirty="0"/>
              <a:t> </a:t>
            </a:r>
            <a:r>
              <a:rPr lang="en-GB" sz="2400" dirty="0" err="1"/>
              <a:t>projektima</a:t>
            </a:r>
            <a:r>
              <a:rPr lang="en-GB" sz="2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GB" sz="1800" dirty="0" err="1"/>
              <a:t>Wildbook</a:t>
            </a:r>
            <a:endParaRPr lang="en-GB" sz="1800" dirty="0"/>
          </a:p>
          <a:p>
            <a:pPr lvl="1">
              <a:lnSpc>
                <a:spcPct val="100000"/>
              </a:lnSpc>
            </a:pPr>
            <a:r>
              <a:rPr lang="en-GB" sz="1800" dirty="0" err="1"/>
              <a:t>iNaturalist</a:t>
            </a:r>
            <a:endParaRPr lang="en-GB" sz="1800" dirty="0"/>
          </a:p>
          <a:p>
            <a:pPr lvl="1">
              <a:lnSpc>
                <a:spcPct val="100000"/>
              </a:lnSpc>
            </a:pPr>
            <a:r>
              <a:rPr lang="en-GB" sz="1800" dirty="0" err="1"/>
              <a:t>Movebank</a:t>
            </a:r>
            <a:endParaRPr lang="en-GB" sz="1800" dirty="0"/>
          </a:p>
          <a:p>
            <a:pPr lvl="1">
              <a:lnSpc>
                <a:spcPct val="100000"/>
              </a:lnSpc>
            </a:pPr>
            <a:r>
              <a:rPr lang="en-GB" sz="1800" dirty="0"/>
              <a:t>Panthera</a:t>
            </a: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dirty="0" err="1"/>
              <a:t>Funkcionalni</a:t>
            </a:r>
            <a:r>
              <a:rPr lang="en-GB" sz="2400" dirty="0"/>
              <a:t> </a:t>
            </a:r>
            <a:r>
              <a:rPr lang="en-GB" sz="2400" dirty="0" err="1"/>
              <a:t>zahtjevi</a:t>
            </a: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6" name="Picture 5" descr="A diagram of a person&#10;&#10;Description automatically generated">
            <a:extLst>
              <a:ext uri="{FF2B5EF4-FFF2-40B4-BE49-F238E27FC236}">
                <a16:creationId xmlns:a16="http://schemas.microsoft.com/office/drawing/2014/main" id="{7EDF26B7-EB91-4DE2-9DE6-BA9F6DE0FF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1" y="2469777"/>
            <a:ext cx="3561050" cy="3156104"/>
          </a:xfrm>
          <a:prstGeom prst="rect">
            <a:avLst/>
          </a:prstGeom>
        </p:spPr>
      </p:pic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42133EBA-39E9-DB28-E175-C25E666284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31" y="1403452"/>
            <a:ext cx="4419795" cy="495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7D8D-E481-829F-E3FB-9DF6EB1C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C868BC-F89B-4DDA-3F9A-5B1F5C29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0A5B3-AE67-1012-6900-DB26EAE2D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413164"/>
            <a:ext cx="7886699" cy="4763799"/>
          </a:xfrm>
        </p:spPr>
        <p:txBody>
          <a:bodyPr>
            <a:normAutofit/>
          </a:bodyPr>
          <a:lstStyle/>
          <a:p>
            <a:r>
              <a:rPr lang="en-GB" dirty="0" err="1"/>
              <a:t>Implementirati</a:t>
            </a:r>
            <a:r>
              <a:rPr lang="en-GB" dirty="0"/>
              <a:t> </a:t>
            </a:r>
            <a:r>
              <a:rPr lang="en-GB" dirty="0" err="1"/>
              <a:t>koristeći</a:t>
            </a:r>
            <a:r>
              <a:rPr lang="en-GB" dirty="0"/>
              <a:t> </a:t>
            </a:r>
            <a:r>
              <a:rPr lang="en-GB" dirty="0" err="1"/>
              <a:t>objektno-orijentirane</a:t>
            </a:r>
            <a:r>
              <a:rPr lang="en-GB" dirty="0"/>
              <a:t> </a:t>
            </a:r>
            <a:r>
              <a:rPr lang="en-GB" dirty="0" err="1"/>
              <a:t>jezike</a:t>
            </a:r>
            <a:r>
              <a:rPr lang="en-GB" dirty="0"/>
              <a:t>.</a:t>
            </a:r>
          </a:p>
          <a:p>
            <a:r>
              <a:rPr lang="en-GB" dirty="0" err="1"/>
              <a:t>Korisničko</a:t>
            </a:r>
            <a:r>
              <a:rPr lang="en-GB" dirty="0"/>
              <a:t> </a:t>
            </a:r>
            <a:r>
              <a:rPr lang="en-GB" dirty="0" err="1"/>
              <a:t>sučelje</a:t>
            </a:r>
            <a:r>
              <a:rPr lang="en-GB" dirty="0"/>
              <a:t>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podržavati</a:t>
            </a:r>
            <a:r>
              <a:rPr lang="en-GB" dirty="0"/>
              <a:t> </a:t>
            </a:r>
            <a:r>
              <a:rPr lang="en-GB" dirty="0" err="1"/>
              <a:t>hrvatski</a:t>
            </a:r>
            <a:r>
              <a:rPr lang="en-GB" dirty="0"/>
              <a:t> </a:t>
            </a:r>
            <a:r>
              <a:rPr lang="en-GB" dirty="0" err="1"/>
              <a:t>jezik</a:t>
            </a:r>
            <a:endParaRPr lang="en-GB" dirty="0"/>
          </a:p>
          <a:p>
            <a:r>
              <a:rPr lang="en-GB" dirty="0" err="1"/>
              <a:t>Obraniti</a:t>
            </a:r>
            <a:r>
              <a:rPr lang="en-GB" dirty="0"/>
              <a:t> </a:t>
            </a:r>
            <a:r>
              <a:rPr lang="en-GB" dirty="0" err="1"/>
              <a:t>sustava</a:t>
            </a:r>
            <a:r>
              <a:rPr lang="en-GB" dirty="0"/>
              <a:t> od </a:t>
            </a:r>
            <a:r>
              <a:rPr lang="en-GB" dirty="0" err="1"/>
              <a:t>pogrešnog</a:t>
            </a:r>
            <a:r>
              <a:rPr lang="en-GB" dirty="0"/>
              <a:t> </a:t>
            </a:r>
            <a:r>
              <a:rPr lang="en-GB" dirty="0" err="1"/>
              <a:t>korištenja</a:t>
            </a:r>
            <a:r>
              <a:rPr lang="en-GB" dirty="0"/>
              <a:t> </a:t>
            </a:r>
            <a:r>
              <a:rPr lang="en-GB" dirty="0" err="1"/>
              <a:t>korisničkog</a:t>
            </a:r>
            <a:r>
              <a:rPr lang="en-GB" dirty="0"/>
              <a:t> </a:t>
            </a:r>
            <a:r>
              <a:rPr lang="en-GB" dirty="0" err="1"/>
              <a:t>sučelja</a:t>
            </a:r>
            <a:endParaRPr lang="en-GB" dirty="0"/>
          </a:p>
          <a:p>
            <a:r>
              <a:rPr lang="en-GB" dirty="0" err="1"/>
              <a:t>Podržati</a:t>
            </a:r>
            <a:r>
              <a:rPr lang="en-GB" dirty="0"/>
              <a:t> </a:t>
            </a:r>
            <a:r>
              <a:rPr lang="en-GB" dirty="0" err="1"/>
              <a:t>veći</a:t>
            </a:r>
            <a:r>
              <a:rPr lang="en-GB" dirty="0"/>
              <a:t> </a:t>
            </a:r>
            <a:r>
              <a:rPr lang="en-GB" dirty="0" err="1"/>
              <a:t>broj</a:t>
            </a:r>
            <a:r>
              <a:rPr lang="en-GB" dirty="0"/>
              <a:t> </a:t>
            </a:r>
            <a:r>
              <a:rPr lang="en-GB" dirty="0" err="1"/>
              <a:t>korisnika</a:t>
            </a:r>
            <a:r>
              <a:rPr lang="en-GB" dirty="0"/>
              <a:t> u </a:t>
            </a:r>
            <a:r>
              <a:rPr lang="en-GB" dirty="0" err="1"/>
              <a:t>stvarnom</a:t>
            </a:r>
            <a:r>
              <a:rPr lang="en-GB" dirty="0"/>
              <a:t> </a:t>
            </a:r>
            <a:r>
              <a:rPr lang="en-GB" dirty="0" err="1"/>
              <a:t>vremenu</a:t>
            </a:r>
            <a:r>
              <a:rPr lang="en-GB" dirty="0"/>
              <a:t>.</a:t>
            </a:r>
          </a:p>
          <a:p>
            <a:r>
              <a:rPr lang="pl-PL" dirty="0"/>
              <a:t>Pristup bazi podataka mora biti dobro zaštićen.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77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12" name="Picture 11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3F200F4B-7EA6-7583-6573-DD57CDA16C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84" y="1317438"/>
            <a:ext cx="8235432" cy="508755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610DEF-8A81-9EBA-22E2-86455DA9C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59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00DC1EB-86A8-C19F-7B88-B8328E55F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68" y="1244213"/>
            <a:ext cx="6916407" cy="543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1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3" name="Content Placeholder 7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C123E493-BBD9-85DC-BC70-33543EABD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39" y="1244563"/>
            <a:ext cx="6356631" cy="5430872"/>
          </a:xfrm>
        </p:spPr>
      </p:pic>
    </p:spTree>
    <p:extLst>
      <p:ext uri="{BB962C8B-B14F-4D97-AF65-F5344CB8AC3E}">
        <p14:creationId xmlns:p14="http://schemas.microsoft.com/office/powerpoint/2010/main" val="3526475037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1219</TotalTime>
  <Words>266</Words>
  <Application>Microsoft Office PowerPoint</Application>
  <PresentationFormat>On-screen Show (4:3)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WildTrack zoolanders</vt:lpstr>
      <vt:lpstr>Sadržaj</vt:lpstr>
      <vt:lpstr>Članovi tima</vt:lpstr>
      <vt:lpstr>Opis zadatka</vt:lpstr>
      <vt:lpstr>Pregled zahtjeva</vt:lpstr>
      <vt:lpstr>Pregled zahtjeva</vt:lpstr>
      <vt:lpstr>Arhitektura sustava</vt:lpstr>
      <vt:lpstr>Arhitektura sustava</vt:lpstr>
      <vt:lpstr>Arhitektura sustava</vt:lpstr>
      <vt:lpstr>Arhitektura sustava</vt:lpstr>
      <vt:lpstr>Arhitektura sustava</vt:lpstr>
      <vt:lpstr>Ispitivanje sustava</vt:lpstr>
      <vt:lpstr>Ispitivanje sustava</vt:lpstr>
      <vt:lpstr>Korišteni alati i tehnologije</vt:lpstr>
      <vt:lpstr>Organizacija rada</vt:lpstr>
      <vt:lpstr>Organizacija rada</vt:lpstr>
      <vt:lpstr>Naučene lekcije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Marko Pavić2</cp:lastModifiedBy>
  <cp:revision>25</cp:revision>
  <dcterms:created xsi:type="dcterms:W3CDTF">2016-01-18T13:10:52Z</dcterms:created>
  <dcterms:modified xsi:type="dcterms:W3CDTF">2024-01-22T18:43:40Z</dcterms:modified>
</cp:coreProperties>
</file>