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6" r:id="rId13"/>
    <p:sldId id="273" r:id="rId14"/>
    <p:sldId id="260" r:id="rId15"/>
    <p:sldId id="276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WildTrack</a:t>
            </a:r>
            <a:r>
              <a:rPr lang="en-GB" dirty="0"/>
              <a:t/>
            </a:r>
            <a:br>
              <a:rPr lang="en-GB" dirty="0"/>
            </a:br>
            <a:r>
              <a:rPr lang="en-GB" sz="4400" dirty="0" err="1"/>
              <a:t>zoolanders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29C9AE-3BDF-00B9-E5C4-43D17DBB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2" y="1209965"/>
            <a:ext cx="6268295" cy="54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Arhitektura sustava</a:t>
            </a:r>
          </a:p>
        </p:txBody>
      </p:sp>
      <p:pic>
        <p:nvPicPr>
          <p:cNvPr id="7" name="Picture 6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DE441507-C55F-0CBD-098E-F7BA12BA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90" y="1385755"/>
            <a:ext cx="6849065" cy="493132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018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b="0" i="0" dirty="0" smtClean="0">
                <a:effectLst/>
              </a:rPr>
              <a:t>Proveden je sveobuhvatan pregled testiranja komponenti</a:t>
            </a:r>
          </a:p>
          <a:p>
            <a:pPr>
              <a:lnSpc>
                <a:spcPct val="100000"/>
              </a:lnSpc>
            </a:pPr>
            <a:r>
              <a:rPr lang="hr-HR" sz="2400" b="0" i="0" dirty="0" smtClean="0">
                <a:effectLst/>
              </a:rPr>
              <a:t>T</a:t>
            </a:r>
            <a:r>
              <a:rPr lang="en-GB" sz="2400" b="0" i="0" dirty="0" err="1" smtClean="0">
                <a:effectLst/>
              </a:rPr>
              <a:t>emelj</a:t>
            </a:r>
            <a:r>
              <a:rPr lang="hr-HR" sz="2400" b="0" i="0" dirty="0" err="1" smtClean="0">
                <a:effectLst/>
              </a:rPr>
              <a:t>en</a:t>
            </a:r>
            <a:r>
              <a:rPr lang="en-GB" sz="2400" b="0" i="0" dirty="0" smtClean="0">
                <a:effectLst/>
              </a:rPr>
              <a:t> </a:t>
            </a:r>
            <a:r>
              <a:rPr lang="hr-HR" sz="2400" b="0" i="0" dirty="0" smtClean="0">
                <a:effectLst/>
              </a:rPr>
              <a:t>j</a:t>
            </a:r>
            <a:r>
              <a:rPr lang="en-GB" sz="2400" b="0" i="0" dirty="0" smtClean="0">
                <a:effectLst/>
              </a:rPr>
              <a:t>e </a:t>
            </a:r>
            <a:r>
              <a:rPr lang="en-GB" sz="2400" b="0" i="0" dirty="0" err="1" smtClean="0">
                <a:effectLst/>
              </a:rPr>
              <a:t>na</a:t>
            </a:r>
            <a:r>
              <a:rPr lang="en-GB" sz="2400" b="0" i="0" dirty="0" smtClean="0">
                <a:effectLst/>
              </a:rPr>
              <a:t> JUnit 5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S</a:t>
            </a:r>
            <a:r>
              <a:rPr lang="en-GB" sz="2400" b="0" i="0" dirty="0" err="1">
                <a:effectLst/>
              </a:rPr>
              <a:t>ustav</a:t>
            </a:r>
            <a:r>
              <a:rPr lang="en-GB" sz="2400" b="0" i="0" dirty="0">
                <a:effectLst/>
              </a:rPr>
              <a:t> se </a:t>
            </a:r>
            <a:r>
              <a:rPr lang="en-GB" sz="2400" b="0" i="0" dirty="0" err="1">
                <a:effectLst/>
              </a:rPr>
              <a:t>testira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pomoću</a:t>
            </a:r>
            <a:r>
              <a:rPr lang="en-GB" sz="2400" b="0" i="0" dirty="0">
                <a:effectLst/>
              </a:rPr>
              <a:t> Selenium </a:t>
            </a:r>
            <a:r>
              <a:rPr lang="en-GB" sz="2400" b="0" i="0" dirty="0" err="1">
                <a:effectLst/>
              </a:rPr>
              <a:t>WebDrivera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unutar</a:t>
            </a:r>
            <a:r>
              <a:rPr lang="en-GB" sz="2400" b="0" i="0" dirty="0">
                <a:effectLst/>
              </a:rPr>
              <a:t> JUnit </a:t>
            </a:r>
            <a:r>
              <a:rPr lang="en-GB" sz="2400" b="0" i="0" dirty="0" err="1">
                <a:effectLst/>
              </a:rPr>
              <a:t>testova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9965"/>
            <a:ext cx="7886700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GB" sz="2400" b="0" i="0" dirty="0">
              <a:effectLst/>
            </a:endParaRPr>
          </a:p>
          <a:p>
            <a:pPr lvl="1">
              <a:lnSpc>
                <a:spcPct val="100000"/>
              </a:lnSpc>
            </a:pPr>
            <a:endParaRPr lang="en-GB" sz="1800" dirty="0"/>
          </a:p>
          <a:p>
            <a:pPr>
              <a:lnSpc>
                <a:spcPct val="100000"/>
              </a:lnSpc>
            </a:pP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81405"/>
              </p:ext>
            </p:extLst>
          </p:nvPr>
        </p:nvGraphicFramePr>
        <p:xfrm>
          <a:off x="169817" y="1640725"/>
          <a:ext cx="8804366" cy="4069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503">
                  <a:extLst>
                    <a:ext uri="{9D8B030D-6E8A-4147-A177-3AD203B41FA5}">
                      <a16:colId xmlns:a16="http://schemas.microsoft.com/office/drawing/2014/main" val="1249811932"/>
                    </a:ext>
                  </a:extLst>
                </a:gridCol>
                <a:gridCol w="4127863">
                  <a:extLst>
                    <a:ext uri="{9D8B030D-6E8A-4147-A177-3AD203B41FA5}">
                      <a16:colId xmlns:a16="http://schemas.microsoft.com/office/drawing/2014/main" val="2821570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dirty="0" err="1" smtClean="0"/>
                        <a:t>Ispitivanje</a:t>
                      </a:r>
                      <a:r>
                        <a:rPr lang="en-GB" sz="1800" dirty="0" smtClean="0"/>
                        <a:t> </a:t>
                      </a:r>
                      <a:r>
                        <a:rPr lang="en-GB" sz="1800" dirty="0" err="1" smtClean="0"/>
                        <a:t>komponenti</a:t>
                      </a:r>
                      <a:endParaRPr lang="en-GB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Ispitivanje</a:t>
                      </a:r>
                      <a:r>
                        <a:rPr lang="hr-HR" baseline="0" dirty="0" smtClean="0"/>
                        <a:t> sustava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47157"/>
                  </a:ext>
                </a:extLst>
              </a:tr>
              <a:tr h="452846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dirty="0" err="1" smtClean="0"/>
                        <a:t>funkcije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i="1" dirty="0" err="1" smtClean="0"/>
                        <a:t>checkActionDto</a:t>
                      </a:r>
                      <a:endParaRPr lang="en-GB" sz="19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hr-HR" sz="1900" i="1" dirty="0" smtClean="0"/>
                        <a:t>p</a:t>
                      </a:r>
                      <a:r>
                        <a:rPr lang="en-GB" sz="1900" i="1" dirty="0" err="1" smtClean="0"/>
                        <a:t>rijave</a:t>
                      </a:r>
                      <a:r>
                        <a:rPr lang="en-GB" sz="1900" i="1" dirty="0" smtClean="0"/>
                        <a:t> </a:t>
                      </a:r>
                      <a:r>
                        <a:rPr lang="hr-HR" sz="1900" i="1" dirty="0" smtClean="0"/>
                        <a:t>k</a:t>
                      </a:r>
                      <a:r>
                        <a:rPr lang="en-GB" sz="1900" i="1" dirty="0" err="1" smtClean="0"/>
                        <a:t>orisnik</a:t>
                      </a:r>
                      <a:r>
                        <a:rPr lang="hr-HR" sz="1900" i="1" dirty="0" smtClean="0"/>
                        <a:t>a</a:t>
                      </a:r>
                      <a:endParaRPr lang="en-GB" sz="190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7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dirty="0" err="1" smtClean="0"/>
                        <a:t>funkcije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i="1" dirty="0" err="1" smtClean="0"/>
                        <a:t>checkAnimalDto</a:t>
                      </a:r>
                      <a:endParaRPr lang="en-GB" sz="19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900" dirty="0" smtClean="0"/>
                        <a:t>       </a:t>
                      </a:r>
                      <a:r>
                        <a:rPr lang="hr-HR" sz="1900" baseline="0" dirty="0" smtClean="0"/>
                        <a:t> </a:t>
                      </a: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hr-HR" sz="1900" i="1" dirty="0" smtClean="0"/>
                        <a:t>r</a:t>
                      </a:r>
                      <a:r>
                        <a:rPr lang="en-GB" sz="1900" i="1" dirty="0" err="1" smtClean="0"/>
                        <a:t>egistracije</a:t>
                      </a:r>
                      <a:endParaRPr lang="hr-HR" sz="1900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3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dirty="0" err="1" smtClean="0"/>
                        <a:t>funkcije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i="1" dirty="0" err="1" smtClean="0"/>
                        <a:t>checkAvailableSearcherDto</a:t>
                      </a:r>
                      <a:endParaRPr lang="en-GB" sz="19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dirty="0" err="1" smtClean="0"/>
                        <a:t>funkcije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i="1" dirty="0" err="1" smtClean="0"/>
                        <a:t>checkRequestDto</a:t>
                      </a:r>
                      <a:endParaRPr lang="en-GB" sz="19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3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dirty="0" err="1" smtClean="0"/>
                        <a:t>funkcije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i="1" dirty="0" err="1" smtClean="0"/>
                        <a:t>checkTaskDto</a:t>
                      </a:r>
                      <a:endParaRPr lang="en-GB" sz="19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98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dirty="0" err="1" smtClean="0"/>
                        <a:t>funkcije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i="1" dirty="0" err="1" smtClean="0"/>
                        <a:t>emailRegexCheck</a:t>
                      </a:r>
                      <a:endParaRPr lang="en-GB" sz="19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82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dirty="0" err="1" smtClean="0"/>
                        <a:t>funkcije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i="1" dirty="0" err="1" smtClean="0"/>
                        <a:t>validateCoordinates</a:t>
                      </a:r>
                      <a:endParaRPr lang="en-GB" sz="19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1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GB" sz="1900" dirty="0" err="1" smtClean="0"/>
                        <a:t>Ispitivanje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dirty="0" err="1" smtClean="0"/>
                        <a:t>funkcije</a:t>
                      </a:r>
                      <a:r>
                        <a:rPr lang="en-GB" sz="1900" dirty="0" smtClean="0"/>
                        <a:t> </a:t>
                      </a:r>
                      <a:r>
                        <a:rPr lang="en-GB" sz="1900" i="1" dirty="0" err="1" smtClean="0"/>
                        <a:t>putRemoveFromAction</a:t>
                      </a:r>
                      <a:endParaRPr lang="en-GB" sz="19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8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3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en-GB" sz="2000" dirty="0"/>
              <a:t>Frontend: React, </a:t>
            </a:r>
            <a:r>
              <a:rPr lang="en-GB" sz="2000" dirty="0" smtClean="0"/>
              <a:t>Java</a:t>
            </a:r>
            <a:r>
              <a:rPr lang="hr-HR" sz="2000" dirty="0" smtClean="0"/>
              <a:t>S</a:t>
            </a:r>
            <a:r>
              <a:rPr lang="en-GB" sz="2000" dirty="0" err="1" smtClean="0"/>
              <a:t>cript</a:t>
            </a:r>
            <a:endParaRPr lang="en-GB" sz="2000" dirty="0"/>
          </a:p>
          <a:p>
            <a:pPr lvl="1">
              <a:lnSpc>
                <a:spcPct val="100000"/>
              </a:lnSpc>
            </a:pPr>
            <a:r>
              <a:rPr lang="en-GB" sz="2000" dirty="0"/>
              <a:t>Backend: Spring Boot, </a:t>
            </a:r>
            <a:r>
              <a:rPr lang="en-GB" sz="2000" dirty="0" smtClean="0"/>
              <a:t>Java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en-GB" sz="2400" dirty="0" err="1"/>
              <a:t>Izrada</a:t>
            </a:r>
            <a:r>
              <a:rPr lang="en-GB" sz="2400" dirty="0"/>
              <a:t> </a:t>
            </a:r>
            <a:r>
              <a:rPr lang="hr-HR" sz="2400" dirty="0"/>
              <a:t>programske podrške</a:t>
            </a:r>
            <a:r>
              <a:rPr lang="en-GB" sz="2400" dirty="0"/>
              <a:t>: Render, Visual Studio Code, IntelliJ </a:t>
            </a:r>
            <a:r>
              <a:rPr lang="en-GB" sz="2400" dirty="0" smtClean="0"/>
              <a:t>IDEA</a:t>
            </a: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D</a:t>
            </a:r>
            <a:r>
              <a:rPr lang="hr-HR" sz="2400" dirty="0" err="1"/>
              <a:t>okumentacij</a:t>
            </a:r>
            <a:r>
              <a:rPr lang="en-GB" sz="2400" dirty="0"/>
              <a:t>a: Latex, </a:t>
            </a:r>
            <a:r>
              <a:rPr lang="en-GB" sz="2400" dirty="0" err="1"/>
              <a:t>Astah</a:t>
            </a:r>
            <a:r>
              <a:rPr lang="en-GB" sz="2400" dirty="0"/>
              <a:t> Professional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K</a:t>
            </a:r>
            <a:r>
              <a:rPr lang="hr-HR" sz="2400" dirty="0" err="1"/>
              <a:t>omunikacij</a:t>
            </a:r>
            <a:r>
              <a:rPr lang="en-GB" sz="2400" dirty="0"/>
              <a:t>a: WhatsApp, Notion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U</a:t>
            </a:r>
            <a:r>
              <a:rPr lang="hr-HR" sz="2400" dirty="0" err="1"/>
              <a:t>pravljanje</a:t>
            </a:r>
            <a:r>
              <a:rPr lang="en-GB" sz="2400" dirty="0"/>
              <a:t>: Git, GitHub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r-HR" dirty="0"/>
              <a:t>Generalna vremenska crta projekta: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200" dirty="0"/>
              <a:t>Jasno definiran opis projekta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200" dirty="0"/>
              <a:t>Razrada specifikacije projekta: funkcionalni i nefunkcionalni zahtjevi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200" dirty="0"/>
              <a:t>Razrada arhitekture sustava, stvaranje baze, implementacija prijave i registracije</a:t>
            </a:r>
          </a:p>
          <a:p>
            <a:pPr marL="514350" indent="-514350">
              <a:buAutoNum type="arabicPeriod" startAt="4"/>
            </a:pPr>
            <a:r>
              <a:rPr lang="hr-HR" sz="2200" dirty="0" err="1"/>
              <a:t>Deploy</a:t>
            </a:r>
            <a:r>
              <a:rPr lang="hr-HR" sz="2200" dirty="0"/>
              <a:t> prve predaje</a:t>
            </a:r>
          </a:p>
          <a:p>
            <a:pPr marL="514350" indent="-514350">
              <a:buAutoNum type="arabicPeriod" startAt="4"/>
            </a:pPr>
            <a:r>
              <a:rPr lang="hr-HR" sz="2200" dirty="0"/>
              <a:t>Implementacija funkcionalnosti projekta</a:t>
            </a:r>
          </a:p>
          <a:p>
            <a:pPr marL="514350" indent="-514350">
              <a:buAutoNum type="arabicPeriod" startAt="4"/>
            </a:pPr>
            <a:r>
              <a:rPr lang="hr-HR" sz="2200" dirty="0"/>
              <a:t>Dokumentiranje završetka projekta i donošenje zaključaka</a:t>
            </a:r>
          </a:p>
          <a:p>
            <a:pPr marL="514350" indent="-514350">
              <a:buAutoNum type="arabicPeriod" startAt="4"/>
            </a:pPr>
            <a:r>
              <a:rPr lang="hr-HR" sz="2200" dirty="0" err="1"/>
              <a:t>Deploy</a:t>
            </a:r>
            <a:r>
              <a:rPr lang="hr-HR" sz="2200" dirty="0"/>
              <a:t> druge </a:t>
            </a:r>
            <a:r>
              <a:rPr lang="hr-HR" sz="2200" dirty="0" smtClean="0"/>
              <a:t>predaje</a:t>
            </a:r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Provedeni proces je najsličniji </a:t>
            </a:r>
            <a:r>
              <a:rPr lang="hr-HR" dirty="0" err="1" smtClean="0"/>
              <a:t>vodopadnom</a:t>
            </a:r>
            <a:r>
              <a:rPr lang="hr-HR" dirty="0" smtClean="0"/>
              <a:t> modelu</a:t>
            </a:r>
          </a:p>
          <a:p>
            <a:pPr marL="514350" indent="-514350">
              <a:buAutoNum type="arabicPeriod" startAt="4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766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  <p:pic>
        <p:nvPicPr>
          <p:cNvPr id="6" name="Picture 5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A283C56F-D059-CF1E-E40C-D3BE0F99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18" b="1"/>
          <a:stretch/>
        </p:blipFill>
        <p:spPr>
          <a:xfrm>
            <a:off x="0" y="1348594"/>
            <a:ext cx="4496190" cy="5311600"/>
          </a:xfrm>
          <a:prstGeom prst="rect">
            <a:avLst/>
          </a:prstGeom>
        </p:spPr>
      </p:pic>
      <p:pic>
        <p:nvPicPr>
          <p:cNvPr id="5" name="Picture 4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D95F68E9-BC1A-1FA1-74DA-024508791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90" y="1379076"/>
            <a:ext cx="4557155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ym typeface="Wingdings" panose="05000000000000000000" pitchFamily="2" charset="2"/>
              </a:rPr>
              <a:t>Novostečena znanja </a:t>
            </a:r>
            <a:r>
              <a:rPr lang="en-GB" dirty="0" err="1" smtClean="0">
                <a:sym typeface="Wingdings" panose="05000000000000000000" pitchFamily="2" charset="2"/>
              </a:rPr>
              <a:t>korišten</a:t>
            </a:r>
            <a:r>
              <a:rPr lang="hr-HR" dirty="0" smtClean="0">
                <a:sym typeface="Wingdings" panose="05000000000000000000" pitchFamily="2" charset="2"/>
              </a:rPr>
              <a:t>ja web radnih okvira </a:t>
            </a:r>
            <a:r>
              <a:rPr lang="en-GB" dirty="0" smtClean="0">
                <a:sym typeface="Wingdings" panose="05000000000000000000" pitchFamily="2" charset="2"/>
              </a:rPr>
              <a:t>(Spring </a:t>
            </a:r>
            <a:r>
              <a:rPr lang="en-GB" dirty="0">
                <a:sym typeface="Wingdings" panose="05000000000000000000" pitchFamily="2" charset="2"/>
              </a:rPr>
              <a:t>Boot, </a:t>
            </a:r>
            <a:r>
              <a:rPr lang="en-GB" dirty="0" smtClean="0">
                <a:sym typeface="Wingdings" panose="05000000000000000000" pitchFamily="2" charset="2"/>
              </a:rPr>
              <a:t>React)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hr-HR" dirty="0" smtClean="0">
                <a:sym typeface="Wingdings" panose="05000000000000000000" pitchFamily="2" charset="2"/>
              </a:rPr>
              <a:t>Primjena znanja o UML dijagramima u sklopu konkretnog projekta</a:t>
            </a:r>
          </a:p>
          <a:p>
            <a:r>
              <a:rPr lang="hr-HR" dirty="0" smtClean="0">
                <a:sym typeface="Wingdings" panose="05000000000000000000" pitchFamily="2" charset="2"/>
              </a:rPr>
              <a:t>Razvijene vještine suradnje i koordinacije unutar tima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hr-HR" dirty="0" smtClean="0">
                <a:sym typeface="Wingdings" panose="05000000000000000000" pitchFamily="2" charset="2"/>
              </a:rPr>
              <a:t>Naglašena važnost dobre organizacije</a:t>
            </a:r>
            <a:endParaRPr lang="hr-HR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Filip </a:t>
            </a:r>
            <a:r>
              <a:rPr lang="en-US" sz="2400" dirty="0" err="1"/>
              <a:t>Ljubotina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dirty="0" err="1" smtClean="0"/>
              <a:t>Voditelj</a:t>
            </a:r>
            <a:r>
              <a:rPr lang="hr-HR" sz="2400" dirty="0" smtClean="0"/>
              <a:t>, </a:t>
            </a:r>
            <a:r>
              <a:rPr lang="hr-HR" sz="2400" dirty="0" err="1" smtClean="0"/>
              <a:t>full</a:t>
            </a:r>
            <a:r>
              <a:rPr lang="hr-HR" sz="2400" dirty="0" err="1" smtClean="0"/>
              <a:t>-stack</a:t>
            </a:r>
            <a:r>
              <a:rPr lang="hr-HR" sz="2400" dirty="0" smtClean="0"/>
              <a:t> </a:t>
            </a:r>
            <a:r>
              <a:rPr lang="hr-HR" sz="2400" dirty="0" err="1" smtClean="0"/>
              <a:t>developer</a:t>
            </a:r>
            <a:endParaRPr lang="hr-HR" sz="2400" dirty="0" smtClean="0"/>
          </a:p>
          <a:p>
            <a:r>
              <a:rPr lang="en-US" sz="2400" dirty="0"/>
              <a:t>Ana Vuksanović – </a:t>
            </a:r>
            <a:r>
              <a:rPr lang="hr-HR" sz="2400" dirty="0" err="1"/>
              <a:t>Lead</a:t>
            </a:r>
            <a:r>
              <a:rPr lang="hr-HR" sz="2400" dirty="0"/>
              <a:t> </a:t>
            </a:r>
            <a:r>
              <a:rPr lang="hr-HR" sz="2400" dirty="0" err="1"/>
              <a:t>frontend</a:t>
            </a:r>
            <a:r>
              <a:rPr lang="hr-HR" sz="2400" dirty="0"/>
              <a:t> </a:t>
            </a:r>
            <a:r>
              <a:rPr lang="hr-HR" sz="2400" dirty="0" err="1" smtClean="0"/>
              <a:t>developer</a:t>
            </a:r>
            <a:endParaRPr lang="hr-HR" sz="2400" dirty="0" smtClean="0"/>
          </a:p>
          <a:p>
            <a:r>
              <a:rPr lang="en-US" sz="2400" dirty="0"/>
              <a:t>Lara </a:t>
            </a:r>
            <a:r>
              <a:rPr lang="en-US" sz="2400" dirty="0" err="1"/>
              <a:t>Ćorić</a:t>
            </a:r>
            <a:r>
              <a:rPr lang="en-US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 </a:t>
            </a:r>
            <a:r>
              <a:rPr lang="hr-HR" sz="2400" dirty="0" err="1" smtClean="0"/>
              <a:t>developer</a:t>
            </a:r>
            <a:endParaRPr lang="en-US" sz="2400" dirty="0"/>
          </a:p>
          <a:p>
            <a:r>
              <a:rPr lang="en-US" sz="2400" dirty="0" smtClean="0"/>
              <a:t>Marko </a:t>
            </a:r>
            <a:r>
              <a:rPr lang="en-US" sz="2400" dirty="0"/>
              <a:t>Pavić – </a:t>
            </a:r>
            <a:r>
              <a:rPr lang="hr-HR" sz="2400" dirty="0" err="1" smtClean="0"/>
              <a:t>Backend</a:t>
            </a:r>
            <a:r>
              <a:rPr lang="hr-HR" sz="2400" dirty="0" smtClean="0"/>
              <a:t> </a:t>
            </a:r>
            <a:r>
              <a:rPr lang="hr-HR" sz="2400" dirty="0" err="1" smtClean="0"/>
              <a:t>developer</a:t>
            </a:r>
            <a:endParaRPr lang="en-US" sz="2400" dirty="0"/>
          </a:p>
          <a:p>
            <a:r>
              <a:rPr lang="en-GB" sz="2400" dirty="0"/>
              <a:t>Mihael </a:t>
            </a:r>
            <a:r>
              <a:rPr lang="en-GB" sz="2400" dirty="0" err="1"/>
              <a:t>Breznički-Herceg</a:t>
            </a:r>
            <a:r>
              <a:rPr lang="en-GB" sz="2400" dirty="0"/>
              <a:t> - </a:t>
            </a:r>
            <a:r>
              <a:rPr lang="en-GB" sz="2400" dirty="0" err="1"/>
              <a:t>Dokumentacija</a:t>
            </a:r>
            <a:endParaRPr lang="en-US" sz="2400" dirty="0"/>
          </a:p>
          <a:p>
            <a:r>
              <a:rPr lang="en-GB" sz="2400" dirty="0" smtClean="0"/>
              <a:t>Katarina </a:t>
            </a:r>
            <a:r>
              <a:rPr lang="en-GB" sz="2400" dirty="0" err="1"/>
              <a:t>Klarić</a:t>
            </a:r>
            <a:r>
              <a:rPr lang="en-GB" sz="2400" dirty="0"/>
              <a:t> -  </a:t>
            </a:r>
            <a:r>
              <a:rPr lang="en-GB" sz="2400" dirty="0" err="1"/>
              <a:t>Dokumentacija</a:t>
            </a:r>
            <a:endParaRPr lang="en-GB" sz="2400" dirty="0"/>
          </a:p>
          <a:p>
            <a:r>
              <a:rPr lang="en-GB" sz="2400" dirty="0"/>
              <a:t>Noa </a:t>
            </a:r>
            <a:r>
              <a:rPr lang="en-GB" sz="2400" dirty="0" err="1"/>
              <a:t>Milin</a:t>
            </a:r>
            <a:r>
              <a:rPr lang="en-GB" sz="2400" dirty="0"/>
              <a:t> - </a:t>
            </a:r>
            <a:r>
              <a:rPr lang="en-GB" sz="2400" dirty="0" err="1"/>
              <a:t>Dokumentacija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616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0" i="0" dirty="0" err="1">
                <a:effectLst/>
              </a:rPr>
              <a:t>Razviti</a:t>
            </a:r>
            <a:r>
              <a:rPr lang="en-GB" sz="2400" b="0" i="0" dirty="0">
                <a:effectLst/>
              </a:rPr>
              <a:t> web </a:t>
            </a:r>
            <a:r>
              <a:rPr lang="en-GB" sz="2400" b="0" i="0" dirty="0" err="1">
                <a:effectLst/>
              </a:rPr>
              <a:t>aplikaciju</a:t>
            </a:r>
            <a:r>
              <a:rPr lang="en-GB" sz="2400" b="0" i="0" dirty="0">
                <a:effectLst/>
              </a:rPr>
              <a:t> za </a:t>
            </a:r>
            <a:r>
              <a:rPr lang="en-GB" sz="2400" b="0" i="0" dirty="0" err="1">
                <a:effectLst/>
              </a:rPr>
              <a:t>praćenje</a:t>
            </a:r>
            <a:r>
              <a:rPr lang="en-GB" sz="2400" b="0" i="0" dirty="0">
                <a:effectLst/>
              </a:rPr>
              <a:t> </a:t>
            </a:r>
            <a:r>
              <a:rPr lang="en-GB" sz="2400" b="0" i="0" dirty="0" err="1">
                <a:effectLst/>
              </a:rPr>
              <a:t>životinja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Olakšati</a:t>
            </a:r>
            <a:r>
              <a:rPr lang="en-GB" sz="2400" dirty="0"/>
              <a:t> </a:t>
            </a:r>
            <a:r>
              <a:rPr lang="en-GB" sz="2400" dirty="0" err="1"/>
              <a:t>koordinaciju</a:t>
            </a:r>
            <a:r>
              <a:rPr lang="en-GB" sz="2400" dirty="0"/>
              <a:t> </a:t>
            </a:r>
            <a:r>
              <a:rPr lang="en-GB" sz="2400" dirty="0" err="1"/>
              <a:t>između</a:t>
            </a:r>
            <a:r>
              <a:rPr lang="en-GB" sz="2400" dirty="0"/>
              <a:t> </a:t>
            </a:r>
            <a:r>
              <a:rPr lang="en-GB" sz="2400" dirty="0" err="1"/>
              <a:t>više</a:t>
            </a:r>
            <a:r>
              <a:rPr lang="en-GB" sz="2400" dirty="0"/>
              <a:t> </a:t>
            </a:r>
            <a:r>
              <a:rPr lang="en-GB" sz="2400" dirty="0" err="1"/>
              <a:t>vrsta</a:t>
            </a:r>
            <a:r>
              <a:rPr lang="en-GB" sz="2400" dirty="0"/>
              <a:t> </a:t>
            </a:r>
            <a:r>
              <a:rPr lang="en-GB" sz="2400" dirty="0" err="1"/>
              <a:t>korisnika</a:t>
            </a:r>
            <a:endParaRPr lang="en-GB" sz="2400" b="0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GB" sz="2400" dirty="0" err="1"/>
              <a:t>Slične</a:t>
            </a:r>
            <a:r>
              <a:rPr lang="en-GB" sz="2400" dirty="0"/>
              <a:t> </a:t>
            </a:r>
            <a:r>
              <a:rPr lang="en-GB" sz="2400" dirty="0" err="1"/>
              <a:t>značajke</a:t>
            </a:r>
            <a:r>
              <a:rPr lang="en-GB" sz="2400" dirty="0"/>
              <a:t> </a:t>
            </a:r>
            <a:r>
              <a:rPr lang="en-GB" sz="2400" dirty="0" err="1"/>
              <a:t>mogu</a:t>
            </a:r>
            <a:r>
              <a:rPr lang="en-GB" sz="2400" dirty="0"/>
              <a:t> se </a:t>
            </a:r>
            <a:r>
              <a:rPr lang="en-GB" sz="2400" dirty="0" err="1"/>
              <a:t>pronaći</a:t>
            </a:r>
            <a:r>
              <a:rPr lang="en-GB" sz="2400" dirty="0"/>
              <a:t> u </a:t>
            </a:r>
            <a:r>
              <a:rPr lang="hr-HR" sz="2400" dirty="0" smtClean="0"/>
              <a:t>navedenim</a:t>
            </a:r>
            <a:r>
              <a:rPr lang="en-GB" sz="2400" dirty="0" smtClean="0"/>
              <a:t> </a:t>
            </a:r>
            <a:r>
              <a:rPr lang="en-GB" sz="2400" dirty="0" err="1"/>
              <a:t>projektima</a:t>
            </a:r>
            <a:r>
              <a:rPr lang="en-GB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sz="1800" dirty="0" err="1"/>
              <a:t>Wildbook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 err="1"/>
              <a:t>iNaturalist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 err="1"/>
              <a:t>Movebank</a:t>
            </a:r>
            <a:endParaRPr lang="en-GB" sz="1800" dirty="0"/>
          </a:p>
          <a:p>
            <a:pPr lvl="1">
              <a:lnSpc>
                <a:spcPct val="100000"/>
              </a:lnSpc>
            </a:pPr>
            <a:r>
              <a:rPr lang="en-GB" sz="1800" dirty="0"/>
              <a:t>Panthera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 err="1"/>
              <a:t>Funkcionalni</a:t>
            </a:r>
            <a:r>
              <a:rPr lang="en-GB" sz="2400" dirty="0"/>
              <a:t> </a:t>
            </a:r>
            <a:r>
              <a:rPr lang="en-GB" sz="2400" dirty="0" err="1"/>
              <a:t>zahtjevi</a:t>
            </a: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 descr="A diagram of a person&#10;&#10;Description automatically generated">
            <a:extLst>
              <a:ext uri="{FF2B5EF4-FFF2-40B4-BE49-F238E27FC236}">
                <a16:creationId xmlns:a16="http://schemas.microsoft.com/office/drawing/2014/main" id="{7EDF26B7-EB91-4DE2-9DE6-BA9F6DE0F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1" y="2469777"/>
            <a:ext cx="3561050" cy="3156104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42133EBA-39E9-DB28-E175-C25E666284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31" y="1403452"/>
            <a:ext cx="4419795" cy="495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7D8D-E481-829F-E3FB-9DF6EB1C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868BC-F89B-4DDA-3F9A-5B1F5C29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0A5B3-AE67-1012-6900-DB26EAE2D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413164"/>
            <a:ext cx="7886699" cy="4763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 smtClean="0"/>
              <a:t>Nefunkcionalni zahtjevi</a:t>
            </a:r>
          </a:p>
          <a:p>
            <a:r>
              <a:rPr lang="en-GB" sz="2400" dirty="0" err="1" smtClean="0"/>
              <a:t>Implementirati</a:t>
            </a:r>
            <a:r>
              <a:rPr lang="en-GB" sz="2400" dirty="0" smtClean="0"/>
              <a:t> </a:t>
            </a:r>
            <a:r>
              <a:rPr lang="en-GB" sz="2400" dirty="0" err="1" smtClean="0"/>
              <a:t>koristeći</a:t>
            </a:r>
            <a:r>
              <a:rPr lang="en-GB" sz="2400" dirty="0" smtClean="0"/>
              <a:t> </a:t>
            </a:r>
            <a:r>
              <a:rPr lang="en-GB" sz="2400" dirty="0" err="1" smtClean="0"/>
              <a:t>objektno-orijentirane</a:t>
            </a:r>
            <a:r>
              <a:rPr lang="en-GB" sz="2400" dirty="0" smtClean="0"/>
              <a:t> </a:t>
            </a:r>
            <a:r>
              <a:rPr lang="en-GB" sz="2400" dirty="0" err="1" smtClean="0"/>
              <a:t>jezike</a:t>
            </a:r>
            <a:endParaRPr lang="en-GB" sz="2400" dirty="0" smtClean="0"/>
          </a:p>
          <a:p>
            <a:r>
              <a:rPr lang="en-GB" sz="2400" dirty="0" err="1" smtClean="0"/>
              <a:t>Korisničko</a:t>
            </a:r>
            <a:r>
              <a:rPr lang="en-GB" sz="2400" dirty="0" smtClean="0"/>
              <a:t> </a:t>
            </a:r>
            <a:r>
              <a:rPr lang="en-GB" sz="2400" dirty="0" err="1" smtClean="0"/>
              <a:t>sučelje</a:t>
            </a:r>
            <a:r>
              <a:rPr lang="en-GB" sz="2400" dirty="0" smtClean="0"/>
              <a:t> </a:t>
            </a:r>
            <a:r>
              <a:rPr lang="en-GB" sz="2400" dirty="0" err="1" smtClean="0"/>
              <a:t>treba</a:t>
            </a:r>
            <a:r>
              <a:rPr lang="en-GB" sz="2400" dirty="0" smtClean="0"/>
              <a:t> </a:t>
            </a:r>
            <a:r>
              <a:rPr lang="en-GB" sz="2400" dirty="0" err="1" smtClean="0"/>
              <a:t>podržavati</a:t>
            </a:r>
            <a:r>
              <a:rPr lang="en-GB" sz="2400" dirty="0" smtClean="0"/>
              <a:t> </a:t>
            </a:r>
            <a:r>
              <a:rPr lang="en-GB" sz="2400" dirty="0" err="1" smtClean="0"/>
              <a:t>hrvatski</a:t>
            </a:r>
            <a:r>
              <a:rPr lang="en-GB" sz="2400" dirty="0" smtClean="0"/>
              <a:t> </a:t>
            </a:r>
            <a:r>
              <a:rPr lang="en-GB" sz="2400" dirty="0" err="1" smtClean="0"/>
              <a:t>jezik</a:t>
            </a:r>
            <a:endParaRPr lang="en-GB" sz="2400" dirty="0" smtClean="0"/>
          </a:p>
          <a:p>
            <a:r>
              <a:rPr lang="en-GB" sz="2400" dirty="0" err="1" smtClean="0"/>
              <a:t>Obraniti</a:t>
            </a:r>
            <a:r>
              <a:rPr lang="en-GB" sz="2400" dirty="0" smtClean="0"/>
              <a:t> </a:t>
            </a:r>
            <a:r>
              <a:rPr lang="en-GB" sz="2400" dirty="0" err="1" smtClean="0"/>
              <a:t>sustava</a:t>
            </a:r>
            <a:r>
              <a:rPr lang="en-GB" sz="2400" dirty="0" smtClean="0"/>
              <a:t> od </a:t>
            </a:r>
            <a:r>
              <a:rPr lang="en-GB" sz="2400" dirty="0" err="1" smtClean="0"/>
              <a:t>pogrešnog</a:t>
            </a:r>
            <a:r>
              <a:rPr lang="en-GB" sz="2400" dirty="0" smtClean="0"/>
              <a:t> </a:t>
            </a:r>
            <a:r>
              <a:rPr lang="en-GB" sz="2400" dirty="0" err="1" smtClean="0"/>
              <a:t>korištenja</a:t>
            </a:r>
            <a:r>
              <a:rPr lang="en-GB" sz="2400" dirty="0" smtClean="0"/>
              <a:t> </a:t>
            </a:r>
            <a:r>
              <a:rPr lang="en-GB" sz="2400" dirty="0" err="1" smtClean="0"/>
              <a:t>korisničkog</a:t>
            </a:r>
            <a:r>
              <a:rPr lang="en-GB" sz="2400" dirty="0" smtClean="0"/>
              <a:t> </a:t>
            </a:r>
            <a:r>
              <a:rPr lang="en-GB" sz="2400" dirty="0" err="1" smtClean="0"/>
              <a:t>sučelja</a:t>
            </a:r>
            <a:endParaRPr lang="en-GB" sz="2400" dirty="0" smtClean="0"/>
          </a:p>
          <a:p>
            <a:r>
              <a:rPr lang="en-GB" sz="2400" dirty="0" err="1" smtClean="0"/>
              <a:t>Podržati</a:t>
            </a:r>
            <a:r>
              <a:rPr lang="en-GB" sz="2400" dirty="0" smtClean="0"/>
              <a:t> </a:t>
            </a:r>
            <a:r>
              <a:rPr lang="en-GB" sz="2400" dirty="0" err="1" smtClean="0"/>
              <a:t>veći</a:t>
            </a:r>
            <a:r>
              <a:rPr lang="en-GB" sz="2400" dirty="0" smtClean="0"/>
              <a:t> </a:t>
            </a:r>
            <a:r>
              <a:rPr lang="en-GB" sz="2400" dirty="0" err="1" smtClean="0"/>
              <a:t>broj</a:t>
            </a:r>
            <a:r>
              <a:rPr lang="en-GB" sz="2400" dirty="0" smtClean="0"/>
              <a:t> </a:t>
            </a:r>
            <a:r>
              <a:rPr lang="en-GB" sz="2400" dirty="0" err="1" smtClean="0"/>
              <a:t>korisnika</a:t>
            </a:r>
            <a:r>
              <a:rPr lang="en-GB" sz="2400" dirty="0" smtClean="0"/>
              <a:t> u </a:t>
            </a:r>
            <a:r>
              <a:rPr lang="en-GB" sz="2400" dirty="0" err="1" smtClean="0"/>
              <a:t>stvarnom</a:t>
            </a:r>
            <a:r>
              <a:rPr lang="en-GB" sz="2400" dirty="0" smtClean="0"/>
              <a:t> </a:t>
            </a:r>
            <a:r>
              <a:rPr lang="en-GB" sz="2400" dirty="0" err="1" smtClean="0"/>
              <a:t>vremenu</a:t>
            </a:r>
            <a:endParaRPr lang="en-GB" sz="2400" dirty="0" smtClean="0"/>
          </a:p>
          <a:p>
            <a:r>
              <a:rPr lang="pl-PL" sz="2400" dirty="0" smtClean="0"/>
              <a:t>Pristup bazi podataka mora biti dobro zaštićen</a:t>
            </a:r>
          </a:p>
          <a:p>
            <a:r>
              <a:rPr lang="pl-PL" sz="2400" dirty="0" smtClean="0"/>
              <a:t>Proizvod treba biti spreman za promjene u budućnosti</a:t>
            </a:r>
            <a:endParaRPr lang="pl-PL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77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12" name="Picture 1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3F200F4B-7EA6-7583-6573-DD57CDA16C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4" y="1307640"/>
            <a:ext cx="8235432" cy="50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00DC1EB-86A8-C19F-7B88-B8328E55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6" y="1209965"/>
            <a:ext cx="6916407" cy="54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5" name="Content Placeholder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C123E493-BBD9-85DC-BC70-33543EABD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70" y="1244563"/>
            <a:ext cx="6875659" cy="54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1283</TotalTime>
  <Words>359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WildTrack zoolanders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Arhitektura sustava</vt:lpstr>
      <vt:lpstr>Arhitektura sustava</vt:lpstr>
      <vt:lpstr>Arhitektura sustava</vt:lpstr>
      <vt:lpstr>Arhitektura sustava</vt:lpstr>
      <vt:lpstr>Ispitivanje sustava</vt:lpstr>
      <vt:lpstr>Ispitivanje sustava</vt:lpstr>
      <vt:lpstr>Korišteni alati i tehnologije</vt:lpstr>
      <vt:lpstr>Organizacija rada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Ana</cp:lastModifiedBy>
  <cp:revision>63</cp:revision>
  <dcterms:created xsi:type="dcterms:W3CDTF">2016-01-18T13:10:52Z</dcterms:created>
  <dcterms:modified xsi:type="dcterms:W3CDTF">2024-01-22T21:53:24Z</dcterms:modified>
</cp:coreProperties>
</file>