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34952" y="686475"/>
            <a:ext cx="6588096" cy="342811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3275" lIns="93275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00" lIns="86100" rIns="86100" wrap="square" tIns="861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34952" y="686475"/>
            <a:ext cx="6588096" cy="342811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00" lIns="86100" rIns="86100" wrap="square" tIns="861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34952" y="686475"/>
            <a:ext cx="6588096" cy="342811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5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00" lIns="86100" rIns="86100" wrap="square" tIns="861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34952" y="686475"/>
            <a:ext cx="6588096" cy="342811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oingecko.com/en" TargetMode="External"/><Relationship Id="rId4" Type="http://schemas.openxmlformats.org/officeDocument/2006/relationships/hyperlink" Target="https://de.finance.yaho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11394" y="3213309"/>
            <a:ext cx="8721213" cy="176489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78539" y="3357090"/>
            <a:ext cx="802312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de" sz="2400">
                <a:solidFill>
                  <a:schemeClr val="lt1"/>
                </a:solidFill>
              </a:rPr>
              <a:t>Analysis of </a:t>
            </a:r>
            <a:r>
              <a:rPr b="1" i="0" lang="d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Cryptocurrenc</a:t>
            </a:r>
            <a:r>
              <a:rPr b="1" lang="de" sz="2400">
                <a:solidFill>
                  <a:schemeClr val="lt1"/>
                </a:solidFill>
              </a:rPr>
              <a:t>y Exchange Rates and Stock prices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d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1533 - Data Mining and Decision Support Systems 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Michael Graf, Filip Minic, Alexander Neulinger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94" y="146791"/>
            <a:ext cx="8721213" cy="306651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Copula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2400"/>
              <a:t>describes dependence between random variables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2400"/>
              <a:t>used in finance industry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ts val="2000"/>
              <a:buChar char="–"/>
            </a:pPr>
            <a:r>
              <a:rPr lang="de" sz="2000"/>
              <a:t>Clayton-copula: models and minimizes tail risk in portfolio optimization applications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2400"/>
              <a:t>actions of each individual trader have an interaction effect with other traders → copulas allow us to analyse the interaction effects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2400"/>
              <a:t>interesting when exchange rates are going down, because then investors tend to herd their decisions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d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&amp; Scope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Gathering </a:t>
            </a:r>
            <a:r>
              <a:rPr lang="de" sz="2400"/>
              <a:t>&amp; 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Preparing </a:t>
            </a:r>
            <a:r>
              <a:rPr lang="de" sz="2400"/>
              <a:t>D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" sz="2400"/>
              <a:t>Explorative 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  <a:p>
            <a:pPr indent="-2603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de" sz="2400"/>
              <a:t>Correlation-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of exchange </a:t>
            </a:r>
            <a:r>
              <a:rPr lang="de" sz="2400"/>
              <a:t>rates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model</a:t>
            </a:r>
          </a:p>
          <a:p>
            <a:pPr indent="-2603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Monte-</a:t>
            </a:r>
            <a:r>
              <a:rPr lang="de" sz="2400"/>
              <a:t>C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arlo-</a:t>
            </a:r>
            <a:r>
              <a:rPr lang="de" sz="2400"/>
              <a:t>S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imulation on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</a:t>
            </a:r>
            <a:r>
              <a:rPr lang="de"/>
              <a:t>Normal D</a:t>
            </a:r>
            <a:r>
              <a:rPr b="0" i="0" lang="de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istribution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"/>
              <a:t>(</a:t>
            </a:r>
            <a:r>
              <a:rPr b="0" i="0" lang="de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de"/>
              <a:t>o</a:t>
            </a:r>
            <a:r>
              <a:rPr b="0" i="0" lang="de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de"/>
              <a:t>u</a:t>
            </a:r>
            <a:r>
              <a:rPr b="0" i="0" lang="de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la)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d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Cryptocurrencies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8300"/>
            <a:ext cx="85206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mining of bitcoin= 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 = </a:t>
            </a:r>
            <a:r>
              <a:rPr b="0" i="1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cryptographic puzzle </a:t>
            </a:r>
            <a:br>
              <a:rPr b="0" i="1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needs to be computed by processors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E.g. Nvidia processors are very efficient for mining Bitcoins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Cryptocurrencies are skyrocketing!</a:t>
            </a:r>
            <a:br>
              <a:rPr lang="de" sz="2400"/>
            </a:b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</a:t>
            </a:r>
            <a:r>
              <a:rPr lang="de" sz="2400"/>
              <a:t>link 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cryptocurrency exchange rates and processor industr</a:t>
            </a:r>
            <a:r>
              <a:rPr lang="de" sz="2400"/>
              <a:t>y?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Prediction Model: how are Cryptocurrencies and stock prices evolving?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1459" lvl="0" marL="0" marR="0" rtl="0" algn="ctr">
              <a:spcBef>
                <a:spcPts val="0"/>
              </a:spcBef>
              <a:buClr>
                <a:schemeClr val="dk1"/>
              </a:buClr>
              <a:buSzPts val="3960"/>
              <a:buFont typeface="Calibri"/>
              <a:buNone/>
            </a:pPr>
            <a:r>
              <a:rPr lang="de" sz="3959"/>
              <a:t>Scope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2008750"/>
            <a:ext cx="44352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Cryptocurrencies </a:t>
            </a:r>
            <a:b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(Bitcoin, Litecoin, Rip</a:t>
            </a:r>
            <a:r>
              <a:rPr lang="de" sz="2400"/>
              <a:t>ple)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de" sz="2400"/>
              <a:t>Processor industry </a:t>
            </a:r>
            <a:br>
              <a:rPr lang="de" sz="2400"/>
            </a:br>
            <a:r>
              <a:rPr lang="de" sz="2400"/>
              <a:t>(Intel, AMD, Nvidia)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de" sz="2400"/>
              <a:t>Stock indices</a:t>
            </a:r>
            <a:br>
              <a:rPr lang="de" sz="2400"/>
            </a:br>
            <a:r>
              <a:rPr lang="de" sz="2400"/>
              <a:t>(S&amp;P500, Dax, Nikkei)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de" sz="2400"/>
              <a:t>others (Gold, Oil)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descr="data:image/png;base64,iVBORw0KGgoAAAANSUhEUgAAAXoAAAD8CAYAAAB5Pm/hAAAABHNCSVQICAgIfAhkiAAAAAlwSFlz%0AAAALEgAACxIB0t1+/AAAADl0RVh0U29mdHdhcmUAbWF0cGxvdGxpYiB2ZXJzaW9uIDIuMS4wLCBo%0AdHRwOi8vbWF0cGxvdGxpYi5vcmcvpW3flQAAIABJREFUeJzt3Xd4XNW18OHf1ox6taplSe4NG2Pc%0AbTq2KQZCCRBaQg+hhBtCAoFLGuTmAxICCQmBmN4SenUgxgbTbRMXcJOM5V5kS7Z6n7K/P/YZzUga%0ASSNLGs2M1vs8ek7VOUvH8pqtfXZRWmuEEEJErqj+DkAIIUTfkkQvhBARThK9EEJEOEn0QggR4STR%0ACyFEhJNEL4QQEU4SvRBCRDhJ9EIIEeEk0QshRISz93cAAJmZmXr48OH9HYYQQoSV1atXH9RaZ3V1%0AXkgk+uHDh7Nq1ar+DkMIIcKKUmpnIOdJ1Y0QQkQ4SfRCCBHhJNELIUSEk0QvhBARThK9EEJEOEn0%0AQggR4STRCyFEhJNEL4QQ/aGpFj78Hexd3ee3kkQvhBD9oakGPnsAStb1+a0k0QshRH9wNZmlLabP%0AbyWJXggh+oOz2SztsX1+K0n0QgjRH1xWopcSvRBCRCipuhFCiAjncpilXRK9EEJEJqenRC919EII%0AEZl2f2WWoVR1o5SyKaXWKqUWWdsjlFIrlVJblFIvK6VirP2x1naxdXx434QuhBBhbNn/maWt7+d/%0A6k6J/idAoc/2/cBDWusxQAVwjbX/GqBCaz0aeMg6TwghhEdTLcy8zqznHt3ntwso0Sul8oEzgSes%0AbQXMBV6zTnkWONdaP8faxjo+zzpfCCHE9k/h3jzY+SXEpUEQ0mOgJfo/A7cDbms7A6jUWjut7T1A%0AnrWeB+wGsI5XWecLIYTY81+zPLABbNFBuWWXiV4pdRZQqrX2HXnH30eQDuCY73WvU0qtUkqtKisr%0ACyhYIYQIezHJ3vWovq+fh8BK9McCZyuldgAvYaps/gykKaU8UeYD+6z1PUABgHU8FShve1Gt9UKt%0A9XSt9fSsrKwe/RBCCBE2mqq861EhUqLXWt+ptc7XWg8HLgY+0lpfBiwDLrBOuwJ421p/x9rGOv6R%0A1rpdiV4IIQYkR6N3PcoWlFv2pB39L4BblVLFmDr4J639TwIZ1v5bgTt6FqIQQkQQz9AHABXbg3LL%0AblUQaa0/Bj621rcBM/2c0whc2AuxCSFE5PGMWhlE0jNWCCGCySWJXgghIpskeiGEiHCOhqDfUhK9%0AEEIEy7pXYOMbQb+tJHohhAiWzx5svX3zmqDcVhK9EEIES1lh6+3kwUG5rSR6IYToL/b4oNxGEr0Q%0AQgSD29V+X1RwUrAkeiGECAbPHLHRCUG/tSR6IYQIBrc1qvtJd8KY04J66+CMkSmEEAOdJ9FH2eHS%0AlyGIYz1KohdCiGDwJHpbtJlVKogT70nVjRBCBENLiT44QxP7kkQvhBDB4Ft1E2SS6IUQIhg8rW6C%0ANKuUL0n0QggRDJ529FKiF0KICNXyMlYSvRBCRCa3p+pGEr0QQkQmeRkrhBARrqWOXl7GCiFEZGpp%0AdSPt6IUQIjJJ1Y0QQkQ43yEQgkwSvRBCBIOU6IUQIsLJWDdCCBHhWhK9VN0IIURkckmHKSGEiGwy%0A1o0QQkQ4GetGCCEinIx1I4QQYW7D6+Bo6Pi4NK8UQogwtuMLeO1qWPLrjs+RsW6EECKM1R8yy+p9%0AHZ8jY90IIUQY89S/22I6PqdmH9hiISYpODH5kEQvhBA95QpgHJstSyF3srS6EUKIsORqNsvOXrTW%0AlcLgScGJpw1J9EII0VMtVTedlOgdDRAdH5x42pBEL4QQPeWpulEdpFStrUSfELyYfEiiF0KInnI2%0AmuWqpzo43gTo0C3RK6XilFJfKaW+UUptVErdbe0foZRaqZTaopR6WSkVY+2PtbaLrePD+/ZHEEKI%0Afuao965/u7jj4yFcom8C5mqtJwNHA6crpWYD9wMPaa3HABXANdb51wAVWuvRwEPWeUIIEbma67zr%0A//xe++OeHrOhWqLXRq21GW19aWAu8Jq1/1ngXGv9HGsb6/g8pZTqtYiFECLU+Jbo/R4P8UQPoJSy%0AKaW+BkqBJcBWoFJrbb2BYA+QZ63nAbsBrONVQEZvBi2EECGluatE76m6CeFEr7V2aa2PBvKBmcAR%0A/k6zlv5K77rtDqXUdUqpVUqpVWVlZYHGK4QQoScSSvQeWutK4GNgNpCmlPL0DsgHPIM87AEKAKzj%0AqUC5n2st1FpP11pPz8rKOrzohRAiFPgmen/DIDg9iT5EX8YqpbKUUmnWejwwHygElgEXWKddAbxt%0Arb9jbWMd/0hr3a5EL4QQEcO36sYe1/qY1lBd4v9YkAQy6EIu8KxSyob5YHhFa71IKbUJeEkp9X/A%0AWuBJ6/wngeeVUsWYkvzFfRC3EEKEDodPq5u2JfrP/gQf/c6sJ/ZP7UWXiV5rvQ6Y4mf/Nkx9fdv9%0AjcCFvRKdEEKEg1Yl+tjWx3w7USXnBieeNqRnrBBCHC7P0Ae+dfRtBzZrqPCu98PIlSCJXgghDs8X%0Af4HfZUBTjUn0E78LqUO9M0l5dDa9YJBIohdCiMPhmTawocJU3aTmwdGXQvXe1sm9HyYaaUsSvRBC%0A9ETlLtN8MjoR0goADbUHvMejrDQ7yc/QCEEiiV4IIXrimTPNMi4F4lLNumcOWTCl+xnXwrmPBj82%0AiyR6IYTorvp2fUAhLs3bIerly83S0Whmn0rM6rcXsSCJXgghus/fC9bYZG+JvnqPWa74u1nGpQUn%0Arg7030eMEEKEK89EI77ypkJqvknqmWPNPs/wxVO+H7zY/JASvRBCdFfbEv0ZD5gkD1AwyztZuKsZ%0A7PEQ278tbyTRCyFEdzmbWm/79ni1x0BjFezfAC6H2e5nkuiFEKK7nG1K9Ck+id4WCxXb4bFjoXa/%0A/9Esg0wSvRBCdFfbOvpWJXqfsW6qSyTRCyFEWHK0SfSJ2d5138TeUAG26ODE1AlpdSOEEN3lKdFf%0A+Cw0VrZuI+9bom+ogPj+bVoJkuiFEKL7PIl+yBQYNKz1Md8SfV2p+epnUnUjhBDd1dkcsFG24MYS%0AAEn0QgjRXZ4Svb+pAVWbtDrtyj4PpyuS6IUQoru6k+hT8vo+ni5IohdCiO5yNJqE7q9FTdtEX1oY%0AnJg6IYleCCG6y9lohjZQqv2xtonedyrBfiKJXgghusvZ2H4ScA/V5mVs28TfD/o/AiGECDeORv8t%0AbqB9KX/2jX0fTxck0QshRHc5G/2/iIX2Jfgx8/s+ni5IohdCiO7qLNG7HN71s/4cnHi6IIleCCG6%0Ay9EA0R0ket+Xr9OvCk48XZBEL4QQ3eVsMq1u/NJm4TvQWT+TRC+EEN3lbOi41Y12m+XxPwtePF2Q%0ARC+EEN3VWasbbZXoQ6BZpUfoRCKEEOGioaLjl7GeEr2/zlT9RBK9EEJ0x6qnoWYf1B/q4ARPiV4S%0AvRBChKe1z5tl7QH/xz1VN0iiF0KI8NRQaZYxiR2cICV6IYQIb1njzHLBH/wfb6mjD530GjqRCCFE%0AOIiyQfYEyJvq/3gIJnqZM1YIIbqj8F1IyOj4uKeKXurohRAiDDmbzLLDFjcgdfRCCBHOfAcs64i0%0AuhFCiDDmdprlrOs7PicE6+hDJxIhhAh1nkSfPqqTkwIbAkFrzbvf7KOkqqF3YutEl4leKVWglFqm%0AlCpUSm1USv3E2p+ulFqilNpiLQdZ+5VS6mGlVLFSap1SqoNX00IIEWY8id7WSTuWobPNMnN0p5fa%0AW9nAzf9ay9LC0l4KrmOBlOidwM+01kcAs4GblFITgDuAD7XWY4APrW2ABcAY6+s64NFej1oIIfqD%0Ap44+qpNEP+0quGU95E3r9FKFJTUATMhN7q3oOtRlotdal2it11jrNUAhkAecAzxrnfYscK61fg7w%0AnDZWAGlKqdxej1wIIXrDlqVQsz+wcz0l+qjojs9RCtKGdnmpW1/+GoBxg1MCu3cPdKuOXik1HJgC%0ArARytNYlYD4MAM8o+3nAbp9v22PtE0KI0OJ2wYvnw7NnB3i+J9EffhckrTW7y+upaXIyfnAySbF9%0A350p4DsopZKA14FbtNbVquM2ov4O6HYnKXUdpmqHoUO7/vQTQohe11hllpU7Azs/kDr6TizfeohL%0AHl/Rsn3ZrODkvoBK9EqpaEySf1Fr/Ya1+4CnSsZaet4o7AEKfL49H9jX9ppa64Va6+la6+lZWVmH%0AG78QQhw+z/yuHQ5Q1kYgdfSdePjDLa22U+I7qQLqRYG0ulHAk0Ch1vpBn0PvAFdY61cAb/vsv9xq%0AfTMbqPJU8QghRMhoroe/Wo0CA030gdTRd6CuycnybYeItikumWnKwkPTE7p9ncMRyMfSscAPgPVK%0Aqa+tff8L3Ae8opS6BtgFXGgdew84AygG6oHQmAZdCCF8Ve3xrsckdX1+YzU8frJZP4wS/efFBwF4%0A4MLJnDw+m2NGZTJl6KBuX+dwdBmt1vpzOu7LO8/P+Rq4qYdxCSFEH/N5dRhIib600LseQB29262J%0AivKmzuVbzfg4s0dmkBIXzXcmDwk40p6SnrFCiIHJ1exdj0vr+Dy3G97/BXz5sHdfZ6NXAovW7WPk%0A/77Hpn3VLfuKS2uZXJBGTkoHc832IUn0QoiByeEz9IA9Fv44Bta+2P68HZ/BysegaJF3X1JOp5f+%0AZreZhWppoXe6wX2VDeSnxfco5MMliV4IMTA56r3rRYugrhTevtG0rff1nJ829l2U6J1uUy1UVmOG%0ANdZas+1gHUPSgl+aB0n0QoiBytHBYGLl27r+3ihbh4e01ry6yrzoLatpQmvNaX/+FAheK5u2ZIYp%0AIcTA5Fui99VU7X+/R2Ln/X72VzdS22SaYf5n435G3PkeAMePyeS8qfndDrM3SIleCDEweUr0Uy9v%0Avb+ppvW23ae65Zib4eetOz21VWcleU9beYATxmbx9JUzgjLcgT+S6IUQA5Mn0bdtcVNzAD6+D5b+%0A1mxPu9J7LDqxyykC65tNHf/skd56/F+fNQG7rf/SrSR6IcTA5Cm5x7fptPTmdfDxvfD5Q2ZaQN+X%0As1E23v1mH8Pv+DcHqhv9XrbBSvSZSbEt+0ZnB9Ahqw9JHb0QYmD66HdmGd9JG/oVj4Ju3Qrn5n+t%0ABeCvH23h/86dBEBpTSMXL1xBZmJsS8uauGhTjk6O6/802/8RCCFEf7DHg6POLAGGzoFdy1uf8+kf%0AqB6xAM+I8W7PaJfACyt2cdzoLE4/cjAfFZayrayObWV1LceHpMWz5KcnkN0PHaTakkQvhBiYbHY4%0A+ocQbSViP3O8NqeOYPG6PVxoZcr7N7Yu/V//wmquOW4En2852Gr/7aePIzc1HlL7JPJukzp6IcTA%0Asvu/cHCLGYs+ZYj3ZazWcPbfvOelj2T5wTiilJtd7iyOanycf5ROaHe5Jz/fzuYDNUTbvC9pB4dA%0AKd6XJHohxMDy5Hz423SznpwLGdYk3hPOhqk/gPh0AOptyeimOuy4yR2URDVm4LPJ+f6L6S//aA4P%0AXDiZo/JTmRqkUSkDJVU3QogBa/H2JhZvPsSDt2/nraJ6kgsPMO/Hq6CpmroXruYk2xq+jJ5NdHQ0%0APzx+BAkxdm44aRTjf/WfVtf5+tenkJYQw9Shg7hgWv90iuqMJHohxMChW89q+tRXB1mp9/L/vjuJ%0AW14xL2J33HcmJGaQVb4GgGMcK0AdwV1ntq+2OWZUBtvK6khLiOn72HtAqm6EEAOHs3Xb91pMXfqK%0AbYda9rmsAclWj7jee2KbiUY8dfA/O3UcK/633bQcIUcSvRBi4GgzkFmdleg3+owb//hnZlCzlxIu%0ApQlrysAD61t93yOXTeG208YxKS9EmtV0QapuhBADR5uBzOq0aUP/x8WbW/bd934RZ07KZX91Iw0q%0AkVhd2e4y04alM21Yet/G2oukRC+EGDiaWyd6T9UNwE/mjWlZX1p4gOoGB25Plc2wY4MSXl+RRC+E%0AGDjalOgbMOPRLLr5OH56ytiW/ZX1Dr7ZU4XNM6/sxPOCFmJfkEQvhBg42k02onjx2lkcadW1/3S+%0ASfZ/+dAMRWz3ZMiY/h2UrKck0QshBg5HXbtdM4Z769p/Mn8MOSneUScTYq2XsdH9M9drb5FEL4QY%0AOHxK9E/r7/DMVTOIsbdOg/eccyQAGYkxKJuV6O2xhDNpdSOEGDAOlZbgmQ7komPGkTAuu905Wckm%0AqU8bNggqrBRpC+0OUV2REr0QYkB4a+1e3lzyEQD/cp5Mwok/8Xve5Pw07jlnIr85eyJIiV4IIcLH%0ALS9/zTsxRaxyj+WUO16GOP/J2xaluHzOcGvDKsnbwjvRS4leCDFgZKhqBuWPbzXNX6c87ej9jFUf%0ATsI7eiGECJgmk2piUnMC/xZP1Y3b0TchBYkkeiFExCssqSaRRmKVA3tyVuDfGJtsltrdN4EFidTR%0ACyEi3qMfbyVDmYHL0jJzA//Gc/4OKx+Fgll9FFlwSIleCBHxdh6qY95Qk+7i0wYH/o0puXDKPRBl%0A66PIgkMSvRAi4h2sbSYvxuoVm5jR+ckRSKpuhBAhZ/2eKgrS43tt5qaHG+5k2u4is5GQ2SvXDCdS%0AohdCBNX760uoaey4FUuz0813/vY5Zz78ea/dc5oq8m4kSqIXQog+s+VADTe8uIY73ljv97jWml+/%0AvQGAvZUN6DZzvB4Ot7vNNWISe3zNcCOJXggRNDVNTgB2l9f7PV60v4aX/ru7Zfutr/f2+J6Ohqoe%0AXyPcSaIXQgSNw2nao6/b0z75FpZUs+AvnwFw3pQ8AJZuKuWL4oNs3l9z2Pd0Vu7zbkw497CvE87k%0AZawQIii01vzPS2s7PP7e+pKW9V+dNYGi/TX8e30J/7b277jvzFbXuvf9Ir47NY/PtxykyenmqmOH%0AkxDTPqW5qkyi/8/0Jzj9zAt668cJK5LohRBBcbC2mQPVTS3bq3dW8O43+7hl/hhS46NZWlgKwDGj%0AMkiLjyYvLY7Ckmq/19pT0cDCT7ex8NNtLfvsUYofnTiq1XlF+6tJKt1BCtCckAtK9f4PFga6TPRK%0AqaeAs4BSrfWR1r504GVgOLAD+J7WukIppYC/AGcA9cCVWus1fRO6ECKcLNl0AIDL5wzjueU7Of/R%0ALwGorG/G6dYUllRz++njuPGk0QD88YLJXPrEypZkv7u8noL0BADuemtDu+v7foi43JrZ935IWU0T%0AN9pWcns0OJO60VEqwgRSR/8McHqbfXcAH2qtxwAfWtsAC4Ax1td1wKO9E6YQItwt21xKQXo8d589%0AsdX+t77ex6J1pnpm/hHeAccGJcbw/k+O58pjhgNw/B+WUd/sxO3WbNhr6vgX33ICO+47kyGpcVT7%0ANNlcsukAZTUm8U+I2kW5TsIWE97TAfZEl4lea/0pUN5m9znAs9b6s8C5Pvuf08YKIE0p1Y2BJYQQ%0AkaiirpmPikoZm52M6qD65A/nH8XYnOR2+/dVeqf/e+Kz7Ty09FvK65p5+JIpjBtszne4Na+t3sOW%0AAzXsPFTH9S+sBuCi6QXMiipkZdQUxmS3v/ZAcbh19Dla6xIArXWJUsozH1cesNvnvD3WvhKEEAPW%0Ao59sxeXWnDTepIq1vzqFp77Yzg0njWLtrkqWbDrA92YU+P3eeUdk84FV7fPgkm9b9p81yVuGHD84%0AmbKaJk556FOOGWWGOHj0sqksSNwMG6pYsOAcGJLSVz9eyOvt5pX+Pqr99nhQSl2nlFqllFpVVlbW%0Ay2EIIULJf3eUMy4nme/PGgqYapmfnTqOhBg7x47O5LdtqnN8XTRjKFv/3xnMGekdo+aPFxxFVJQ3%0A3Tx++XSOH2N6vH659RDHj8lkwaRc+HYxRCfA1Mv76CcLD4dboj+glMq1SvO5QKm1fw/g+7GcD+xr%0A992A1nohsBBg+vTpPe/+JoQICTWNDr4oPkhctI34aBtPfbGdjfuquWzW0A6rbbpii1L884ezeH/D%0Afo4fk0lyXHSr43HRNh77/jQm/mYxAOdPzTcHDn4LGaPCfs7XnjrcRP8OcAVwn7V822f/j5VSLwGz%0AgCpPFY8QIvL9cXERjyzb6vdYdnJcj66tlOKMSR2/8kuMtfPSdbPZtK+aUydaL3UPFcOQqT26byTo%0AsupGKfUvYDkwTim1Ryl1DSbBn6KU2gKcYm0DvAdsA4qBx4Eb+yRqIUTIaXa6efyz7aTGR/PAhZOJ%0AtbdOL+mJ0R18Z++ZPTKDq48bYTpOOZugchdkjO7z+4a6Lkv0WutLOjg0z8+5Gripp0EJIcLPs1/u%0AoNnp5jffmcAF0/L5+avftDo+ITc1uAG993MzBWDWuODeNwRJz1ghRI+VVjfy+/cKAchINPXh43KS%0A2XyghrduOpaEGJvfppPdsm8t1B2C0fMC6+G65jmzHHNKz+4bASTRCyF6rL7Z1bI+ONXUxb96wxwA%0AUuJ6qcpm4Ulm+d3Hwe2E8WdCnJ+/ElxO+OafZn3ur/yfM8BIohdC9JjT7W5ZH5OdBPRiggdweDtN%0A8cYPzXLuL+GE27z7XU4oetec+87NZt+4M3ovhjAmiV4I0WPNTtNC+i8XH01ibC+nFbcbNrzefn9t%0AqXe9uQ5eugy2LfPuu/YjyJnQu7GEKRmPXgjRYw6XKdEnx/VB2XHNM/C2nzYejT5j2m96p3WSX/AH%0AyJ/W+7GEKUn0Qoge81Td2KMCTCnOJiheGti5q542y+w2vWebar3rb11vllMvh8mXwvSrA7v2ACGJ%0AXgjRY56qm2hbgCnlg1/BC+ebljSd0Rr2rzPrV7wDM671Htv8b1j1FNT6DKFy9l/hvEfB1vdt9sOJ%0AJHohxGF5ZFkx3/vHclZsO8RHRWbQsRh7gEMclG4yy8Yu5nOt2G6Wx90KiZneknq0NcH3op/CxjfN%0A+hWLuhH9wCIvY4UQXSqvayYp1k6M1du10eHij4s3A3DxwhUt5wVconebScLR7vbH6svh77PhiLNh%0A+6dm33hrGsGcifDbKnj1Ktj4htn3/m2mCeXw47r9cw0UkuiFEJ36svgglz6xkhhbFJfMLOCmk0dz%0A3fNmvPfMpFgO1npndmrwaU/fqao9ZtnkZ9Lvv8+B2gPw38fNdt609uPVVO5qvT3uzAE7TWAgJNEL%0AIfzSWrNoXQk3/8vUo2enxPLs8p08u3xnyznv3nwsizfs5x+fbmNEZiJHD03r+sJblkCVNW1F20Rf%0Avg1q97fed/bfoO1LXs8HhceC+wP5kQas8E/0WkNNCaQM6e9IhAgrizfuZ3d5PUcXpFHf7CI7JZY3%0A1uzF4XJz/YmjuOKpryjabxLxbaeN44fHj+QXr6/jo6JSjsxL4akrZxBrt3HlsSO48tgRgd/4xQu8%0A641tJv/e8Dqg4Dt/hjXPw1kP+W8Lnz6i9QdC3MCdVCQQ4Z/oP7wbPn8IrlkCBTP7OxohwoLWmp+8%0AtJZGh586cuDpL3a0rP/9sqnMHZ9NjD2Khy46umc3/uxPZpk51owVv/5V84J101vw1ULYuxriB8G0%0AK81XRy56Ada/Bv/5BQyd07OYBoDwT/RfPWGWT54CP3gLhs42vzAJmTDlsv6NTYgQ5HJrnl++oyXJ%0Azz8iG7eGWHsUibF2XlvtrRbZfu8Zhz1ZSDvOJvjwHrN+9l/hqdNg3xr4fU7r86Ze0fW1EjNh9vUw%0A+SLzwSA6Ff6J3ukzBsbz57Y+JoleiBYlVQ3c8fp6PvnW2+78g5+e0G5UySlD0/jz0i28cM2s3kvy%0A4K1XTx0KBbNg/t2w9DetzznnEZjy/cCvKUk+IOGd6LX2NtPy57epcMrv4Nj/CV5MQoSg1TsrOP/R%0AL1u2h2Uk8Or1c/zO+nTZrGFcNmtY7wexf71ZXvi0aSFz3C3eRG+Pg18e6P17CiDcE33dQe/6uY/C%0AWze0P2fJryTRiwFrWVEpDy75lvV7Tcek707J45JZQxmbk0xqfJB6j2pt6uPXvmAS+uCj2p8z91fB%0AiWWACu9E7xlz+pKXYdzpMGou2GLgD1YLgPFneTtcCBHJqvfBg0fA8T+Deb8GYO2uCq565r8tp9wy%0Afwy3zB/bt3E4GqBkHWSPh6J/ty98zfkx2GO822lDzf/ZY37ct3ENcOGd6AtmwRHfMQkeIHmwWd62%0A1XS4KPo3FC0yL4EG+CzwIsJtfMssP/sTq0dez7QR2Tz5uRk+4JUfzWHmiPS+uW/VHlj6WzMGTWM1%0A/PPC9uckD4HRc2HK5TB0VutjP14FSkZi6WvhneiHzjZfbSVmmq+9a8z2kt/AgvvanydEmCqtaeTv%0Ay7ayfOshNh+oYUfcnS3HfvyP/3BMdhOFZZrL5xzTd0ne7YKHrBEl17/a+lhUNGSNN+3hh0yBKJv/%0Aa0gBLCjCO9F3xTP2xcpHzZ+zMQlm+5UrYOzpcHRH8553Q3MdvHcbTL4Yhh/fuhu21tItW/SqRoeL%0AexZt4p8rvUMAZFHZ6pw/xzzCrOoiiAXWWl8p+VAwAyaca/5fJGb2LBC3G758uPW+KDvM/BGccreM%0AHhlilNa6v2Ng+vTpetWqVX1z8UdmQVmRWb/yPcg9Cu7N9x6feB6c/1T7LtaBWnwXLP+bWR88CX70%0AmUnutaXwzJngcsDUH0BSjqlaypsmTcLEYdFac+OLa3h/w37SEqL5+6VTmTMqA71zOVHPLIDZN8GK%0AR7q+0NBj4Or3Oz5+YJMZJCw1r/2xZfea9167rBY8OUfCpa9ATCLEBzD8gehVSqnVWuvpXZ0X2SV6%0AgBtXwN3WL+AzZ7SfvGDjm5A0+PCqdhwN3iQPpvnYc+eYvxYObDQtDcDbScTj/CchY7R5EaXdPS9d%0AiQHh7nc38f6G/Xxvej5/uGByy35Vb7WLH3miN9Hb403JeuOb5q/ZnCOh8B3Y9LYZa2bPalCYwcJ8%0A/+p8/w7zFzDAmFOhodIML1K6yazXWdP3xaZAUzVc/KL/DwQRUiK/RA+w+7/w5PzW+2wxcOEzsO5l%0A88sfZYer3g98GAW321xz72qY9xtIyYM3r2t/3vffMB8AUXbzn2TFo+Bq9h6PToRrl8rclqKF262p%0AbXaSEhfN/qpGBqeatu7nP/olq3dWUPS704mLtpmqwf/c6U3MPy+GB0bDmNPgslf8X7x4qZnww1ds%0Aivn9RENDhdmXNBii473jwafgW/j6AAASM0lEQVTkmWaR2eNhxg8hOdd8QEjVZL+SEr2vghnwP1/D%0Awz7jdNy82pSocyaaRO92woY3vIm+ud6U2BMz/F+zrNAkeYCxp4HNeqkUkwzDjoEti+HaDyF/Ooye%0A5/2+438O9xWY9Vk3wFf/gM8fhPOf6N2fWYSN+mYnf/2omJpGB4mxdv65chc1jU7y0uLZW9nAlKFp%0AXDpzKKt3VjB7ZLpJ8m4XvHUjrHvJXOSUeyApy/yeJ+d2fLMEn78eh86BXctN9aKKgsZKyJ9hqmIS%0ArBe4taXmew63alOEhIGR6MGMdhdlNwn9kpdMkgcYNBxu2QDPngV7vG2Oef482L0Cbi009ettWw28%0Ac7NZXr3YfFgA/KbSlHDcbqjcAekj28cRl2JKXirKfIgcKjYtFjytFmbfBCfeJvX4IWL1zgpe+moX%0AVx83guQ4O+mJMew8VM/6PVUcPzaT7OQ4bFGBlWq11jQ53SZRA88v38En35axfOsh6nzGcU+Os3Pm%0ApFz2VTWwt7KBtbsqWbvLvHCdOcIqeHz9ojfJ37bNWyBJ72IUyVhruIPcyXD1f7wNBjx/2bctoSdl%0AB/SzidA2cBI9QNowKN8KI05os7/AtErY+TkULoJxC0ySB9MJ5bifwvzfes+vL4eSb0w9e4FPu2DP%0Af5KoKP9J3iMpy7ueMRqKl3i3VzxivjLGmDrSUXNhzPz21xC9au2uCrYfrOOMSbnsPFTP17srKKtp%0A4oEPzHuWV1fvJoNq6omlAe+wASeOzeLZqzuv7mtodvHq6t3c/34Rdc0uhmUk4HC62VfVCMBZR+Vy%0A1lFDmDs+m7omJynx0ebDw9lMw6FdfHYwifKqWmaMymREVqq5qGc4Ad8kH4j0kXDiHXD0pWbb8zsr%0AVTARbWDU0XtU7oZdK+AoP506Ct+Fl63BlLIneOe09MifaTp7FC4yJfiiRfCDN72dtQ6Xo9E7et8V%0A78K3i1u/4AX4/usw7FhTZyp6jdaaBoeL+Ggb8x78hG1ldX7Pu3JqGv9beC4x2rxbqYnPZ/3Ue1j0%0A8Rf8yPYu21JmMuGKv5CTlUlpdSNfbj3EnFEZ5KTE4XS5ufK+Z3DVHWSPzkTHpuKKTcOtNVFK8cFP%0ATyA5zk9TRH916WDqzhMzTU/YQcPguo9774GIsBNoHf3ASvSdcbvgnjYdS877ByRktJ4owSMlz9Tz%0A90byLfvW9OQdcbwVixsc9eB2wP3Dzb6kHLi1yFtX2lEb/S//CqkFMPHc9scEAKt2lPPYJ9tYWugZ%0AREuTx0Gq43LJSoplytBBnDA2k4L0BI4ckkrMopvh6xc6veYm2zgKbeO4u/o7VGMmrv7yjrns/2YJ%0AU5f9oOU8rWyoI84y/S+i482L0JJ1pt15lM3Ul9cf8s7A5Ct7ovk3P7AB4tLM7+e403vrsYgwJIn+%0AcDTXm1YHD1ktYG4tNE3LKndBU62Z/WbUyaYtfLBK179Nbb19a5Hpdv7UqebF7+n3eodj9v2wOvEO%0AU1/rbDTxH3nBgG7Z09DsYtG6fTz9xQ42lZhZjVLi7IzPTeG4ynf4n4a/mxPv3AuxSWa9ttRMbrHY%0A6nV6a6F5x/PWjbDjMzjzT5A9kdrnLiLJVdVyr6VRx5HoKKdIF3CVfTEAOiEDNfmS9n+tgRnoS7sh%0A92jTFj1+kKm6m3GN96Woh9amUBCT5I1TDFiS6HvCk1x/W9X5ecHw7Qfwyf3QUG7m04xPN6W+Zp+5%0ANkfNhVN/Dx/8ErZ+2PG1pl5uXvZmjw/49lprGh1uYu1RKAWV9Q62lNZS1+ykrsnJ0k0HOG3iYBZM%0AMi09mpwutpbWkRxnJ3+Q+TA8WNtMo8NFbmocdlvr1hsutw74Zaav0ppG7nl3E9G2KEZnJ/GDOcM4%0AWNNEQoydtIRo9lQ0sHl/DRv2VVFUUs2yzaat+cjMRKYPH8Qt88eSmxpnxlt/6yZviX3eb+DYW6B0%0AIzxm9axGwc+KvGMptX1Gfzka5WmG6Me/ZzzHmWeeYzb2fW0+fPOmm7/a0KZzkhCHQRJ9T6x62rQZ%0Azp/W35F4NdXCmz8y7wZsMXDpy+ZF7hPzTQnPI30kfPcJ3P/8Hk43rDjil6j6UmbueIzYpvKW07Sy%0A0TT9BuLmXNvSUsPpcrN+bxXDMxJJS4hm+8E65v7pk4DCO33iYArS41my6QA7DtUDYItSRNtUy0xG%0A0TbFLfPH0uR0kxBj49kvd1BivZAclBDNyeOy2XGojoykWK49bgRDMxLITIolumpHq5fbWmsuXriC%0AldvLibFH0ez0Px1eW/OPyOGvl0whPsanBVXZt/DIDNOEsP5g+29KyTfjtYw5peMLl2+Dih3mxbwt%0AxpTa41JxZh6BvWC6DAcg+owk+jYO1TaxamcFcdE2spJisdsUOclxqCjYXlZHdkosTpdmb2UDtY1O%0AxuYks7+6kXV7KkmIsTMmJ4nEGDsJMTYyk2PZX9VIVYODjftMqb+q3sHuinqcLs1R+amMHZyM1rC7%0AvJ7SmiaqGxzkpMRx3tQ8MpNMm/s1uypYs7MCh0tzoNokvNKaRraV1RGlFJPyUomLjqIgPYFRWUmM%0AtB0gf+U96OlXYx+/AKfLzb5DNZS+/UtG73ubz10TeSHrVnbX2dhb2dDq54/CzYn2jTxtv7fds9mg%0AR3F7yn1sq3S1JOURmYlsP2heTs4ckc6UoWlEKUXxtq2clLSbeU0fEuuoomzm7Xx/MZTWNAEwJDWO%0AK48dTpRS7C6vx61NEl/42baWa3ta89mjFNOGDSIhxsayzWXYohRjc5IpLPFOGH2R/WPuty/kb+pS%0AnMn5zHB8xcb6NFY5RkDedBbedBb/+moXd75hWqEcmZfCwZpmBqfGcftp45iUn0ptk5PBKXHtZ0s6%0AtBWePNUk+FN/Dx/cZfbHp5vmr9Ovhrl3HfbvnBB9bUAl+sr6ZpJi7diiVLv/zA3NLn70wmo+9Zk+%0Ara9kJ5sE7kl6HclIjKHZ5aam0Ts7VrRN4XBpspJjGZaeQIw9ilU7K/yWVu1RipPGZbF2VyWH6kxL%0AEKVg3vgc6prMNYdlJHDSuGyykmNwuaG8rpnnlu8gtX4XJ8+ZQZaqYtKyq8ms3wrA+rjpvH3kX5m/%0A/3GG7HqXC12/46KTpjE18RAnsgo1+VKTEB+f17raCHBnjEHPup7ammqSopqxzbmhXXWE2+Vmx74S%0AklIHkRIfy7bSGhJj7QzLNPXMWmtcJRuwO+sod0Rz4IMHGVyzkUH1ratE3Jh/3yis39ucI2HyxRSP%0AupwmF0wckmqqttwuiG4ze5LLYUrfu78y1VyNlWaUxTP+aCaiLt9m6sozx3T67ydEqBgQif7pL7bz%0A4JJvWyVMpSAnOY70xBjcWrPzUD2NTheXzhzKlKGDSIuPpsHhorbJyRfFB0mMsTN7VDpF+2soq2ki%0A1m4jLy2OpFg7I7KSyEuLp7rRQVlNE5X1zS0z9dQ2Ojl14mAmDkkhKdZOYqyduGgbWmt2ldezemcF%0AgxJjyE6OJdoWRV5aPJ98W8bXuyv5ovggUUoRa4/iuhNGcszoTBJjbLjculUdtsutaXa6qWlysLu8%0Anl3l9WzeX8tjn2zFHqXISYljeGYCVx4zgpkj0rs/Y9DeNbDs/5kmp24HfOfh1sM4JA2G2v3tv2/i%0AeaYee+uH7cfxAdMxLWOMGS107+rW1SLRCabnZk2J6byTNw2yxsHBLaZaqq0hU+GMB6BmnxnvfNTJ%0A5s+BrR+ZSeAd9abTGUDOJNMnYs8qM9xEwWzTaqqmxFStNFaB9nZMYtRcOOsh02lOiDA0IBL9F8UH%0ArTrhOlxuTW5qHKnx0Ww/aF5yRSnFoIQYTp80mJPHRU4Pv5pGBxpI8df++nB8+TdvtUVyLqSPMp3H%0AfA0/3tSTTzin9ZAOWpvRDEu+Nr0t49Lg9Wvh0JbW3z9kqmn/nZBhBsdKHmxeSm7/DKr3mJ7KGaNh%0A5EmmVJ0+yswQ1lXXe5fTvDQtKzTb8emQN9U0WzxUbK5lizH3zhwLiVlmmN7cyVJ3LsLegEj0opes%0AehoW3WLWb14Dg0aYttxN1Wb42aSc7vWcdDRAU403qSekd/79bnfPx1LZ+pEpmXfWI1mICCODmonA%0AHXWRKf2ecJt3TPGkrNZDNXRHdLy3n0Eg3fN7Y8CsnvZQFiKCSaIXpi79tN/3dxRCiD7SJ2OPKqVO%0AV0ptVkoVK6Xu6It7CCGECEyvJ3qllA14BFgATAAuUUoN3L73QgjRz/qiRD8TKNZab9NaNwMvAef0%0AwX2EEEIEoC8SfR7gO/TeHmtfK0qp65RSq5RSq8rK+r4zkxBCDFR9kej9taNr14ZTa71Qaz1daz09%0AK+swW3cIIYToUl8k+j1Agc92PrCvD+4jhBAiAH2R6P8LjFFKjVBKxQAXA+/0wX2EEEIEoNfb0Wut%0AnUqpHwOLARvwlNZ6Y2/fRwghRGBCYggEpVQZsPMwvz0T8DOQeMgKp3jDKVYIr3jDKVYIr3jDKVbo%0AWbzDtNZdvuQMiUTfE0qpVYGM9RAqwinecIoVwivecIoVwivecIoVghNvn/SMFUIIETok0QshRISL%0AhES/sL8D6KZwijecYoXwijecYoXwijecYoUgxBv2dfRCCCE6FwkleiGEEJ0I60QfasMhK6UKlFLL%0AlFKFSqmNSqmfWPvTlVJLlFJbrOUga79SSj1sxb9OKTW1H2K2KaXWKqUWWdsjlFIrrVhftjq9oZSK%0AtbaLrePD+yHWNKXUa0qpIusZzwnxZ/tT6/dgg1LqX0qpuFB5vkqpp5RSpUqpDT77uv0slVJXWOdv%0AUUpdEeR4/2j9LqxTSr2plErzOXanFe9mpdRpPvv7PGf4i9Xn2M+VUloplWltB+fZaq3D8gvTGWsr%0AMBKIAb4BJvRzTLnAVGs9GfgWM1TzH4A7rP13APdb62cA72PGB5oNrOyHmG8F/gkssrZfAS621h8D%0AbrDWbwQes9YvBl7uh1ifBa611mOAtFB9tpiB/LYD8T7P9cpQeb7ACcBUYIPPvm49SyAd2GYtB1nr%0Ag4IY76mA3Vq/3yfeCVY+iAVGWHnCFqyc4S9Wa38BpiPpTiAzmM82aL/4ffAw5wCLfbbvBO7s77ja%0AxPg2cAqwGci19uUCm631fwCX+Jzfcl6Q4ssHPgTmAousX7aDPv95Wp6x9Qs6x1q3W+epIMaaYiVO%0A1WZ/qD5bzyiu6dbzWgScFkrPFxjeJnF261kClwD/8Nnf6ry+jrfNsfOAF631VrnA82yDmTP8xQq8%0ABkwGduBN9EF5tuFcdRPQcMj9xfrTewqwEsjRWpcAWMts67T+/hn+DNwOuK3tDKBSa+30E09LrNbx%0AKuv8YBkJlAFPW1VNTyilEgnRZ6u13gs8AOwCSjDPazWh+3yh+8+yv39/fV2NKRlDCMarlDob2Ku1%0A/qbNoaDEGs6JPqDhkPuDUioJeB24RWtd3dmpfvYF5WdQSp0FlGqtVwcYT38/bzvmz+FHtdZTgDpM%0A9UJH+jVeq377HEzVwRAgETPrWkcx9ffz7UxHsYVEzEqpuwAn8KJnl5/T+i1epVQCcBfwa3+H/ezr%0A9VjDOdGH5HDISqloTJJ/UWv9hrX7gFIq1zqeC5Ra+/vzZzgWOFsptQMzC9hcTAk/TSnlGezON56W%0AWK3jqUB5kGL13H+P1nqltf0aJvGH4rMFmA9s11qXaa0dwBvAMYTu84XuP8v+fsZYLynPAi7TVh1H%0AJ3H1V7yjMB/431j/3/KBNUqpwcGKNZwTfcgNh6yUUsCTQKHW+kGfQ+8AnrfmV2Dq7j37L7fevM8G%0Aqjx/Ovc1rfWdWut8rfVwzLP7SGt9GbAMuKCDWD0/wwXW+UErvWmt9wO7lVLjrF3zgE2E4LO17AJm%0AK6USrN8LT7wh+Xz9xBDIs1wMnKqUGmT9BXOqtS8olFKnA78AztZa1/scege42GrJNAIYA3xFP+UM%0ArfV6rXW21nq49f9tD6bRxn6C9Wz76sVJML4wb6y/xbxJvysE4jkO8+fVOuBr6+sMTF3rh8AWa5lu%0Ana8wE6lvBdYD0/sp7pPwtroZiflPUQy8CsRa++Os7WLr+Mh+iPNoYJX1fN/CtEYI2WcL3A0UARuA%0A5zGtQELi+QL/wrw7cGASzzWH8ywxdePF1tdVQY63GFOP7fm/9pjP+XdZ8W4GFvjs7/Oc4S/WNsd3%0A4H0ZG5RnKz1jhRAiwoVz1Y0QQogASKIXQogIJ4leCCEinCR6IYSIcJLohRAiwkmiF0KICCeJXggh%0AIpwkeiGEiHD/Hwyg1D0naIdpAAAAAElFTkSuQmCC%0A" id="158" name="Shape 15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XoAAAD8CAYAAAB5Pm/hAAAABHNCSVQICAgIfAhkiAAAAAlwSFlz%0AAAALEgAACxIB0t1+/AAAADl0RVh0U29mdHdhcmUAbWF0cGxvdGxpYiB2ZXJzaW9uIDIuMS4wLCBo%0AdHRwOi8vbWF0cGxvdGxpYi5vcmcvpW3flQAAIABJREFUeJzt3Xd4XNW18OHf1ox6taplSe4NG2Pc%0AbTq2KQZCCRBaQg+hhBtCAoFLGuTmAxICCQmBmN4SenUgxgbTbRMXcJOM5V5kS7Z6n7K/P/YZzUga%0ASSNLGs2M1vs8ek7VOUvH8pqtfXZRWmuEEEJErqj+DkAIIUTfkkQvhBARThK9EEJEOEn0QggR4STR%0ACyFEhJNEL4QQEU4SvRBCRDhJ9EIIEeEk0QshRISz93cAAJmZmXr48OH9HYYQQoSV1atXH9RaZ3V1%0AXkgk+uHDh7Nq1ar+DkMIIcKKUmpnIOdJ1Y0QQkQ4SfRCCBHhJNELIUSEk0QvhBARThK9EEJEOEn0%0AQggR4STRCyFEhJNEL4QQ/aGpFj78Hexd3ee3kkQvhBD9oakGPnsAStb1+a0k0QshRH9wNZmlLabP%0AbyWJXggh+oOz2SztsX1+K0n0QgjRH1xWopcSvRBCRCipuhFCiAjncpilXRK9EEJEJqenRC919EII%0AEZl2f2WWoVR1o5SyKaXWKqUWWdsjlFIrlVJblFIvK6VirP2x1naxdXx434QuhBBhbNn/maWt7+d/%0A6k6J/idAoc/2/cBDWusxQAVwjbX/GqBCaz0aeMg6TwghhEdTLcy8zqznHt3ntwso0Sul8oEzgSes%0AbQXMBV6zTnkWONdaP8faxjo+zzpfCCHE9k/h3jzY+SXEpUEQ0mOgJfo/A7cDbms7A6jUWjut7T1A%0AnrWeB+wGsI5XWecLIYTY81+zPLABbNFBuWWXiV4pdRZQqrX2HXnH30eQDuCY73WvU0qtUkqtKisr%0ACyhYIYQIezHJ3vWovq+fh8BK9McCZyuldgAvYaps/gykKaU8UeYD+6z1PUABgHU8FShve1Gt9UKt%0A9XSt9fSsrKwe/RBCCBE2mqq861EhUqLXWt+ptc7XWg8HLgY+0lpfBiwDLrBOuwJ421p/x9rGOv6R%0A1rpdiV4IIQYkR6N3PcoWlFv2pB39L4BblVLFmDr4J639TwIZ1v5bgTt6FqIQQkQQz9AHABXbg3LL%0AblUQaa0/Bj621rcBM/2c0whc2AuxCSFE5PGMWhlE0jNWCCGCySWJXgghIpskeiGEiHCOhqDfUhK9%0AEEIEy7pXYOMbQb+tJHohhAiWzx5svX3zmqDcVhK9EEIES1lh6+3kwUG5rSR6IYToL/b4oNxGEr0Q%0AQgSD29V+X1RwUrAkeiGECAbPHLHRCUG/tSR6IYQIBrc1qvtJd8KY04J66+CMkSmEEAOdJ9FH2eHS%0AlyGIYz1KohdCiGDwJHpbtJlVKogT70nVjRBCBENLiT44QxP7kkQvhBDB4Ft1E2SS6IUQIhg8rW6C%0ANKuUL0n0QggRDJ529FKiF0KICNXyMlYSvRBCRCa3p+pGEr0QQkQmeRkrhBARrqWOXl7GCiFEZGpp%0AdSPt6IUQIjJJ1Y0QQkQ43yEQgkwSvRBCBIOU6IUQIsLJWDdCCBHhWhK9VN0IIURkckmHKSGEiGwy%0A1o0QQkQ4GetGCCEinIx1I4QQYW7D6+Bo6Pi4NK8UQogwtuMLeO1qWPLrjs+RsW6EECKM1R8yy+p9%0AHZ8jY90IIUQY89S/22I6PqdmH9hiISYpODH5kEQvhBA95QpgHJstSyF3srS6EUKIsORqNsvOXrTW%0AlcLgScGJpw1J9EII0VMtVTedlOgdDRAdH5x42pBEL4QQPeWpulEdpFStrUSfELyYfEiiF0KInnI2%0AmuWqpzo43gTo0C3RK6XilFJfKaW+UUptVErdbe0foZRaqZTaopR6WSkVY+2PtbaLrePD+/ZHEEKI%0Afuao965/u7jj4yFcom8C5mqtJwNHA6crpWYD9wMPaa3HABXANdb51wAVWuvRwEPWeUIIEbma67zr%0A//xe++OeHrOhWqLXRq21GW19aWAu8Jq1/1ngXGv9HGsb6/g8pZTqtYiFECLU+Jbo/R4P8UQPoJSy%0AKaW+BkqBJcBWoFJrbb2BYA+QZ63nAbsBrONVQEZvBi2EECGluatE76m6CeFEr7V2aa2PBvKBmcAR%0A/k6zlv5K77rtDqXUdUqpVUqpVWVlZYHGK4QQoScSSvQeWutK4GNgNpCmlPL0DsgHPIM87AEKAKzj%0AqUC5n2st1FpP11pPz8rKOrzohRAiFPgmen/DIDg9iT5EX8YqpbKUUmnWejwwHygElgEXWKddAbxt%0Arb9jbWMd/0hr3a5EL4QQEcO36sYe1/qY1lBd4v9YkAQy6EIu8KxSyob5YHhFa71IKbUJeEkp9X/A%0AWuBJ6/wngeeVUsWYkvzFfRC3EEKEDodPq5u2JfrP/gQf/c6sJ/ZP7UWXiV5rvQ6Y4mf/Nkx9fdv9%0AjcCFvRKdEEKEg1Yl+tjWx3w7USXnBieeNqRnrBBCHC7P0Ae+dfRtBzZrqPCu98PIlSCJXgghDs8X%0Af4HfZUBTjUn0E78LqUO9M0l5dDa9YJBIohdCiMPhmTawocJU3aTmwdGXQvXe1sm9HyYaaUsSvRBC%0A9ETlLtN8MjoR0goADbUHvMejrDQ7yc/QCEEiiV4IIXrimTPNMi4F4lLNumcOWTCl+xnXwrmPBj82%0AiyR6IYTorvp2fUAhLs3bIerly83S0Whmn0rM6rcXsSCJXgghus/fC9bYZG+JvnqPWa74u1nGpQUn%0Arg7030eMEEKEK89EI77ypkJqvknqmWPNPs/wxVO+H7zY/JASvRBCdFfbEv0ZD5gkD1AwyztZuKsZ%0A7PEQ278tbyTRCyFEdzmbWm/79ni1x0BjFezfAC6H2e5nkuiFEKK7nG1K9Ck+id4WCxXb4bFjoXa/%0A/9Esg0wSvRBCdFfbOvpWJXqfsW6qSyTRCyFEWHK0SfSJ2d5138TeUAG26ODE1AlpdSOEEN3lKdFf%0A+Cw0VrZuI+9bom+ogPj+bVoJkuiFEKL7PIl+yBQYNKz1Md8SfV2p+epnUnUjhBDd1dkcsFG24MYS%0AAEn0QgjRXZ4Svb+pAVWbtDrtyj4PpyuS6IUQoru6k+hT8vo+ni5IohdCiO5yNJqE7q9FTdtEX1oY%0AnJg6IYleCCG6y9lohjZQqv2xtonedyrBfiKJXgghusvZ2H4ScA/V5mVs28TfD/o/AiGECDeORv8t%0AbqB9KX/2jX0fTxck0QshRHc5G/2/iIX2Jfgx8/s+ni5IohdCiO7qLNG7HN71s/4cnHi6IIleCCG6%0Ay9EA0R0ket+Xr9OvCk48XZBEL4QQ3eVsMq1u/NJm4TvQWT+TRC+EEN3lbOi41Y12m+XxPwtePF2Q%0ARC+EEN3VWasbbZXoQ6BZpUfoRCKEEOGioaLjl7GeEr2/zlT9RBK9EEJ0x6qnoWYf1B/q4ARPiV4S%0AvRBChKe1z5tl7QH/xz1VN0iiF0KI8NRQaZYxiR2cICV6IYQIb1njzHLBH/wfb6mjD530GjqRCCFE%0AOIiyQfYEyJvq/3gIJnqZM1YIIbqj8F1IyOj4uKeKXurohRAiDDmbzLLDFjcgdfRCCBHOfAcs64i0%0AuhFCiDDmdprlrOs7PicE6+hDJxIhhAh1nkSfPqqTkwIbAkFrzbvf7KOkqqF3YutEl4leKVWglFqm%0AlCpUSm1USv3E2p+ulFqilNpiLQdZ+5VS6mGlVLFSap1SqoNX00IIEWY8id7WSTuWobPNMnN0p5fa%0AW9nAzf9ay9LC0l4KrmOBlOidwM+01kcAs4GblFITgDuAD7XWY4APrW2ABcAY6+s64NFej1oIIfqD%0Ap44+qpNEP+0quGU95E3r9FKFJTUATMhN7q3oOtRlotdal2it11jrNUAhkAecAzxrnfYscK61fg7w%0AnDZWAGlKqdxej1wIIXrDlqVQsz+wcz0l+qjojs9RCtKGdnmpW1/+GoBxg1MCu3cPdKuOXik1HJgC%0ArARytNYlYD4MAM8o+3nAbp9v22PtE0KI0OJ2wYvnw7NnB3i+J9EffhckrTW7y+upaXIyfnAySbF9%0A350p4DsopZKA14FbtNbVquM2ov4O6HYnKXUdpmqHoUO7/vQTQohe11hllpU7Azs/kDr6TizfeohL%0AHl/Rsn3ZrODkvoBK9EqpaEySf1Fr/Ya1+4CnSsZaet4o7AEKfL49H9jX9ppa64Va6+la6+lZWVmH%0AG78QQhw+z/yuHQ5Q1kYgdfSdePjDLa22U+I7qQLqRYG0ulHAk0Ch1vpBn0PvAFdY61cAb/vsv9xq%0AfTMbqPJU8QghRMhoroe/Wo0CA030gdTRd6CuycnybYeItikumWnKwkPTE7p9ncMRyMfSscAPgPVK%0Aqa+tff8L3Ae8opS6BtgFXGgdew84AygG6oHQmAZdCCF8Ve3xrsckdX1+YzU8frJZP4wS/efFBwF4%0A4MLJnDw+m2NGZTJl6KBuX+dwdBmt1vpzOu7LO8/P+Rq4qYdxCSFEH/N5dRhIib600LseQB29262J%0AivKmzuVbzfg4s0dmkBIXzXcmDwk40p6SnrFCiIHJ1exdj0vr+Dy3G97/BXz5sHdfZ6NXAovW7WPk%0A/77Hpn3VLfuKS2uZXJBGTkoHc832IUn0QoiByeEz9IA9Fv44Bta+2P68HZ/BysegaJF3X1JOp5f+%0AZreZhWppoXe6wX2VDeSnxfco5MMliV4IMTA56r3rRYugrhTevtG0rff1nJ829l2U6J1uUy1UVmOG%0ANdZas+1gHUPSgl+aB0n0QoiBytHBYGLl27r+3ihbh4e01ry6yrzoLatpQmvNaX/+FAheK5u2ZIYp%0AIcTA5Fui99VU7X+/R2Ln/X72VzdS22SaYf5n435G3PkeAMePyeS8qfndDrM3SIleCDEweUr0Uy9v%0Avb+ppvW23ae65Zib4eetOz21VWcleU9beYATxmbx9JUzgjLcgT+S6IUQA5Mn0bdtcVNzAD6+D5b+%0A1mxPu9J7LDqxyykC65tNHf/skd56/F+fNQG7rf/SrSR6IcTA5Cm5x7fptPTmdfDxvfD5Q2ZaQN+X%0As1E23v1mH8Pv+DcHqhv9XrbBSvSZSbEt+0ZnB9Ahqw9JHb0QYmD66HdmGd9JG/oVj4Ju3Qrn5n+t%0ABeCvH23h/86dBEBpTSMXL1xBZmJsS8uauGhTjk6O6/802/8RCCFEf7DHg6POLAGGzoFdy1uf8+kf%0AqB6xAM+I8W7PaJfACyt2cdzoLE4/cjAfFZayrayObWV1LceHpMWz5KcnkN0PHaTakkQvhBiYbHY4%0A+ocQbSViP3O8NqeOYPG6PVxoZcr7N7Yu/V//wmquOW4En2852Gr/7aePIzc1HlL7JPJukzp6IcTA%0Asvu/cHCLGYs+ZYj3ZazWcPbfvOelj2T5wTiilJtd7iyOanycf5ROaHe5Jz/fzuYDNUTbvC9pB4dA%0AKd6XJHohxMDy5Hz423SznpwLGdYk3hPOhqk/gPh0AOptyeimOuy4yR2URDVm4LPJ+f6L6S//aA4P%0AXDiZo/JTmRqkUSkDJVU3QogBa/H2JhZvPsSDt2/nraJ6kgsPMO/Hq6CpmroXruYk2xq+jJ5NdHQ0%0APzx+BAkxdm44aRTjf/WfVtf5+tenkJYQw9Shg7hgWv90iuqMJHohxMChW89q+tRXB1mp9/L/vjuJ%0AW14xL2J33HcmJGaQVb4GgGMcK0AdwV1ntq+2OWZUBtvK6khLiOn72HtAqm6EEAOHs3Xb91pMXfqK%0AbYda9rmsAclWj7jee2KbiUY8dfA/O3UcK/633bQcIUcSvRBi4GgzkFmdleg3+owb//hnZlCzlxIu%0ApQlrysAD61t93yOXTeG208YxKS9EmtV0QapuhBADR5uBzOq0aUP/x8WbW/bd934RZ07KZX91Iw0q%0AkVhd2e4y04alM21Yet/G2oukRC+EGDiaWyd6T9UNwE/mjWlZX1p4gOoGB25Plc2wY4MSXl+RRC+E%0AGDjalOgbMOPRLLr5OH56ytiW/ZX1Dr7ZU4XNM6/sxPOCFmJfkEQvhBg42k02onjx2lkcadW1/3S+%0ASfZ/+dAMRWz3ZMiY/h2UrKck0QshBg5HXbtdM4Z769p/Mn8MOSneUScTYq2XsdH9M9drb5FEL4QY%0AOHxK9E/r7/DMVTOIsbdOg/eccyQAGYkxKJuV6O2xhDNpdSOEGDAOlZbgmQ7komPGkTAuu905Wckm%0AqU8bNggqrBRpC+0OUV2REr0QYkB4a+1e3lzyEQD/cp5Mwok/8Xve5Pw07jlnIr85eyJIiV4IIcLH%0ALS9/zTsxRaxyj+WUO16GOP/J2xaluHzOcGvDKsnbwjvRS4leCDFgZKhqBuWPbzXNX6c87ej9jFUf%0ATsI7eiGECJgmk2piUnMC/xZP1Y3b0TchBYkkeiFExCssqSaRRmKVA3tyVuDfGJtsltrdN4EFidTR%0ACyEi3qMfbyVDmYHL0jJzA//Gc/4OKx+Fgll9FFlwSIleCBHxdh6qY95Qk+7i0wYH/o0puXDKPRBl%0A66PIgkMSvRAi4h2sbSYvxuoVm5jR+ckRSKpuhBAhZ/2eKgrS43tt5qaHG+5k2u4is5GQ2SvXDCdS%0AohdCBNX760uoaey4FUuz0813/vY5Zz78ea/dc5oq8m4kSqIXQog+s+VADTe8uIY73ljv97jWml+/%0AvQGAvZUN6DZzvB4Ot7vNNWISe3zNcCOJXggRNDVNTgB2l9f7PV60v4aX/ru7Zfutr/f2+J6Ohqoe%0AXyPcSaIXQgSNw2nao6/b0z75FpZUs+AvnwFw3pQ8AJZuKuWL4oNs3l9z2Pd0Vu7zbkw497CvE87k%0AZawQIii01vzPS2s7PP7e+pKW9V+dNYGi/TX8e30J/7b277jvzFbXuvf9Ir47NY/PtxykyenmqmOH%0AkxDTPqW5qkyi/8/0Jzj9zAt668cJK5LohRBBcbC2mQPVTS3bq3dW8O43+7hl/hhS46NZWlgKwDGj%0AMkiLjyYvLY7Ckmq/19pT0cDCT7ex8NNtLfvsUYofnTiq1XlF+6tJKt1BCtCckAtK9f4PFga6TPRK%0AqaeAs4BSrfWR1r504GVgOLAD+J7WukIppYC/AGcA9cCVWus1fRO6ECKcLNl0AIDL5wzjueU7Of/R%0ALwGorG/G6dYUllRz++njuPGk0QD88YLJXPrEypZkv7u8noL0BADuemtDu+v7foi43JrZ935IWU0T%0AN9pWcns0OJO60VEqwgRSR/8McHqbfXcAH2qtxwAfWtsAC4Ax1td1wKO9E6YQItwt21xKQXo8d589%0AsdX+t77ex6J1pnpm/hHeAccGJcbw/k+O58pjhgNw/B+WUd/sxO3WbNhr6vgX33ICO+47kyGpcVT7%0ANNlcsukAZTUm8U+I2kW5TsIWE97TAfZEl4lea/0pUN5m9znAs9b6s8C5Pvuf08YKIE0p1Y2BJYQQ%0AkaiirpmPikoZm52M6qD65A/nH8XYnOR2+/dVeqf/e+Kz7Ty09FvK65p5+JIpjBtszne4Na+t3sOW%0AAzXsPFTH9S+sBuCi6QXMiipkZdQUxmS3v/ZAcbh19Dla6xIArXWJUsozH1cesNvnvD3WvhKEEAPW%0Ao59sxeXWnDTepIq1vzqFp77Yzg0njWLtrkqWbDrA92YU+P3eeUdk84FV7fPgkm9b9p81yVuGHD84%0AmbKaJk556FOOGWWGOHj0sqksSNwMG6pYsOAcGJLSVz9eyOvt5pX+Pqr99nhQSl2nlFqllFpVVlbW%0Ay2EIIULJf3eUMy4nme/PGgqYapmfnTqOhBg7x47O5LdtqnN8XTRjKFv/3xnMGekdo+aPFxxFVJQ3%0A3Tx++XSOH2N6vH659RDHj8lkwaRc+HYxRCfA1Mv76CcLD4dboj+glMq1SvO5QKm1fw/g+7GcD+xr%0A992A1nohsBBg+vTpPe/+JoQICTWNDr4oPkhctI34aBtPfbGdjfuquWzW0A6rbbpii1L884ezeH/D%0Afo4fk0lyXHSr43HRNh77/jQm/mYxAOdPzTcHDn4LGaPCfs7XnjrcRP8OcAVwn7V822f/j5VSLwGz%0AgCpPFY8QIvL9cXERjyzb6vdYdnJcj66tlOKMSR2/8kuMtfPSdbPZtK+aUydaL3UPFcOQqT26byTo%0AsupGKfUvYDkwTim1Ryl1DSbBn6KU2gKcYm0DvAdsA4qBx4Eb+yRqIUTIaXa6efyz7aTGR/PAhZOJ%0AtbdOL+mJ0R18Z++ZPTKDq48bYTpOOZugchdkjO7z+4a6Lkv0WutLOjg0z8+5Gripp0EJIcLPs1/u%0AoNnp5jffmcAF0/L5+avftDo+ITc1uAG993MzBWDWuODeNwRJz1ghRI+VVjfy+/cKAchINPXh43KS%0A2XyghrduOpaEGJvfppPdsm8t1B2C0fMC6+G65jmzHHNKz+4bASTRCyF6rL7Z1bI+ONXUxb96wxwA%0AUuJ6qcpm4Ulm+d3Hwe2E8WdCnJ+/ElxO+OafZn3ur/yfM8BIohdC9JjT7W5ZH5OdBPRiggdweDtN%0A8cYPzXLuL+GE27z7XU4oetec+87NZt+4M3ovhjAmiV4I0WPNTtNC+i8XH01ibC+nFbcbNrzefn9t%0AqXe9uQ5eugy2LfPuu/YjyJnQu7GEKRmPXgjRYw6XKdEnx/VB2XHNM/C2nzYejT5j2m96p3WSX/AH%0AyJ/W+7GEKUn0Qoge81Td2KMCTCnOJiheGti5q542y+w2vWebar3rb11vllMvh8mXwvSrA7v2ACGJ%0AXgjRY56qm2hbgCnlg1/BC+ebljSd0Rr2rzPrV7wDM671Htv8b1j1FNT6DKFy9l/hvEfB1vdt9sOJ%0AJHohxGF5ZFkx3/vHclZsO8RHRWbQsRh7gEMclG4yy8Yu5nOt2G6Wx90KiZneknq0NcH3op/CxjfN%0A+hWLuhH9wCIvY4UQXSqvayYp1k6M1du10eHij4s3A3DxwhUt5wVconebScLR7vbH6svh77PhiLNh%0A+6dm33hrGsGcifDbKnj1Ktj4htn3/m2mCeXw47r9cw0UkuiFEJ36svgglz6xkhhbFJfMLOCmk0dz%0A3fNmvPfMpFgO1npndmrwaU/fqao9ZtnkZ9Lvv8+B2gPw38fNdt609uPVVO5qvT3uzAE7TWAgJNEL%0AIfzSWrNoXQk3/8vUo2enxPLs8p08u3xnyznv3nwsizfs5x+fbmNEZiJHD03r+sJblkCVNW1F20Rf%0Avg1q97fed/bfoO1LXs8HhceC+wP5kQas8E/0WkNNCaQM6e9IhAgrizfuZ3d5PUcXpFHf7CI7JZY3%0A1uzF4XJz/YmjuOKpryjabxLxbaeN44fHj+QXr6/jo6JSjsxL4akrZxBrt3HlsSO48tgRgd/4xQu8%0A641tJv/e8Dqg4Dt/hjXPw1kP+W8Lnz6i9QdC3MCdVCQQ4Z/oP7wbPn8IrlkCBTP7OxohwoLWmp+8%0AtJZGh586cuDpL3a0rP/9sqnMHZ9NjD2Khy46umc3/uxPZpk51owVv/5V84J101vw1ULYuxriB8G0%0AK81XRy56Ada/Bv/5BQyd07OYBoDwT/RfPWGWT54CP3gLhs42vzAJmTDlsv6NTYgQ5HJrnl++oyXJ%0Azz8iG7eGWHsUibF2XlvtrRbZfu8Zhz1ZSDvOJvjwHrN+9l/hqdNg3xr4fU7r86Ze0fW1EjNh9vUw%0A+SLzwSA6Ff6J3ukzBsbz57Y+JoleiBYlVQ3c8fp6PvnW2+78g5+e0G5UySlD0/jz0i28cM2s3kvy%0A4K1XTx0KBbNg/t2w9DetzznnEZjy/cCvKUk+IOGd6LX2NtPy57epcMrv4Nj/CV5MQoSg1TsrOP/R%0AL1u2h2Uk8Or1c/zO+nTZrGFcNmtY7wexf71ZXvi0aSFz3C3eRG+Pg18e6P17CiDcE33dQe/6uY/C%0AWze0P2fJryTRiwFrWVEpDy75lvV7Tcek707J45JZQxmbk0xqfJB6j2pt6uPXvmAS+uCj2p8z91fB%0AiWWACu9E7xlz+pKXYdzpMGou2GLgD1YLgPFneTtcCBHJqvfBg0fA8T+Deb8GYO2uCq565r8tp9wy%0Afwy3zB/bt3E4GqBkHWSPh6J/ty98zfkx2GO822lDzf/ZY37ct3ENcOGd6AtmwRHfMQkeIHmwWd62%0A1XS4KPo3FC0yL4EG+CzwIsJtfMssP/sTq0dez7QR2Tz5uRk+4JUfzWHmiPS+uW/VHlj6WzMGTWM1%0A/PPC9uckD4HRc2HK5TB0VutjP14FSkZi6WvhneiHzjZfbSVmmq+9a8z2kt/AgvvanydEmCqtaeTv%0Ay7ayfOshNh+oYUfcnS3HfvyP/3BMdhOFZZrL5xzTd0ne7YKHrBEl17/a+lhUNGSNN+3hh0yBKJv/%0Aa0gBLCjCO9F3xTP2xcpHzZ+zMQlm+5UrYOzpcHRH8553Q3MdvHcbTL4Yhh/fuhu21tItW/SqRoeL%0AexZt4p8rvUMAZFHZ6pw/xzzCrOoiiAXWWl8p+VAwAyaca/5fJGb2LBC3G758uPW+KDvM/BGccreM%0AHhlilNa6v2Ng+vTpetWqVX1z8UdmQVmRWb/yPcg9Cu7N9x6feB6c/1T7LtaBWnwXLP+bWR88CX70%0AmUnutaXwzJngcsDUH0BSjqlaypsmTcLEYdFac+OLa3h/w37SEqL5+6VTmTMqA71zOVHPLIDZN8GK%0AR7q+0NBj4Or3Oz5+YJMZJCw1r/2xZfea9167rBY8OUfCpa9ATCLEBzD8gehVSqnVWuvpXZ0X2SV6%0AgBtXwN3WL+AzZ7SfvGDjm5A0+PCqdhwN3iQPpvnYc+eYvxYObDQtDcDbScTj/CchY7R5EaXdPS9d%0AiQHh7nc38f6G/Xxvej5/uGByy35Vb7WLH3miN9Hb403JeuOb5q/ZnCOh8B3Y9LYZa2bPalCYwcJ8%0A/+p8/w7zFzDAmFOhodIML1K6yazXWdP3xaZAUzVc/KL/DwQRUiK/RA+w+7/w5PzW+2wxcOEzsO5l%0A88sfZYer3g98GAW321xz72qY9xtIyYM3r2t/3vffMB8AUXbzn2TFo+Bq9h6PToRrl8rclqKF262p%0AbXaSEhfN/qpGBqeatu7nP/olq3dWUPS704mLtpmqwf/c6U3MPy+GB0bDmNPgslf8X7x4qZnww1ds%0Aivn9RENDhdmXNBii473jwafgW/j6AAASM0lEQVTkmWaR2eNhxg8hOdd8QEjVZL+SEr2vghnwP1/D%0Awz7jdNy82pSocyaaRO92woY3vIm+ud6U2BMz/F+zrNAkeYCxp4HNeqkUkwzDjoEti+HaDyF/Ooye%0A5/2+438O9xWY9Vk3wFf/gM8fhPOf6N2fWYSN+mYnf/2omJpGB4mxdv65chc1jU7y0uLZW9nAlKFp%0AXDpzKKt3VjB7ZLpJ8m4XvHUjrHvJXOSUeyApy/yeJ+d2fLMEn78eh86BXctN9aKKgsZKyJ9hqmIS%0ArBe4taXmew63alOEhIGR6MGMdhdlNwn9kpdMkgcYNBxu2QDPngV7vG2Oef482L0Cbi009ettWw28%0Ac7NZXr3YfFgA/KbSlHDcbqjcAekj28cRl2JKXirKfIgcKjYtFjytFmbfBCfeJvX4IWL1zgpe+moX%0AVx83guQ4O+mJMew8VM/6PVUcPzaT7OQ4bFGBlWq11jQ53SZRA88v38En35axfOsh6nzGcU+Os3Pm%0ApFz2VTWwt7KBtbsqWbvLvHCdOcIqeHz9ojfJ37bNWyBJ72IUyVhruIPcyXD1f7wNBjx/2bctoSdl%0AB/SzidA2cBI9QNowKN8KI05os7/AtErY+TkULoJxC0ySB9MJ5bifwvzfes+vL4eSb0w9e4FPu2DP%0Af5KoKP9J3iMpy7ueMRqKl3i3VzxivjLGmDrSUXNhzPz21xC9au2uCrYfrOOMSbnsPFTP17srKKtp%0A4oEPzHuWV1fvJoNq6omlAe+wASeOzeLZqzuv7mtodvHq6t3c/34Rdc0uhmUk4HC62VfVCMBZR+Vy%0A1lFDmDs+m7omJynx0ebDw9lMw6FdfHYwifKqWmaMymREVqq5qGc4Ad8kH4j0kXDiHXD0pWbb8zsr%0AVTARbWDU0XtU7oZdK+AoP506Ct+Fl63BlLIneOe09MifaTp7FC4yJfiiRfCDN72dtQ6Xo9E7et8V%0A78K3i1u/4AX4/usw7FhTZyp6jdaaBoeL+Ggb8x78hG1ldX7Pu3JqGv9beC4x2rxbqYnPZ/3Ue1j0%0A8Rf8yPYu21JmMuGKv5CTlUlpdSNfbj3EnFEZ5KTE4XS5ufK+Z3DVHWSPzkTHpuKKTcOtNVFK8cFP%0ATyA5zk9TRH916WDqzhMzTU/YQcPguo9774GIsBNoHf3ASvSdcbvgnjYdS877ByRktJ4owSMlz9Tz%0A90byLfvW9OQdcbwVixsc9eB2wP3Dzb6kHLi1yFtX2lEb/S//CqkFMPHc9scEAKt2lPPYJ9tYWugZ%0AREuTx0Gq43LJSoplytBBnDA2k4L0BI4ckkrMopvh6xc6veYm2zgKbeO4u/o7VGMmrv7yjrns/2YJ%0AU5f9oOU8rWyoI84y/S+i482L0JJ1pt15lM3Ul9cf8s7A5Ct7ovk3P7AB4tLM7+e403vrsYgwJIn+%0AcDTXm1YHD1ktYG4tNE3LKndBU62Z/WbUyaYtfLBK179Nbb19a5Hpdv7UqebF7+n3eodj9v2wOvEO%0AU1/rbDTxH3nBgG7Z09DsYtG6fTz9xQ42lZhZjVLi7IzPTeG4ynf4n4a/mxPv3AuxSWa9ttRMbrHY%0A6nV6a6F5x/PWjbDjMzjzT5A9kdrnLiLJVdVyr6VRx5HoKKdIF3CVfTEAOiEDNfmS9n+tgRnoS7sh%0A92jTFj1+kKm6m3GN96Woh9amUBCT5I1TDFiS6HvCk1x/W9X5ecHw7Qfwyf3QUG7m04xPN6W+Zp+5%0ANkfNhVN/Dx/8ErZ+2PG1pl5uXvZmjw/49lprGh1uYu1RKAWV9Q62lNZS1+ykrsnJ0k0HOG3iYBZM%0AMi09mpwutpbWkRxnJ3+Q+TA8WNtMo8NFbmocdlvr1hsutw74Zaav0ppG7nl3E9G2KEZnJ/GDOcM4%0AWNNEQoydtIRo9lQ0sHl/DRv2VVFUUs2yzaat+cjMRKYPH8Qt88eSmxpnxlt/6yZviX3eb+DYW6B0%0AIzxm9axGwc+KvGMptX1Gfzka5WmG6Me/ZzzHmWeeYzb2fW0+fPOmm7/a0KZzkhCHQRJ9T6x62rQZ%0Azp/W35F4NdXCmz8y7wZsMXDpy+ZF7hPzTQnPI30kfPcJ3P/8Hk43rDjil6j6UmbueIzYpvKW07Sy%0A0TT9BuLmXNvSUsPpcrN+bxXDMxJJS4hm+8E65v7pk4DCO33iYArS41my6QA7DtUDYItSRNtUy0xG%0A0TbFLfPH0uR0kxBj49kvd1BivZAclBDNyeOy2XGojoykWK49bgRDMxLITIolumpHq5fbWmsuXriC%0AldvLibFH0ez0Px1eW/OPyOGvl0whPsanBVXZt/DIDNOEsP5g+29KyTfjtYw5peMLl2+Dih3mxbwt%0AxpTa41JxZh6BvWC6DAcg+owk+jYO1TaxamcFcdE2spJisdsUOclxqCjYXlZHdkosTpdmb2UDtY1O%0AxuYks7+6kXV7KkmIsTMmJ4nEGDsJMTYyk2PZX9VIVYODjftMqb+q3sHuinqcLs1R+amMHZyM1rC7%0AvJ7SmiaqGxzkpMRx3tQ8MpNMm/s1uypYs7MCh0tzoNokvNKaRraV1RGlFJPyUomLjqIgPYFRWUmM%0AtB0gf+U96OlXYx+/AKfLzb5DNZS+/UtG73ubz10TeSHrVnbX2dhb2dDq54/CzYn2jTxtv7fds9mg%0AR3F7yn1sq3S1JOURmYlsP2heTs4ckc6UoWlEKUXxtq2clLSbeU0fEuuoomzm7Xx/MZTWNAEwJDWO%0AK48dTpRS7C6vx61NEl/42baWa3ta89mjFNOGDSIhxsayzWXYohRjc5IpLPFOGH2R/WPuty/kb+pS%0AnMn5zHB8xcb6NFY5RkDedBbedBb/+moXd75hWqEcmZfCwZpmBqfGcftp45iUn0ptk5PBKXHtZ0s6%0AtBWePNUk+FN/Dx/cZfbHp5vmr9Ovhrl3HfbvnBB9bUAl+sr6ZpJi7diiVLv/zA3NLn70wmo+9Zk+%0Ara9kJ5sE7kl6HclIjKHZ5aam0Ts7VrRN4XBpspJjGZaeQIw9ilU7K/yWVu1RipPGZbF2VyWH6kxL%0AEKVg3vgc6prMNYdlJHDSuGyykmNwuaG8rpnnlu8gtX4XJ8+ZQZaqYtKyq8ms3wrA+rjpvH3kX5m/%0A/3GG7HqXC12/46KTpjE18RAnsgo1+VKTEB+f17raCHBnjEHPup7ammqSopqxzbmhXXWE2+Vmx74S%0AklIHkRIfy7bSGhJj7QzLNPXMWmtcJRuwO+sod0Rz4IMHGVyzkUH1ratE3Jh/3yis39ucI2HyxRSP%0AupwmF0wckmqqttwuiG4ze5LLYUrfu78y1VyNlWaUxTP+aCaiLt9m6sozx3T67ydEqBgQif7pL7bz%0A4JJvWyVMpSAnOY70xBjcWrPzUD2NTheXzhzKlKGDSIuPpsHhorbJyRfFB0mMsTN7VDpF+2soq2ki%0A1m4jLy2OpFg7I7KSyEuLp7rRQVlNE5X1zS0z9dQ2Ojl14mAmDkkhKdZOYqyduGgbWmt2ldezemcF%0AgxJjyE6OJdoWRV5aPJ98W8bXuyv5ovggUUoRa4/iuhNGcszoTBJjbLjculUdtsutaXa6qWlysLu8%0Anl3l9WzeX8tjn2zFHqXISYljeGYCVx4zgpkj0rs/Y9DeNbDs/5kmp24HfOfh1sM4JA2G2v3tv2/i%0AeaYee+uH7cfxAdMxLWOMGS107+rW1SLRCabnZk2J6byTNw2yxsHBLaZaqq0hU+GMB6BmnxnvfNTJ%0A5s+BrR+ZSeAd9abTGUDOJNMnYs8qM9xEwWzTaqqmxFStNFaB9nZMYtRcOOsh02lOiDA0IBL9F8UH%0ArTrhOlxuTW5qHKnx0Ww/aF5yRSnFoIQYTp80mJPHRU4Pv5pGBxpI8df++nB8+TdvtUVyLqSPMp3H%0AfA0/3tSTTzin9ZAOWpvRDEu+Nr0t49Lg9Wvh0JbW3z9kqmn/nZBhBsdKHmxeSm7/DKr3mJ7KGaNh%0A5EmmVJ0+yswQ1lXXe5fTvDQtKzTb8emQN9U0WzxUbK5lizH3zhwLiVlmmN7cyVJ3LsLegEj0opes%0AehoW3WLWb14Dg0aYttxN1Wb42aSc7vWcdDRAU403qSekd/79bnfPx1LZ+pEpmXfWI1mICCODmonA%0AHXWRKf2ecJt3TPGkrNZDNXRHdLy3n0Eg3fN7Y8CsnvZQFiKCSaIXpi79tN/3dxRCiD7SJ2OPKqVO%0AV0ptVkoVK6Xu6It7CCGECEyvJ3qllA14BFgATAAuUUoN3L73QgjRz/qiRD8TKNZab9NaNwMvAef0%0AwX2EEEIEoC8SfR7gO/TeHmtfK0qp65RSq5RSq8rK+r4zkxBCDFR9kej9taNr14ZTa71Qaz1daz09%0AK+swW3cIIYToUl8k+j1Agc92PrCvD+4jhBAiAH2R6P8LjFFKjVBKxQAXA+/0wX2EEEIEoNfb0Wut%0AnUqpHwOLARvwlNZ6Y2/fRwghRGBCYggEpVQZsPMwvz0T8DOQeMgKp3jDKVYIr3jDKVYIr3jDKVbo%0AWbzDtNZdvuQMiUTfE0qpVYGM9RAqwinecIoVwivecIoVwivecIoVghNvn/SMFUIIETok0QshRISL%0AhES/sL8D6KZwijecYoXwijecYoXwijecYoUgxBv2dfRCCCE6FwkleiGEEJ0I60QfasMhK6UKlFLL%0AlFKFSqmNSqmfWPvTlVJLlFJbrOUga79SSj1sxb9OKTW1H2K2KaXWKqUWWdsjlFIrrVhftjq9oZSK%0AtbaLrePD+yHWNKXUa0qpIusZzwnxZ/tT6/dgg1LqX0qpuFB5vkqpp5RSpUqpDT77uv0slVJXWOdv%0AUUpdEeR4/2j9LqxTSr2plErzOXanFe9mpdRpPvv7PGf4i9Xn2M+VUloplWltB+fZaq3D8gvTGWsr%0AMBKIAb4BJvRzTLnAVGs9GfgWM1TzH4A7rP13APdb62cA72PGB5oNrOyHmG8F/gkssrZfAS621h8D%0AbrDWbwQes9YvBl7uh1ifBa611mOAtFB9tpiB/LYD8T7P9cpQeb7ACcBUYIPPvm49SyAd2GYtB1nr%0Ag4IY76mA3Vq/3yfeCVY+iAVGWHnCFqyc4S9Wa38BpiPpTiAzmM82aL/4ffAw5wCLfbbvBO7s77ja%0AxPg2cAqwGci19uUCm631fwCX+Jzfcl6Q4ssHPgTmAousX7aDPv95Wp6x9Qs6x1q3W+epIMaaYiVO%0A1WZ/qD5bzyiu6dbzWgScFkrPFxjeJnF261kClwD/8Nnf6ry+jrfNsfOAF631VrnA82yDmTP8xQq8%0ABkwGduBN9EF5tuFcdRPQcMj9xfrTewqwEsjRWpcAWMts67T+/hn+DNwOuK3tDKBSa+30E09LrNbx%0AKuv8YBkJlAFPW1VNTyilEgnRZ6u13gs8AOwCSjDPazWh+3yh+8+yv39/fV2NKRlDCMarlDob2Ku1%0A/qbNoaDEGs6JPqDhkPuDUioJeB24RWtd3dmpfvYF5WdQSp0FlGqtVwcYT38/bzvmz+FHtdZTgDpM%0A9UJH+jVeq377HEzVwRAgETPrWkcx9ffz7UxHsYVEzEqpuwAn8KJnl5/T+i1epVQCcBfwa3+H/ezr%0A9VjDOdGH5HDISqloTJJ/UWv9hrX7gFIq1zqeC5Ra+/vzZzgWOFsptQMzC9hcTAk/TSnlGezON56W%0AWK3jqUB5kGL13H+P1nqltf0aJvGH4rMFmA9s11qXaa0dwBvAMYTu84XuP8v+fsZYLynPAi7TVh1H%0AJ3H1V7yjMB/431j/3/KBNUqpwcGKNZwTfcgNh6yUUsCTQKHW+kGfQ+8AnrfmV2Dq7j37L7fevM8G%0Aqjx/Ovc1rfWdWut8rfVwzLP7SGt9GbAMuKCDWD0/wwXW+UErvWmt9wO7lVLjrF3zgE2E4LO17AJm%0AK6USrN8LT7wh+Xz9xBDIs1wMnKqUGmT9BXOqtS8olFKnA78AztZa1/scege42GrJNAIYA3xFP+UM%0ArfV6rXW21nq49f9tD6bRxn6C9Wz76sVJML4wb6y/xbxJvysE4jkO8+fVOuBr6+sMTF3rh8AWa5lu%0Ana8wE6lvBdYD0/sp7pPwtroZiflPUQy8CsRa++Os7WLr+Mh+iPNoYJX1fN/CtEYI2WcL3A0UARuA%0A5zGtQELi+QL/wrw7cGASzzWH8ywxdePF1tdVQY63GFOP7fm/9pjP+XdZ8W4GFvjs7/Oc4S/WNsd3%0A4H0ZG5RnKz1jhRAiwoVz1Y0QQogASKIXQogIJ4leCCEinCR6IYSIcJLohRAiwkmiF0KICCeJXggh%0AIpwkeiGEiHD/Hwyg1D0naIdpAAAAAElFTkSuQmCC%0A" id="159" name="Shape 15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XoAAAD8CAYAAAB5Pm/hAAAABHNCSVQICAgIfAhkiAAAAAlwSFlz%0AAAALEgAACxIB0t1+/AAAADl0RVh0U29mdHdhcmUAbWF0cGxvdGxpYiB2ZXJzaW9uIDIuMS4wLCBo%0AdHRwOi8vbWF0cGxvdGxpYi5vcmcvpW3flQAAIABJREFUeJzt3Xd4XNW18OHf1ox6taplSe4NG2Pc%0AbTq2KQZCCRBaQg+hhBtCAoFLGuTmAxICCQmBmN4SenUgxgbTbRMXcJOM5V5kS7Z6n7K/P/YZzUga%0ASSNLGs2M1vs8ek7VOUvH8pqtfXZRWmuEEEJErqj+DkAIIUTfkkQvhBARThK9EEJEOEn0QggR4STR%0ACyFEhJNEL4QQEU4SvRBCRDhJ9EIIEeEk0QshRISz93cAAJmZmXr48OH9HYYQQoSV1atXH9RaZ3V1%0AXkgk+uHDh7Nq1ar+DkMIIcKKUmpnIOdJ1Y0QQkQ4SfRCCBHhJNELIUSEk0QvhBARThK9EEJEOEn0%0AQggR4STRCyFEhJNEL4QQ/aGpFj78Hexd3ee3kkQvhBD9oakGPnsAStb1+a0k0QshRH9wNZmlLabP%0AbyWJXggh+oOz2SztsX1+K0n0QgjRH1xWopcSvRBCRCipuhFCiAjncpilXRK9EEJEJqenRC919EII%0AEZl2f2WWoVR1o5SyKaXWKqUWWdsjlFIrlVJblFIvK6VirP2x1naxdXx434QuhBBhbNn/maWt7+d/%0A6k6J/idAoc/2/cBDWusxQAVwjbX/GqBCaz0aeMg6TwghhEdTLcy8zqznHt3ntwso0Sul8oEzgSes%0AbQXMBV6zTnkWONdaP8faxjo+zzpfCCHE9k/h3jzY+SXEpUEQ0mOgJfo/A7cDbms7A6jUWjut7T1A%0AnrWeB+wGsI5XWecLIYTY81+zPLABbNFBuWWXiV4pdRZQqrX2HXnH30eQDuCY73WvU0qtUkqtKisr%0ACyhYIYQIezHJ3vWovq+fh8BK9McCZyuldgAvYaps/gykKaU8UeYD+6z1PUABgHU8FShve1Gt9UKt%0A9XSt9fSsrKwe/RBCCBE2mqq861EhUqLXWt+ptc7XWg8HLgY+0lpfBiwDLrBOuwJ421p/x9rGOv6R%0A1rpdiV4IIQYkR6N3PcoWlFv2pB39L4BblVLFmDr4J639TwIZ1v5bgTt6FqIQQkQQz9AHABXbg3LL%0AblUQaa0/Bj621rcBM/2c0whc2AuxCSFE5PGMWhlE0jNWCCGCySWJXgghIpskeiGEiHCOhqDfUhK9%0AEEIEy7pXYOMbQb+tJHohhAiWzx5svX3zmqDcVhK9EEIES1lh6+3kwUG5rSR6IYToL/b4oNxGEr0Q%0AQgSD29V+X1RwUrAkeiGECAbPHLHRCUG/tSR6IYQIBrc1qvtJd8KY04J66+CMkSmEEAOdJ9FH2eHS%0AlyGIYz1KohdCiGDwJHpbtJlVKogT70nVjRBCBENLiT44QxP7kkQvhBDB4Ft1E2SS6IUQIhg8rW6C%0ANKuUL0n0QggRDJ529FKiF0KICNXyMlYSvRBCRCa3p+pGEr0QQkQmeRkrhBARrqWOXl7GCiFEZGpp%0AdSPt6IUQIjJJ1Y0QQkQ43yEQgkwSvRBCBIOU6IUQIsLJWDdCCBHhWhK9VN0IIURkckmHKSGEiGwy%0A1o0QQkQ4GetGCCEinIx1I4QQYW7D6+Bo6Pi4NK8UQogwtuMLeO1qWPLrjs+RsW6EECKM1R8yy+p9%0AHZ8jY90IIUQY89S/22I6PqdmH9hiISYpODH5kEQvhBA95QpgHJstSyF3srS6EUKIsORqNsvOXrTW%0AlcLgScGJpw1J9EII0VMtVTedlOgdDRAdH5x42pBEL4QQPeWpulEdpFStrUSfELyYfEiiF0KInnI2%0AmuWqpzo43gTo0C3RK6XilFJfKaW+UUptVErdbe0foZRaqZTaopR6WSkVY+2PtbaLrePD+/ZHEEKI%0Afuao965/u7jj4yFcom8C5mqtJwNHA6crpWYD9wMPaa3HABXANdb51wAVWuvRwEPWeUIIEbma67zr%0A//xe++OeHrOhWqLXRq21GW19aWAu8Jq1/1ngXGv9HGsb6/g8pZTqtYiFECLU+Jbo/R4P8UQPoJSy%0AKaW+BkqBJcBWoFJrbb2BYA+QZ63nAbsBrONVQEZvBi2EECGluatE76m6CeFEr7V2aa2PBvKBmcAR%0A/k6zlv5K77rtDqXUdUqpVUqpVWVlZYHGK4QQoScSSvQeWutK4GNgNpCmlPL0DsgHPIM87AEKAKzj%0AqUC5n2st1FpP11pPz8rKOrzohRAiFPgmen/DIDg9iT5EX8YqpbKUUmnWejwwHygElgEXWKddAbxt%0Arb9jbWMd/0hr3a5EL4QQEcO36sYe1/qY1lBd4v9YkAQy6EIu8KxSyob5YHhFa71IKbUJeEkp9X/A%0AWuBJ6/wngeeVUsWYkvzFfRC3EEKEDodPq5u2JfrP/gQf/c6sJ/ZP7UWXiV5rvQ6Y4mf/Nkx9fdv9%0AjcCFvRKdEEKEg1Yl+tjWx3w7USXnBieeNqRnrBBCHC7P0Ae+dfRtBzZrqPCu98PIlSCJXgghDs8X%0Af4HfZUBTjUn0E78LqUO9M0l5dDa9YJBIohdCiMPhmTawocJU3aTmwdGXQvXe1sm9HyYaaUsSvRBC%0A9ETlLtN8MjoR0goADbUHvMejrDQ7yc/QCEEiiV4IIXrimTPNMi4F4lLNumcOWTCl+xnXwrmPBj82%0AiyR6IYTorvp2fUAhLs3bIerly83S0Whmn0rM6rcXsSCJXgghus/fC9bYZG+JvnqPWa74u1nGpQUn%0Arg7030eMEEKEK89EI77ypkJqvknqmWPNPs/wxVO+H7zY/JASvRBCdFfbEv0ZD5gkD1AwyztZuKsZ%0A7PEQ278tbyTRCyFEdzmbWm/79ni1x0BjFezfAC6H2e5nkuiFEKK7nG1K9Ck+id4WCxXb4bFjoXa/%0A/9Esg0wSvRBCdFfbOvpWJXqfsW6qSyTRCyFEWHK0SfSJ2d5138TeUAG26ODE1AlpdSOEEN3lKdFf%0A+Cw0VrZuI+9bom+ogPj+bVoJkuiFEKL7PIl+yBQYNKz1Md8SfV2p+epnUnUjhBDd1dkcsFG24MYS%0AAEn0QgjRXZ4Svb+pAVWbtDrtyj4PpyuS6IUQoru6k+hT8vo+ni5IohdCiO5yNJqE7q9FTdtEX1oY%0AnJg6IYleCCG6y9lohjZQqv2xtonedyrBfiKJXgghusvZ2H4ScA/V5mVs28TfD/o/AiGECDeORv8t%0AbqB9KX/2jX0fTxck0QshRHc5G/2/iIX2Jfgx8/s+ni5IohdCiO7qLNG7HN71s/4cnHi6IIleCCG6%0Ay9EA0R0ket+Xr9OvCk48XZBEL4QQ3eVsMq1u/NJm4TvQWT+TRC+EEN3lbOi41Y12m+XxPwtePF2Q%0ARC+EEN3VWasbbZXoQ6BZpUfoRCKEEOGioaLjl7GeEr2/zlT9RBK9EEJ0x6qnoWYf1B/q4ARPiV4S%0AvRBChKe1z5tl7QH/xz1VN0iiF0KI8NRQaZYxiR2cICV6IYQIb1njzHLBH/wfb6mjD530GjqRCCFE%0AOIiyQfYEyJvq/3gIJnqZM1YIIbqj8F1IyOj4uKeKXurohRAiDDmbzLLDFjcgdfRCCBHOfAcs64i0%0AuhFCiDDmdprlrOs7PicE6+hDJxIhhAh1nkSfPqqTkwIbAkFrzbvf7KOkqqF3YutEl4leKVWglFqm%0AlCpUSm1USv3E2p+ulFqilNpiLQdZ+5VS6mGlVLFSap1SqoNX00IIEWY8id7WSTuWobPNMnN0p5fa%0AW9nAzf9ay9LC0l4KrmOBlOidwM+01kcAs4GblFITgDuAD7XWY4APrW2ABcAY6+s64NFej1oIIfqD%0Ap44+qpNEP+0quGU95E3r9FKFJTUATMhN7q3oOtRlotdal2it11jrNUAhkAecAzxrnfYscK61fg7w%0AnDZWAGlKqdxej1wIIXrDlqVQsz+wcz0l+qjojs9RCtKGdnmpW1/+GoBxg1MCu3cPdKuOXik1HJgC%0ArARytNYlYD4MAM8o+3nAbp9v22PtE0KI0OJ2wYvnw7NnB3i+J9EffhckrTW7y+upaXIyfnAySbF9%0A350p4DsopZKA14FbtNbVquM2ov4O6HYnKXUdpmqHoUO7/vQTQohe11hllpU7Azs/kDr6TizfeohL%0AHl/Rsn3ZrODkvoBK9EqpaEySf1Fr/Ya1+4CnSsZaet4o7AEKfL49H9jX9ppa64Va6+la6+lZWVmH%0AG78QQhw+z/yuHQ5Q1kYgdfSdePjDLa22U+I7qQLqRYG0ulHAk0Ch1vpBn0PvAFdY61cAb/vsv9xq%0AfTMbqPJU8QghRMhoroe/Wo0CA030gdTRd6CuycnybYeItikumWnKwkPTE7p9ncMRyMfSscAPgPVK%0Aqa+tff8L3Ae8opS6BtgFXGgdew84AygG6oHQmAZdCCF8Ve3xrsckdX1+YzU8frJZP4wS/efFBwF4%0A4MLJnDw+m2NGZTJl6KBuX+dwdBmt1vpzOu7LO8/P+Rq4qYdxCSFEH/N5dRhIib600LseQB29262J%0AivKmzuVbzfg4s0dmkBIXzXcmDwk40p6SnrFCiIHJ1exdj0vr+Dy3G97/BXz5sHdfZ6NXAovW7WPk%0A/77Hpn3VLfuKS2uZXJBGTkoHc832IUn0QoiByeEz9IA9Fv44Bta+2P68HZ/BysegaJF3X1JOp5f+%0AZreZhWppoXe6wX2VDeSnxfco5MMliV4IMTA56r3rRYugrhTevtG0rff1nJ829l2U6J1uUy1UVmOG%0ANdZas+1gHUPSgl+aB0n0QoiBytHBYGLl27r+3ihbh4e01ry6yrzoLatpQmvNaX/+FAheK5u2ZIYp%0AIcTA5Fui99VU7X+/R2Ln/X72VzdS22SaYf5n435G3PkeAMePyeS8qfndDrM3SIleCDEweUr0Uy9v%0Avb+ppvW23ae65Zib4eetOz21VWcleU9beYATxmbx9JUzgjLcgT+S6IUQA5Mn0bdtcVNzAD6+D5b+%0A1mxPu9J7LDqxyykC65tNHf/skd56/F+fNQG7rf/SrSR6IcTA5Cm5x7fptPTmdfDxvfD5Q2ZaQN+X%0As1E23v1mH8Pv+DcHqhv9XrbBSvSZSbEt+0ZnB9Ahqw9JHb0QYmD66HdmGd9JG/oVj4Ju3Qrn5n+t%0ABeCvH23h/86dBEBpTSMXL1xBZmJsS8uauGhTjk6O6/802/8RCCFEf7DHg6POLAGGzoFdy1uf8+kf%0AqB6xAM+I8W7PaJfACyt2cdzoLE4/cjAfFZayrayObWV1LceHpMWz5KcnkN0PHaTakkQvhBiYbHY4%0A+ocQbSViP3O8NqeOYPG6PVxoZcr7N7Yu/V//wmquOW4En2852Gr/7aePIzc1HlL7JPJukzp6IcTA%0Asvu/cHCLGYs+ZYj3ZazWcPbfvOelj2T5wTiilJtd7iyOanycf5ROaHe5Jz/fzuYDNUTbvC9pB4dA%0AKd6XJHohxMDy5Hz423SznpwLGdYk3hPOhqk/gPh0AOptyeimOuy4yR2URDVm4LPJ+f6L6S//aA4P%0AXDiZo/JTmRqkUSkDJVU3QogBa/H2JhZvPsSDt2/nraJ6kgsPMO/Hq6CpmroXruYk2xq+jJ5NdHQ0%0APzx+BAkxdm44aRTjf/WfVtf5+tenkJYQw9Shg7hgWv90iuqMJHohxMChW89q+tRXB1mp9/L/vjuJ%0AW14xL2J33HcmJGaQVb4GgGMcK0AdwV1ntq+2OWZUBtvK6khLiOn72HtAqm6EEAOHs3Xb91pMXfqK%0AbYda9rmsAclWj7jee2KbiUY8dfA/O3UcK/633bQcIUcSvRBi4GgzkFmdleg3+owb//hnZlCzlxIu%0ApQlrysAD61t93yOXTeG208YxKS9EmtV0QapuhBADR5uBzOq0aUP/x8WbW/bd934RZ07KZX91Iw0q%0AkVhd2e4y04alM21Yet/G2oukRC+EGDiaWyd6T9UNwE/mjWlZX1p4gOoGB25Plc2wY4MSXl+RRC+E%0AGDjalOgbMOPRLLr5OH56ytiW/ZX1Dr7ZU4XNM6/sxPOCFmJfkEQvhBg42k02onjx2lkcadW1/3S+%0ASfZ/+dAMRWz3ZMiY/h2UrKck0QshBg5HXbtdM4Z769p/Mn8MOSneUScTYq2XsdH9M9drb5FEL4QY%0AOHxK9E/r7/DMVTOIsbdOg/eccyQAGYkxKJuV6O2xhDNpdSOEGDAOlZbgmQ7komPGkTAuu905Wckm%0AqU8bNggqrBRpC+0OUV2REr0QYkB4a+1e3lzyEQD/cp5Mwok/8Xve5Pw07jlnIr85eyJIiV4IIcLH%0ALS9/zTsxRaxyj+WUO16GOP/J2xaluHzOcGvDKsnbwjvRS4leCDFgZKhqBuWPbzXNX6c87ej9jFUf%0ATsI7eiGECJgmk2piUnMC/xZP1Y3b0TchBYkkeiFExCssqSaRRmKVA3tyVuDfGJtsltrdN4EFidTR%0ACyEi3qMfbyVDmYHL0jJzA//Gc/4OKx+Fgll9FFlwSIleCBHxdh6qY95Qk+7i0wYH/o0puXDKPRBl%0A66PIgkMSvRAi4h2sbSYvxuoVm5jR+ckRSKpuhBAhZ/2eKgrS43tt5qaHG+5k2u4is5GQ2SvXDCdS%0AohdCBNX760uoaey4FUuz0813/vY5Zz78ea/dc5oq8m4kSqIXQog+s+VADTe8uIY73ljv97jWml+/%0AvQGAvZUN6DZzvB4Ot7vNNWISe3zNcCOJXggRNDVNTgB2l9f7PV60v4aX/ru7Zfutr/f2+J6Ohqoe%0AXyPcSaIXQgSNw2nao6/b0z75FpZUs+AvnwFw3pQ8AJZuKuWL4oNs3l9z2Pd0Vu7zbkw497CvE87k%0AZawQIii01vzPS2s7PP7e+pKW9V+dNYGi/TX8e30J/7b277jvzFbXuvf9Ir47NY/PtxykyenmqmOH%0AkxDTPqW5qkyi/8/0Jzj9zAt668cJK5LohRBBcbC2mQPVTS3bq3dW8O43+7hl/hhS46NZWlgKwDGj%0AMkiLjyYvLY7Ckmq/19pT0cDCT7ex8NNtLfvsUYofnTiq1XlF+6tJKt1BCtCckAtK9f4PFga6TPRK%0AqaeAs4BSrfWR1r504GVgOLAD+J7WukIppYC/AGcA9cCVWus1fRO6ECKcLNl0AIDL5wzjueU7Of/R%0ALwGorG/G6dYUllRz++njuPGk0QD88YLJXPrEypZkv7u8noL0BADuemtDu+v7foi43JrZ935IWU0T%0AN9pWcns0OJO60VEqwgRSR/8McHqbfXcAH2qtxwAfWtsAC4Ax1td1wKO9E6YQItwt21xKQXo8d589%0AsdX+t77ex6J1pnpm/hHeAccGJcbw/k+O58pjhgNw/B+WUd/sxO3WbNhr6vgX33ICO+47kyGpcVT7%0ANNlcsukAZTUm8U+I2kW5TsIWE97TAfZEl4lea/0pUN5m9znAs9b6s8C5Pvuf08YKIE0p1Y2BJYQQ%0AkaiirpmPikoZm52M6qD65A/nH8XYnOR2+/dVeqf/e+Kz7Ty09FvK65p5+JIpjBtszne4Na+t3sOW%0AAzXsPFTH9S+sBuCi6QXMiipkZdQUxmS3v/ZAcbh19Dla6xIArXWJUsozH1cesNvnvD3WvhKEEAPW%0Ao59sxeXWnDTepIq1vzqFp77Yzg0njWLtrkqWbDrA92YU+P3eeUdk84FV7fPgkm9b9p81yVuGHD84%0AmbKaJk556FOOGWWGOHj0sqksSNwMG6pYsOAcGJLSVz9eyOvt5pX+Pqr99nhQSl2nlFqllFpVVlbW%0Ay2EIIULJf3eUMy4nme/PGgqYapmfnTqOhBg7x47O5LdtqnN8XTRjKFv/3xnMGekdo+aPFxxFVJQ3%0A3Tx++XSOH2N6vH659RDHj8lkwaRc+HYxRCfA1Mv76CcLD4dboj+glMq1SvO5QKm1fw/g+7GcD+xr%0A992A1nohsBBg+vTpPe/+JoQICTWNDr4oPkhctI34aBtPfbGdjfuquWzW0A6rbbpii1L884ezeH/D%0Afo4fk0lyXHSr43HRNh77/jQm/mYxAOdPzTcHDn4LGaPCfs7XnjrcRP8OcAVwn7V822f/j5VSLwGz%0AgCpPFY8QIvL9cXERjyzb6vdYdnJcj66tlOKMSR2/8kuMtfPSdbPZtK+aUydaL3UPFcOQqT26byTo%0AsupGKfUvYDkwTim1Ryl1DSbBn6KU2gKcYm0DvAdsA4qBx4Eb+yRqIUTIaXa6efyz7aTGR/PAhZOJ%0AtbdOL+mJ0R18Z++ZPTKDq48bYTpOOZugchdkjO7z+4a6Lkv0WutLOjg0z8+5Gripp0EJIcLPs1/u%0AoNnp5jffmcAF0/L5+avftDo+ITc1uAG993MzBWDWuODeNwRJz1ghRI+VVjfy+/cKAchINPXh43KS%0A2XyghrduOpaEGJvfppPdsm8t1B2C0fMC6+G65jmzHHNKz+4bASTRCyF6rL7Z1bI+ONXUxb96wxwA%0AUuJ6qcpm4Ulm+d3Hwe2E8WdCnJ+/ElxO+OafZn3ur/yfM8BIohdC9JjT7W5ZH5OdBPRiggdweDtN%0A8cYPzXLuL+GE27z7XU4oetec+87NZt+4M3ovhjAmiV4I0WPNTtNC+i8XH01ibC+nFbcbNrzefn9t%0AqXe9uQ5eugy2LfPuu/YjyJnQu7GEKRmPXgjRYw6XKdEnx/VB2XHNM/C2nzYejT5j2m96p3WSX/AH%0AyJ/W+7GEKUn0Qoge81Td2KMCTCnOJiheGti5q542y+w2vWebar3rb11vllMvh8mXwvSrA7v2ACGJ%0AXgjRY56qm2hbgCnlg1/BC+ebljSd0Rr2rzPrV7wDM671Htv8b1j1FNT6DKFy9l/hvEfB1vdt9sOJ%0AJHohxGF5ZFkx3/vHclZsO8RHRWbQsRh7gEMclG4yy8Yu5nOt2G6Wx90KiZneknq0NcH3op/CxjfN%0A+hWLuhH9wCIvY4UQXSqvayYp1k6M1du10eHij4s3A3DxwhUt5wVconebScLR7vbH6svh77PhiLNh%0A+6dm33hrGsGcifDbKnj1Ktj4htn3/m2mCeXw47r9cw0UkuiFEJ36svgglz6xkhhbFJfMLOCmk0dz%0A3fNmvPfMpFgO1npndmrwaU/fqao9ZtnkZ9Lvv8+B2gPw38fNdt609uPVVO5qvT3uzAE7TWAgJNEL%0AIfzSWrNoXQk3/8vUo2enxPLs8p08u3xnyznv3nwsizfs5x+fbmNEZiJHD03r+sJblkCVNW1F20Rf%0Avg1q97fed/bfoO1LXs8HhceC+wP5kQas8E/0WkNNCaQM6e9IhAgrizfuZ3d5PUcXpFHf7CI7JZY3%0A1uzF4XJz/YmjuOKpryjabxLxbaeN44fHj+QXr6/jo6JSjsxL4akrZxBrt3HlsSO48tgRgd/4xQu8%0A641tJv/e8Dqg4Dt/hjXPw1kP+W8Lnz6i9QdC3MCdVCQQ4Z/oP7wbPn8IrlkCBTP7OxohwoLWmp+8%0AtJZGh586cuDpL3a0rP/9sqnMHZ9NjD2Khy46umc3/uxPZpk51owVv/5V84J101vw1ULYuxriB8G0%0AK81XRy56Ada/Bv/5BQyd07OYBoDwT/RfPWGWT54CP3gLhs42vzAJmTDlsv6NTYgQ5HJrnl++oyXJ%0Azz8iG7eGWHsUibF2XlvtrRbZfu8Zhz1ZSDvOJvjwHrN+9l/hqdNg3xr4fU7r86Ze0fW1EjNh9vUw%0A+SLzwSA6Ff6J3ukzBsbz57Y+JoleiBYlVQ3c8fp6PvnW2+78g5+e0G5UySlD0/jz0i28cM2s3kvy%0A4K1XTx0KBbNg/t2w9DetzznnEZjy/cCvKUk+IOGd6LX2NtPy57epcMrv4Nj/CV5MQoSg1TsrOP/R%0AL1u2h2Uk8Or1c/zO+nTZrGFcNmtY7wexf71ZXvi0aSFz3C3eRG+Pg18e6P17CiDcE33dQe/6uY/C%0AWze0P2fJryTRiwFrWVEpDy75lvV7Tcek707J45JZQxmbk0xqfJB6j2pt6uPXvmAS+uCj2p8z91fB%0AiWWACu9E7xlz+pKXYdzpMGou2GLgD1YLgPFneTtcCBHJqvfBg0fA8T+Deb8GYO2uCq565r8tp9wy%0Afwy3zB/bt3E4GqBkHWSPh6J/ty98zfkx2GO822lDzf/ZY37ct3ENcOGd6AtmwRHfMQkeIHmwWd62%0A1XS4KPo3FC0yL4EG+CzwIsJtfMssP/sTq0dez7QR2Tz5uRk+4JUfzWHmiPS+uW/VHlj6WzMGTWM1%0A/PPC9uckD4HRc2HK5TB0VutjP14FSkZi6WvhneiHzjZfbSVmmq+9a8z2kt/AgvvanydEmCqtaeTv%0Ay7ayfOshNh+oYUfcnS3HfvyP/3BMdhOFZZrL5xzTd0ne7YKHrBEl17/a+lhUNGSNN+3hh0yBKJv/%0Aa0gBLCjCO9F3xTP2xcpHzZ+zMQlm+5UrYOzpcHRH8553Q3MdvHcbTL4Yhh/fuhu21tItW/SqRoeL%0AexZt4p8rvUMAZFHZ6pw/xzzCrOoiiAXWWl8p+VAwAyaca/5fJGb2LBC3G758uPW+KDvM/BGccreM%0AHhlilNa6v2Ng+vTpetWqVX1z8UdmQVmRWb/yPcg9Cu7N9x6feB6c/1T7LtaBWnwXLP+bWR88CX70%0AmUnutaXwzJngcsDUH0BSjqlaypsmTcLEYdFac+OLa3h/w37SEqL5+6VTmTMqA71zOVHPLIDZN8GK%0AR7q+0NBj4Or3Oz5+YJMZJCw1r/2xZfea9167rBY8OUfCpa9ATCLEBzD8gehVSqnVWuvpXZ0X2SV6%0AgBtXwN3WL+AzZ7SfvGDjm5A0+PCqdhwN3iQPpvnYc+eYvxYObDQtDcDbScTj/CchY7R5EaXdPS9d%0AiQHh7nc38f6G/Xxvej5/uGByy35Vb7WLH3miN9Hb403JeuOb5q/ZnCOh8B3Y9LYZa2bPalCYwcJ8%0A/+p8/w7zFzDAmFOhodIML1K6yazXWdP3xaZAUzVc/KL/DwQRUiK/RA+w+7/w5PzW+2wxcOEzsO5l%0A88sfZYer3g98GAW321xz72qY9xtIyYM3r2t/3vffMB8AUXbzn2TFo+Bq9h6PToRrl8rclqKF262p%0AbXaSEhfN/qpGBqeatu7nP/olq3dWUPS704mLtpmqwf/c6U3MPy+GB0bDmNPgslf8X7x4qZnww1ds%0Aivn9RENDhdmXNBii473jwafgW/j6AAASM0lEQVTkmWaR2eNhxg8hOdd8QEjVZL+SEr2vghnwP1/D%0Awz7jdNy82pSocyaaRO92woY3vIm+ud6U2BMz/F+zrNAkeYCxp4HNeqkUkwzDjoEti+HaDyF/Ooye%0A5/2+438O9xWY9Vk3wFf/gM8fhPOf6N2fWYSN+mYnf/2omJpGB4mxdv65chc1jU7y0uLZW9nAlKFp%0AXDpzKKt3VjB7ZLpJ8m4XvHUjrHvJXOSUeyApy/yeJ+d2fLMEn78eh86BXctN9aKKgsZKyJ9hqmIS%0ArBe4taXmew63alOEhIGR6MGMdhdlNwn9kpdMkgcYNBxu2QDPngV7vG2Oef482L0Cbi009ettWw28%0Ac7NZXr3YfFgA/KbSlHDcbqjcAekj28cRl2JKXirKfIgcKjYtFjytFmbfBCfeJvX4IWL1zgpe+moX%0AVx83guQ4O+mJMew8VM/6PVUcPzaT7OQ4bFGBlWq11jQ53SZRA88v38En35axfOsh6nzGcU+Os3Pm%0ApFz2VTWwt7KBtbsqWbvLvHCdOcIqeHz9ojfJ37bNWyBJ72IUyVhruIPcyXD1f7wNBjx/2bctoSdl%0AB/SzidA2cBI9QNowKN8KI05os7/AtErY+TkULoJxC0ySB9MJ5bifwvzfes+vL4eSb0w9e4FPu2DP%0Af5KoKP9J3iMpy7ueMRqKl3i3VzxivjLGmDrSUXNhzPz21xC9au2uCrYfrOOMSbnsPFTP17srKKtp%0A4oEPzHuWV1fvJoNq6omlAe+wASeOzeLZqzuv7mtodvHq6t3c/34Rdc0uhmUk4HC62VfVCMBZR+Vy%0A1lFDmDs+m7omJynx0ebDw9lMw6FdfHYwifKqWmaMymREVqq5qGc4Ad8kH4j0kXDiHXD0pWbb8zsr%0AVTARbWDU0XtU7oZdK+AoP506Ct+Fl63BlLIneOe09MifaTp7FC4yJfiiRfCDN72dtQ6Xo9E7et8V%0A78K3i1u/4AX4/usw7FhTZyp6jdaaBoeL+Ggb8x78hG1ldX7Pu3JqGv9beC4x2rxbqYnPZ/3Ue1j0%0A8Rf8yPYu21JmMuGKv5CTlUlpdSNfbj3EnFEZ5KTE4XS5ufK+Z3DVHWSPzkTHpuKKTcOtNVFK8cFP%0ATyA5zk9TRH916WDqzhMzTU/YQcPguo9774GIsBNoHf3ASvSdcbvgnjYdS877ByRktJ4owSMlz9Tz%0A90byLfvW9OQdcbwVixsc9eB2wP3Dzb6kHLi1yFtX2lEb/S//CqkFMPHc9scEAKt2lPPYJ9tYWugZ%0AREuTx0Gq43LJSoplytBBnDA2k4L0BI4ckkrMopvh6xc6veYm2zgKbeO4u/o7VGMmrv7yjrns/2YJ%0AU5f9oOU8rWyoI84y/S+i482L0JJ1pt15lM3Ul9cf8s7A5Ct7ovk3P7AB4tLM7+e403vrsYgwJIn+%0AcDTXm1YHD1ktYG4tNE3LKndBU62Z/WbUyaYtfLBK179Nbb19a5Hpdv7UqebF7+n3eodj9v2wOvEO%0AU1/rbDTxH3nBgG7Z09DsYtG6fTz9xQ42lZhZjVLi7IzPTeG4ynf4n4a/mxPv3AuxSWa9ttRMbrHY%0A6nV6a6F5x/PWjbDjMzjzT5A9kdrnLiLJVdVyr6VRx5HoKKdIF3CVfTEAOiEDNfmS9n+tgRnoS7sh%0A92jTFj1+kKm6m3GN96Woh9amUBCT5I1TDFiS6HvCk1x/W9X5ecHw7Qfwyf3QUG7m04xPN6W+Zp+5%0ANkfNhVN/Dx/8ErZ+2PG1pl5uXvZmjw/49lprGh1uYu1RKAWV9Q62lNZS1+ykrsnJ0k0HOG3iYBZM%0AMi09mpwutpbWkRxnJ3+Q+TA8WNtMo8NFbmocdlvr1hsutw74Zaav0ppG7nl3E9G2KEZnJ/GDOcM4%0AWNNEQoydtIRo9lQ0sHl/DRv2VVFUUs2yzaat+cjMRKYPH8Qt88eSmxpnxlt/6yZviX3eb+DYW6B0%0AIzxm9axGwc+KvGMptX1Gfzka5WmG6Me/ZzzHmWeeYzb2fW0+fPOmm7/a0KZzkhCHQRJ9T6x62rQZ%0Azp/W35F4NdXCmz8y7wZsMXDpy+ZF7hPzTQnPI30kfPcJ3P/8Hk43rDjil6j6UmbueIzYpvKW07Sy%0A0TT9BuLmXNvSUsPpcrN+bxXDMxJJS4hm+8E65v7pk4DCO33iYArS41my6QA7DtUDYItSRNtUy0xG%0A0TbFLfPH0uR0kxBj49kvd1BivZAclBDNyeOy2XGojoykWK49bgRDMxLITIolumpHq5fbWmsuXriC%0AldvLibFH0ez0Px1eW/OPyOGvl0whPsanBVXZt/DIDNOEsP5g+29KyTfjtYw5peMLl2+Dih3mxbwt%0AxpTa41JxZh6BvWC6DAcg+owk+jYO1TaxamcFcdE2spJisdsUOclxqCjYXlZHdkosTpdmb2UDtY1O%0AxuYks7+6kXV7KkmIsTMmJ4nEGDsJMTYyk2PZX9VIVYODjftMqb+q3sHuinqcLs1R+amMHZyM1rC7%0AvJ7SmiaqGxzkpMRx3tQ8MpNMm/s1uypYs7MCh0tzoNokvNKaRraV1RGlFJPyUomLjqIgPYFRWUmM%0AtB0gf+U96OlXYx+/AKfLzb5DNZS+/UtG73ubz10TeSHrVnbX2dhb2dDq54/CzYn2jTxtv7fds9mg%0AR3F7yn1sq3S1JOURmYlsP2heTs4ckc6UoWlEKUXxtq2clLSbeU0fEuuoomzm7Xx/MZTWNAEwJDWO%0AK48dTpRS7C6vx61NEl/42baWa3ta89mjFNOGDSIhxsayzWXYohRjc5IpLPFOGH2R/WPuty/kb+pS%0AnMn5zHB8xcb6NFY5RkDedBbedBb/+moXd75hWqEcmZfCwZpmBqfGcftp45iUn0ptk5PBKXHtZ0s6%0AtBWePNUk+FN/Dx/cZfbHp5vmr9Ovhrl3HfbvnBB9bUAl+sr6ZpJi7diiVLv/zA3NLn70wmo+9Zk+%0Ara9kJ5sE7kl6HclIjKHZ5aam0Ts7VrRN4XBpspJjGZaeQIw9ilU7K/yWVu1RipPGZbF2VyWH6kxL%0AEKVg3vgc6prMNYdlJHDSuGyykmNwuaG8rpnnlu8gtX4XJ8+ZQZaqYtKyq8ms3wrA+rjpvH3kX5m/%0A/3GG7HqXC12/46KTpjE18RAnsgo1+VKTEB+f17raCHBnjEHPup7ammqSopqxzbmhXXWE2+Vmx74S%0AklIHkRIfy7bSGhJj7QzLNPXMWmtcJRuwO+sod0Rz4IMHGVyzkUH1ratE3Jh/3yis39ucI2HyxRSP%0AupwmF0wckmqqttwuiG4ze5LLYUrfu78y1VyNlWaUxTP+aCaiLt9m6sozx3T67ydEqBgQif7pL7bz%0A4JJvWyVMpSAnOY70xBjcWrPzUD2NTheXzhzKlKGDSIuPpsHhorbJyRfFB0mMsTN7VDpF+2soq2ki%0A1m4jLy2OpFg7I7KSyEuLp7rRQVlNE5X1zS0z9dQ2Ojl14mAmDkkhKdZOYqyduGgbWmt2ldezemcF%0AgxJjyE6OJdoWRV5aPJ98W8bXuyv5ovggUUoRa4/iuhNGcszoTBJjbLjculUdtsutaXa6qWlysLu8%0Anl3l9WzeX8tjn2zFHqXISYljeGYCVx4zgpkj0rs/Y9DeNbDs/5kmp24HfOfh1sM4JA2G2v3tv2/i%0AeaYee+uH7cfxAdMxLWOMGS107+rW1SLRCabnZk2J6byTNw2yxsHBLaZaqq0hU+GMB6BmnxnvfNTJ%0A5s+BrR+ZSeAd9abTGUDOJNMnYs8qM9xEwWzTaqqmxFStNFaB9nZMYtRcOOsh02lOiDA0IBL9F8UH%0ArTrhOlxuTW5qHKnx0Ww/aF5yRSnFoIQYTp80mJPHRU4Pv5pGBxpI8df++nB8+TdvtUVyLqSPMp3H%0AfA0/3tSTTzin9ZAOWpvRDEu+Nr0t49Lg9Wvh0JbW3z9kqmn/nZBhBsdKHmxeSm7/DKr3mJ7KGaNh%0A5EmmVJ0+yswQ1lXXe5fTvDQtKzTb8emQN9U0WzxUbK5lizH3zhwLiVlmmN7cyVJ3LsLegEj0opes%0AehoW3WLWb14Dg0aYttxN1Wb42aSc7vWcdDRAU403qSekd/79bnfPx1LZ+pEpmXfWI1mICCODmonA%0AHXWRKf2ecJt3TPGkrNZDNXRHdLy3n0Eg3fN7Y8CsnvZQFiKCSaIXpi79tN/3dxRCiD7SJ2OPKqVO%0AV0ptVkoVK6Xu6It7CCGECEyvJ3qllA14BFgATAAuUUoN3L73QgjRz/qiRD8TKNZab9NaNwMvAef0%0AwX2EEEIEoC8SfR7gO/TeHmtfK0qp65RSq5RSq8rK+r4zkxBCDFR9kej9taNr14ZTa71Qaz1daz09%0AK+swW3cIIYToUl8k+j1Agc92PrCvD+4jhBAiAH2R6P8LjFFKjVBKxQAXA+/0wX2EEEIEoNfb0Wut%0AnUqpHwOLARvwlNZ6Y2/fRwghRGBCYggEpVQZsPMwvz0T8DOQeMgKp3jDKVYIr3jDKVYIr3jDKVbo%0AWbzDtNZdvuQMiUTfE0qpVYGM9RAqwinecIoVwivecIoVwivecIoVghNvn/SMFUIIETok0QshRISL%0AhES/sL8D6KZwijecYoXwijecYoXwijecYoUgxBv2dfRCCCE6FwkleiGEEJ0I60QfasMhK6UKlFLL%0AlFKFSqmNSqmfWPvTlVJLlFJbrOUga79SSj1sxb9OKTW1H2K2KaXWKqUWWdsjlFIrrVhftjq9oZSK%0AtbaLrePD+yHWNKXUa0qpIusZzwnxZ/tT6/dgg1LqX0qpuFB5vkqpp5RSpUqpDT77uv0slVJXWOdv%0AUUpdEeR4/2j9LqxTSr2plErzOXanFe9mpdRpPvv7PGf4i9Xn2M+VUloplWltB+fZaq3D8gvTGWsr%0AMBKIAb4BJvRzTLnAVGs9GfgWM1TzH4A7rP13APdb62cA72PGB5oNrOyHmG8F/gkssrZfAS621h8D%0AbrDWbwQes9YvBl7uh1ifBa611mOAtFB9tpiB/LYD8T7P9cpQeb7ACcBUYIPPvm49SyAd2GYtB1nr%0Ag4IY76mA3Vq/3yfeCVY+iAVGWHnCFqyc4S9Wa38BpiPpTiAzmM82aL/4ffAw5wCLfbbvBO7s77ja%0AxPg2cAqwGci19uUCm631fwCX+Jzfcl6Q4ssHPgTmAousX7aDPv95Wp6x9Qs6x1q3W+epIMaaYiVO%0A1WZ/qD5bzyiu6dbzWgScFkrPFxjeJnF261kClwD/8Nnf6ry+jrfNsfOAF631VrnA82yDmTP8xQq8%0ABkwGduBN9EF5tuFcdRPQcMj9xfrTewqwEsjRWpcAWMts67T+/hn+DNwOuK3tDKBSa+30E09LrNbx%0AKuv8YBkJlAFPW1VNTyilEgnRZ6u13gs8AOwCSjDPazWh+3yh+8+yv39/fV2NKRlDCMarlDob2Ku1%0A/qbNoaDEGs6JPqDhkPuDUioJeB24RWtd3dmpfvYF5WdQSp0FlGqtVwcYT38/bzvmz+FHtdZTgDpM%0A9UJH+jVeq377HEzVwRAgETPrWkcx9ffz7UxHsYVEzEqpuwAn8KJnl5/T+i1epVQCcBfwa3+H/ezr%0A9VjDOdGH5HDISqloTJJ/UWv9hrX7gFIq1zqeC5Ra+/vzZzgWOFsptQMzC9hcTAk/TSnlGezON56W%0AWK3jqUB5kGL13H+P1nqltf0aJvGH4rMFmA9s11qXaa0dwBvAMYTu84XuP8v+fsZYLynPAi7TVh1H%0AJ3H1V7yjMB/431j/3/KBNUqpwcGKNZwTfcgNh6yUUsCTQKHW+kGfQ+8AnrfmV2Dq7j37L7fevM8G%0Aqjx/Ovc1rfWdWut8rfVwzLP7SGt9GbAMuKCDWD0/wwXW+UErvWmt9wO7lVLjrF3zgE2E4LO17AJm%0AK6USrN8LT7wh+Xz9xBDIs1wMnKqUGmT9BXOqtS8olFKnA78AztZa1/scege42GrJNAIYA3xFP+UM%0ArfV6rXW21nq49f9tD6bRxn6C9Wz76sVJML4wb6y/xbxJvysE4jkO8+fVOuBr6+sMTF3rh8AWa5lu%0Ana8wE6lvBdYD0/sp7pPwtroZiflPUQy8CsRa++Os7WLr+Mh+iPNoYJX1fN/CtEYI2WcL3A0UARuA%0A5zGtQELi+QL/wrw7cGASzzWH8ywxdePF1tdVQY63GFOP7fm/9pjP+XdZ8W4GFvjs7/Oc4S/WNsd3%0A4H0ZG5RnKz1jhRAiwoVz1Y0QQogASKIXQogIJ4leCCEinCR6IYSIcJLohRAiwkmiF0KICCeJXggh%0AIpwkeiGEiHD/Hwyg1D0naIdpAAAAAElFTkSuQmCC%0A" id="160" name="Shape 16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XoAAAD8CAYAAAB5Pm/hAAAABHNCSVQICAgIfAhkiAAAAAlwSFlz%0AAAALEgAACxIB0t1+/AAAADl0RVh0U29mdHdhcmUAbWF0cGxvdGxpYiB2ZXJzaW9uIDIuMS4wLCBo%0AdHRwOi8vbWF0cGxvdGxpYi5vcmcvpW3flQAAIABJREFUeJzt3Xd4XNW18OHf1ox6taplSe4NG2Pc%0AbTq2KQZCCRBaQg+hhBtCAoFLGuTmAxICCQmBmN4SenUgxgbTbRMXcJOM5V5kS7Z6n7K/P/YZzUga%0ASSNLGs2M1vs8ek7VOUvH8pqtfXZRWmuEEEJErqj+DkAIIUTfkkQvhBARThK9EEJEOEn0QggR4STR%0ACyFEhJNEL4QQEU4SvRBCRDhJ9EIIEeEk0QshRISz93cAAJmZmXr48OH9HYYQQoSV1atXH9RaZ3V1%0AXkgk+uHDh7Nq1ar+DkMIIcKKUmpnIOdJ1Y0QQkQ4SfRCCBHhJNELIUSEk0QvhBARThK9EEJEOEn0%0AQggR4STRCyFEhJNEL4QQ/aGpFj78Hexd3ee3kkQvhBD9oakGPnsAStb1+a0k0QshRH9wNZmlLabP%0AbyWJXggh+oOz2SztsX1+K0n0QgjRH1xWopcSvRBCRCipuhFCiAjncpilXRK9EEJEJqenRC919EII%0AEZl2f2WWoVR1o5SyKaXWKqUWWdsjlFIrlVJblFIvK6VirP2x1naxdXx434QuhBBhbNn/maWt7+d/%0A6k6J/idAoc/2/cBDWusxQAVwjbX/GqBCaz0aeMg6TwghhEdTLcy8zqznHt3ntwso0Sul8oEzgSes%0AbQXMBV6zTnkWONdaP8faxjo+zzpfCCHE9k/h3jzY+SXEpUEQ0mOgJfo/A7cDbms7A6jUWjut7T1A%0AnrWeB+wGsI5XWecLIYTY81+zPLABbNFBuWWXiV4pdRZQqrX2HXnH30eQDuCY73WvU0qtUkqtKisr%0ACyhYIYQIezHJ3vWovq+fh8BK9McCZyuldgAvYaps/gykKaU8UeYD+6z1PUABgHU8FShve1Gt9UKt%0A9XSt9fSsrKwe/RBCCBE2mqq861EhUqLXWt+ptc7XWg8HLgY+0lpfBiwDLrBOuwJ421p/x9rGOv6R%0A1rpdiV4IIQYkR6N3PcoWlFv2pB39L4BblVLFmDr4J639TwIZ1v5bgTt6FqIQQkQQz9AHABXbg3LL%0AblUQaa0/Bj621rcBM/2c0whc2AuxCSFE5PGMWhlE0jNWCCGCySWJXgghIpskeiGEiHCOhqDfUhK9%0AEEIEy7pXYOMbQb+tJHohhAiWzx5svX3zmqDcVhK9EEIES1lh6+3kwUG5rSR6IYToL/b4oNxGEr0Q%0AQgSD29V+X1RwUrAkeiGECAbPHLHRCUG/tSR6IYQIBrc1qvtJd8KY04J66+CMkSmEEAOdJ9FH2eHS%0AlyGIYz1KohdCiGDwJHpbtJlVKogT70nVjRBCBENLiT44QxP7kkQvhBDB4Ft1E2SS6IUQIhg8rW6C%0ANKuUL0n0QggRDJ529FKiF0KICNXyMlYSvRBCRCa3p+pGEr0QQkQmeRkrhBARrqWOXl7GCiFEZGpp%0AdSPt6IUQIjJJ1Y0QQkQ43yEQgkwSvRBCBIOU6IUQIsLJWDdCCBHhWhK9VN0IIURkckmHKSGEiGwy%0A1o0QQkQ4GetGCCEinIx1I4QQYW7D6+Bo6Pi4NK8UQogwtuMLeO1qWPLrjs+RsW6EECKM1R8yy+p9%0AHZ8jY90IIUQY89S/22I6PqdmH9hiISYpODH5kEQvhBA95QpgHJstSyF3srS6EUKIsORqNsvOXrTW%0AlcLgScGJpw1J9EII0VMtVTedlOgdDRAdH5x42pBEL4QQPeWpulEdpFStrUSfELyYfEiiF0KInnI2%0AmuWqpzo43gTo0C3RK6XilFJfKaW+UUptVErdbe0foZRaqZTaopR6WSkVY+2PtbaLrePD+/ZHEEKI%0Afuao965/u7jj4yFcom8C5mqtJwNHA6crpWYD9wMPaa3HABXANdb51wAVWuvRwEPWeUIIEbma67zr%0A//xe++OeHrOhWqLXRq21GW19aWAu8Jq1/1ngXGv9HGsb6/g8pZTqtYiFECLU+Jbo/R4P8UQPoJSy%0AKaW+BkqBJcBWoFJrbb2BYA+QZ63nAbsBrONVQEZvBi2EECGluatE76m6CeFEr7V2aa2PBvKBmcAR%0A/k6zlv5K77rtDqXUdUqpVUqpVWVlZYHGK4QQoScSSvQeWutK4GNgNpCmlPL0DsgHPIM87AEKAKzj%0AqUC5n2st1FpP11pPz8rKOrzohRAiFPgmen/DIDg9iT5EX8YqpbKUUmnWejwwHygElgEXWKddAbxt%0Arb9jbWMd/0hr3a5EL4QQEcO36sYe1/qY1lBd4v9YkAQy6EIu8KxSyob5YHhFa71IKbUJeEkp9X/A%0AWuBJ6/wngeeVUsWYkvzFfRC3EEKEDodPq5u2JfrP/gQf/c6sJ/ZP7UWXiV5rvQ6Y4mf/Nkx9fdv9%0AjcCFvRKdEEKEg1Yl+tjWx3w7USXnBieeNqRnrBBCHC7P0Ae+dfRtBzZrqPCu98PIlSCJXgghDs8X%0Af4HfZUBTjUn0E78LqUO9M0l5dDa9YJBIohdCiMPhmTawocJU3aTmwdGXQvXe1sm9HyYaaUsSvRBC%0A9ETlLtN8MjoR0goADbUHvMejrDQ7yc/QCEEiiV4IIXrimTPNMi4F4lLNumcOWTCl+xnXwrmPBj82%0AiyR6IYTorvp2fUAhLs3bIerly83S0Whmn0rM6rcXsSCJXgghus/fC9bYZG+JvnqPWa74u1nGpQUn%0Arg7030eMEEKEK89EI77ypkJqvknqmWPNPs/wxVO+H7zY/JASvRBCdFfbEv0ZD5gkD1AwyztZuKsZ%0A7PEQ278tbyTRCyFEdzmbWm/79ni1x0BjFezfAC6H2e5nkuiFEKK7nG1K9Ck+id4WCxXb4bFjoXa/%0A/9Esg0wSvRBCdFfbOvpWJXqfsW6qSyTRCyFEWHK0SfSJ2d5138TeUAG26ODE1AlpdSOEEN3lKdFf%0A+Cw0VrZuI+9bom+ogPj+bVoJkuiFEKL7PIl+yBQYNKz1Md8SfV2p+epnUnUjhBDd1dkcsFG24MYS%0AAEn0QgjRXZ4Svb+pAVWbtDrtyj4PpyuS6IUQoru6k+hT8vo+ni5IohdCiO5yNJqE7q9FTdtEX1oY%0AnJg6IYleCCG6y9lohjZQqv2xtonedyrBfiKJXgghusvZ2H4ScA/V5mVs28TfD/o/AiGECDeORv8t%0AbqB9KX/2jX0fTxck0QshRHc5G/2/iIX2Jfgx8/s+ni5IohdCiO7qLNG7HN71s/4cnHi6IIleCCG6%0Ay9EA0R0ket+Xr9OvCk48XZBEL4QQ3eVsMq1u/NJm4TvQWT+TRC+EEN3lbOi41Y12m+XxPwtePF2Q%0ARC+EEN3VWasbbZXoQ6BZpUfoRCKEEOGioaLjl7GeEr2/zlT9RBK9EEJ0x6qnoWYf1B/q4ARPiV4S%0AvRBChKe1z5tl7QH/xz1VN0iiF0KI8NRQaZYxiR2cICV6IYQIb1njzHLBH/wfb6mjD530GjqRCCFE%0AOIiyQfYEyJvq/3gIJnqZM1YIIbqj8F1IyOj4uKeKXurohRAiDDmbzLLDFjcgdfRCCBHOfAcs64i0%0AuhFCiDDmdprlrOs7PicE6+hDJxIhhAh1nkSfPqqTkwIbAkFrzbvf7KOkqqF3YutEl4leKVWglFqm%0AlCpUSm1USv3E2p+ulFqilNpiLQdZ+5VS6mGlVLFSap1SqoNX00IIEWY8id7WSTuWobPNMnN0p5fa%0AW9nAzf9ay9LC0l4KrmOBlOidwM+01kcAs4GblFITgDuAD7XWY4APrW2ABcAY6+s64NFej1oIIfqD%0Ap44+qpNEP+0quGU95E3r9FKFJTUATMhN7q3oOtRlotdal2it11jrNUAhkAecAzxrnfYscK61fg7w%0AnDZWAGlKqdxej1wIIXrDlqVQsz+wcz0l+qjojs9RCtKGdnmpW1/+GoBxg1MCu3cPdKuOXik1HJgC%0ArARytNYlYD4MAM8o+3nAbp9v22PtE0KI0OJ2wYvnw7NnB3i+J9EffhckrTW7y+upaXIyfnAySbF9%0A350p4DsopZKA14FbtNbVquM2ov4O6HYnKXUdpmqHoUO7/vQTQohe11hllpU7Azs/kDr6TizfeohL%0AHl/Rsn3ZrODkvoBK9EqpaEySf1Fr/Ya1+4CnSsZaet4o7AEKfL49H9jX9ppa64Va6+la6+lZWVmH%0AG78QQhw+z/yuHQ5Q1kYgdfSdePjDLa22U+I7qQLqRYG0ulHAk0Ch1vpBn0PvAFdY61cAb/vsv9xq%0AfTMbqPJU8QghRMhoroe/Wo0CA030gdTRd6CuycnybYeItikumWnKwkPTE7p9ncMRyMfSscAPgPVK%0Aqa+tff8L3Ae8opS6BtgFXGgdew84AygG6oHQmAZdCCF8Ve3xrsckdX1+YzU8frJZP4wS/efFBwF4%0A4MLJnDw+m2NGZTJl6KBuX+dwdBmt1vpzOu7LO8/P+Rq4qYdxCSFEH/N5dRhIib600LseQB29262J%0AivKmzuVbzfg4s0dmkBIXzXcmDwk40p6SnrFCiIHJ1exdj0vr+Dy3G97/BXz5sHdfZ6NXAovW7WPk%0A/77Hpn3VLfuKS2uZXJBGTkoHc832IUn0QoiByeEz9IA9Fv44Bta+2P68HZ/BysegaJF3X1JOp5f+%0AZreZhWppoXe6wX2VDeSnxfco5MMliV4IMTA56r3rRYugrhTevtG0rff1nJ829l2U6J1uUy1UVmOG%0ANdZas+1gHUPSgl+aB0n0QoiBytHBYGLl27r+3ihbh4e01ry6yrzoLatpQmvNaX/+FAheK5u2ZIYp%0AIcTA5Fui99VU7X+/R2Ln/X72VzdS22SaYf5n435G3PkeAMePyeS8qfndDrM3SIleCDEweUr0Uy9v%0Avb+ppvW23ae65Zib4eetOz21VWcleU9beYATxmbx9JUzgjLcgT+S6IUQA5Mn0bdtcVNzAD6+D5b+%0A1mxPu9J7LDqxyykC65tNHf/skd56/F+fNQG7rf/SrSR6IcTA5Cm5x7fptPTmdfDxvfD5Q2ZaQN+X%0As1E23v1mH8Pv+DcHqhv9XrbBSvSZSbEt+0ZnB9Ahqw9JHb0QYmD66HdmGd9JG/oVj4Ju3Qrn5n+t%0ABeCvH23h/86dBEBpTSMXL1xBZmJsS8uauGhTjk6O6/802/8RCCFEf7DHg6POLAGGzoFdy1uf8+kf%0AqB6xAM+I8W7PaJfACyt2cdzoLE4/cjAfFZayrayObWV1LceHpMWz5KcnkN0PHaTakkQvhBiYbHY4%0A+ocQbSViP3O8NqeOYPG6PVxoZcr7N7Yu/V//wmquOW4En2852Gr/7aePIzc1HlL7JPJukzp6IcTA%0Asvu/cHCLGYs+ZYj3ZazWcPbfvOelj2T5wTiilJtd7iyOanycf5ROaHe5Jz/fzuYDNUTbvC9pB4dA%0AKd6XJHohxMDy5Hz423SznpwLGdYk3hPOhqk/gPh0AOptyeimOuy4yR2URDVm4LPJ+f6L6S//aA4P%0AXDiZo/JTmRqkUSkDJVU3QogBa/H2JhZvPsSDt2/nraJ6kgsPMO/Hq6CpmroXruYk2xq+jJ5NdHQ0%0APzx+BAkxdm44aRTjf/WfVtf5+tenkJYQw9Shg7hgWv90iuqMJHohxMChW89q+tRXB1mp9/L/vjuJ%0AW14xL2J33HcmJGaQVb4GgGMcK0AdwV1ntq+2OWZUBtvK6khLiOn72HtAqm6EEAOHs3Xb91pMXfqK%0AbYda9rmsAclWj7jee2KbiUY8dfA/O3UcK/633bQcIUcSvRBi4GgzkFmdleg3+owb//hnZlCzlxIu%0ApQlrysAD61t93yOXTeG208YxKS9EmtV0QapuhBADR5uBzOq0aUP/x8WbW/bd934RZ07KZX91Iw0q%0AkVhd2e4y04alM21Yet/G2oukRC+EGDiaWyd6T9UNwE/mjWlZX1p4gOoGB25Plc2wY4MSXl+RRC+E%0AGDjalOgbMOPRLLr5OH56ytiW/ZX1Dr7ZU4XNM6/sxPOCFmJfkEQvhBg42k02onjx2lkcadW1/3S+%0ASfZ/+dAMRWz3ZMiY/h2UrKck0QshBg5HXbtdM4Z769p/Mn8MOSneUScTYq2XsdH9M9drb5FEL4QY%0AOHxK9E/r7/DMVTOIsbdOg/eccyQAGYkxKJuV6O2xhDNpdSOEGDAOlZbgmQ7komPGkTAuu905Wckm%0AqU8bNggqrBRpC+0OUV2REr0QYkB4a+1e3lzyEQD/cp5Mwok/8Xve5Pw07jlnIr85eyJIiV4IIcLH%0ALS9/zTsxRaxyj+WUO16GOP/J2xaluHzOcGvDKsnbwjvRS4leCDFgZKhqBuWPbzXNX6c87ej9jFUf%0ATsI7eiGECJgmk2piUnMC/xZP1Y3b0TchBYkkeiFExCssqSaRRmKVA3tyVuDfGJtsltrdN4EFidTR%0ACyEi3qMfbyVDmYHL0jJzA//Gc/4OKx+Fgll9FFlwSIleCBHxdh6qY95Qk+7i0wYH/o0puXDKPRBl%0A66PIgkMSvRAi4h2sbSYvxuoVm5jR+ckRSKpuhBAhZ/2eKgrS43tt5qaHG+5k2u4is5GQ2SvXDCdS%0AohdCBNX760uoaey4FUuz0813/vY5Zz78ea/dc5oq8m4kSqIXQog+s+VADTe8uIY73ljv97jWml+/%0AvQGAvZUN6DZzvB4Ot7vNNWISe3zNcCOJXggRNDVNTgB2l9f7PV60v4aX/ru7Zfutr/f2+J6Ohqoe%0AXyPcSaIXQgSNw2nao6/b0z75FpZUs+AvnwFw3pQ8AJZuKuWL4oNs3l9z2Pd0Vu7zbkw497CvE87k%0AZawQIii01vzPS2s7PP7e+pKW9V+dNYGi/TX8e30J/7b277jvzFbXuvf9Ir47NY/PtxykyenmqmOH%0AkxDTPqW5qkyi/8/0Jzj9zAt668cJK5LohRBBcbC2mQPVTS3bq3dW8O43+7hl/hhS46NZWlgKwDGj%0AMkiLjyYvLY7Ckmq/19pT0cDCT7ex8NNtLfvsUYofnTiq1XlF+6tJKt1BCtCckAtK9f4PFga6TPRK%0AqaeAs4BSrfWR1r504GVgOLAD+J7WukIppYC/AGcA9cCVWus1fRO6ECKcLNl0AIDL5wzjueU7Of/R%0ALwGorG/G6dYUllRz++njuPGk0QD88YLJXPrEypZkv7u8noL0BADuemtDu+v7foi43JrZ935IWU0T%0AN9pWcns0OJO60VEqwgRSR/8McHqbfXcAH2qtxwAfWtsAC4Ax1td1wKO9E6YQItwt21xKQXo8d589%0AsdX+t77ex6J1pnpm/hHeAccGJcbw/k+O58pjhgNw/B+WUd/sxO3WbNhr6vgX33ICO+47kyGpcVT7%0ANNlcsukAZTUm8U+I2kW5TsIWE97TAfZEl4lea/0pUN5m9znAs9b6s8C5Pvuf08YKIE0p1Y2BJYQQ%0AkaiirpmPikoZm52M6qD65A/nH8XYnOR2+/dVeqf/e+Kz7Ty09FvK65p5+JIpjBtszne4Na+t3sOW%0AAzXsPFTH9S+sBuCi6QXMiipkZdQUxmS3v/ZAcbh19Dla6xIArXWJUsozH1cesNvnvD3WvhKEEAPW%0Ao59sxeXWnDTepIq1vzqFp77Yzg0njWLtrkqWbDrA92YU+P3eeUdk84FV7fPgkm9b9p81yVuGHD84%0AmbKaJk556FOOGWWGOHj0sqksSNwMG6pYsOAcGJLSVz9eyOvt5pX+Pqr99nhQSl2nlFqllFpVVlbW%0Ay2EIIULJf3eUMy4nme/PGgqYapmfnTqOhBg7x47O5LdtqnN8XTRjKFv/3xnMGekdo+aPFxxFVJQ3%0A3Tx++XSOH2N6vH659RDHj8lkwaRc+HYxRCfA1Mv76CcLD4dboj+glMq1SvO5QKm1fw/g+7GcD+xr%0A992A1nohsBBg+vTpPe/+JoQICTWNDr4oPkhctI34aBtPfbGdjfuquWzW0A6rbbpii1L884ezeH/D%0Afo4fk0lyXHSr43HRNh77/jQm/mYxAOdPzTcHDn4LGaPCfs7XnjrcRP8OcAVwn7V822f/j5VSLwGz%0AgCpPFY8QIvL9cXERjyzb6vdYdnJcj66tlOKMSR2/8kuMtfPSdbPZtK+aUydaL3UPFcOQqT26byTo%0AsupGKfUvYDkwTim1Ryl1DSbBn6KU2gKcYm0DvAdsA4qBx4Eb+yRqIUTIaXa6efyz7aTGR/PAhZOJ%0AtbdOL+mJ0R18Z++ZPTKDq48bYTpOOZugchdkjO7z+4a6Lkv0WutLOjg0z8+5Gripp0EJIcLPs1/u%0AoNnp5jffmcAF0/L5+avftDo+ITc1uAG993MzBWDWuODeNwRJz1ghRI+VVjfy+/cKAchINPXh43KS%0A2XyghrduOpaEGJvfppPdsm8t1B2C0fMC6+G65jmzHHNKz+4bASTRCyF6rL7Z1bI+ONXUxb96wxwA%0AUuJ6qcpm4Ulm+d3Hwe2E8WdCnJ+/ElxO+OafZn3ur/yfM8BIohdC9JjT7W5ZH5OdBPRiggdweDtN%0A8cYPzXLuL+GE27z7XU4oetec+87NZt+4M3ovhjAmiV4I0WPNTtNC+i8XH01ibC+nFbcbNrzefn9t%0AqXe9uQ5eugy2LfPuu/YjyJnQu7GEKRmPXgjRYw6XKdEnx/VB2XHNM/C2nzYejT5j2m96p3WSX/AH%0AyJ/W+7GEKUn0Qoge81Td2KMCTCnOJiheGti5q542y+w2vWebar3rb11vllMvh8mXwvSrA7v2ACGJ%0AXgjRY56qm2hbgCnlg1/BC+ebljSd0Rr2rzPrV7wDM671Htv8b1j1FNT6DKFy9l/hvEfB1vdt9sOJ%0AJHohxGF5ZFkx3/vHclZsO8RHRWbQsRh7gEMclG4yy8Yu5nOt2G6Wx90KiZneknq0NcH3op/CxjfN%0A+hWLuhH9wCIvY4UQXSqvayYp1k6M1du10eHij4s3A3DxwhUt5wVconebScLR7vbH6svh77PhiLNh%0A+6dm33hrGsGcifDbKnj1Ktj4htn3/m2mCeXw47r9cw0UkuiFEJ36svgglz6xkhhbFJfMLOCmk0dz%0A3fNmvPfMpFgO1npndmrwaU/fqao9ZtnkZ9Lvv8+B2gPw38fNdt609uPVVO5qvT3uzAE7TWAgJNEL%0AIfzSWrNoXQk3/8vUo2enxPLs8p08u3xnyznv3nwsizfs5x+fbmNEZiJHD03r+sJblkCVNW1F20Rf%0Avg1q97fed/bfoO1LXs8HhceC+wP5kQas8E/0WkNNCaQM6e9IhAgrizfuZ3d5PUcXpFHf7CI7JZY3%0A1uzF4XJz/YmjuOKpryjabxLxbaeN44fHj+QXr6/jo6JSjsxL4akrZxBrt3HlsSO48tgRgd/4xQu8%0A641tJv/e8Dqg4Dt/hjXPw1kP+W8Lnz6i9QdC3MCdVCQQ4Z/oP7wbPn8IrlkCBTP7OxohwoLWmp+8%0AtJZGh586cuDpL3a0rP/9sqnMHZ9NjD2Khy46umc3/uxPZpk51owVv/5V84J101vw1ULYuxriB8G0%0AK81XRy56Ada/Bv/5BQyd07OYBoDwT/RfPWGWT54CP3gLhs42vzAJmTDlsv6NTYgQ5HJrnl++oyXJ%0Azz8iG7eGWHsUibF2XlvtrRbZfu8Zhz1ZSDvOJvjwHrN+9l/hqdNg3xr4fU7r86Ze0fW1EjNh9vUw%0A+SLzwSA6Ff6J3ukzBsbz57Y+JoleiBYlVQ3c8fp6PvnW2+78g5+e0G5UySlD0/jz0i28cM2s3kvy%0A4K1XTx0KBbNg/t2w9DetzznnEZjy/cCvKUk+IOGd6LX2NtPy57epcMrv4Nj/CV5MQoSg1TsrOP/R%0AL1u2h2Uk8Or1c/zO+nTZrGFcNmtY7wexf71ZXvi0aSFz3C3eRG+Pg18e6P17CiDcE33dQe/6uY/C%0AWze0P2fJryTRiwFrWVEpDy75lvV7Tcek707J45JZQxmbk0xqfJB6j2pt6uPXvmAS+uCj2p8z91fB%0AiWWACu9E7xlz+pKXYdzpMGou2GLgD1YLgPFneTtcCBHJqvfBg0fA8T+Deb8GYO2uCq565r8tp9wy%0Afwy3zB/bt3E4GqBkHWSPh6J/ty98zfkx2GO822lDzf/ZY37ct3ENcOGd6AtmwRHfMQkeIHmwWd62%0A1XS4KPo3FC0yL4EG+CzwIsJtfMssP/sTq0dez7QR2Tz5uRk+4JUfzWHmiPS+uW/VHlj6WzMGTWM1%0A/PPC9uckD4HRc2HK5TB0VutjP14FSkZi6WvhneiHzjZfbSVmmq+9a8z2kt/AgvvanydEmCqtaeTv%0Ay7ayfOshNh+oYUfcnS3HfvyP/3BMdhOFZZrL5xzTd0ne7YKHrBEl17/a+lhUNGSNN+3hh0yBKJv/%0Aa0gBLCjCO9F3xTP2xcpHzZ+zMQlm+5UrYOzpcHRH8553Q3MdvHcbTL4Yhh/fuhu21tItW/SqRoeL%0AexZt4p8rvUMAZFHZ6pw/xzzCrOoiiAXWWl8p+VAwAyaca/5fJGb2LBC3G758uPW+KDvM/BGccreM%0AHhlilNa6v2Ng+vTpetWqVX1z8UdmQVmRWb/yPcg9Cu7N9x6feB6c/1T7LtaBWnwXLP+bWR88CX70%0AmUnutaXwzJngcsDUH0BSjqlaypsmTcLEYdFac+OLa3h/w37SEqL5+6VTmTMqA71zOVHPLIDZN8GK%0AR7q+0NBj4Or3Oz5+YJMZJCw1r/2xZfea9167rBY8OUfCpa9ATCLEBzD8gehVSqnVWuvpXZ0X2SV6%0AgBtXwN3WL+AzZ7SfvGDjm5A0+PCqdhwN3iQPpvnYc+eYvxYObDQtDcDbScTj/CchY7R5EaXdPS9d%0AiQHh7nc38f6G/Xxvej5/uGByy35Vb7WLH3miN9Hb403JeuOb5q/ZnCOh8B3Y9LYZa2bPalCYwcJ8%0A/+p8/w7zFzDAmFOhodIML1K6yazXWdP3xaZAUzVc/KL/DwQRUiK/RA+w+7/w5PzW+2wxcOEzsO5l%0A88sfZYer3g98GAW321xz72qY9xtIyYM3r2t/3vffMB8AUXbzn2TFo+Bq9h6PToRrl8rclqKF262p%0AbXaSEhfN/qpGBqeatu7nP/olq3dWUPS704mLtpmqwf/c6U3MPy+GB0bDmNPgslf8X7x4qZnww1ds%0Aivn9RENDhdmXNBii473jwafgW/j6AAASM0lEQVTkmWaR2eNhxg8hOdd8QEjVZL+SEr2vghnwP1/D%0Awz7jdNy82pSocyaaRO92woY3vIm+ud6U2BMz/F+zrNAkeYCxp4HNeqkUkwzDjoEti+HaDyF/Ooye%0A5/2+438O9xWY9Vk3wFf/gM8fhPOf6N2fWYSN+mYnf/2omJpGB4mxdv65chc1jU7y0uLZW9nAlKFp%0AXDpzKKt3VjB7ZLpJ8m4XvHUjrHvJXOSUeyApy/yeJ+d2fLMEn78eh86BXctN9aKKgsZKyJ9hqmIS%0ArBe4taXmew63alOEhIGR6MGMdhdlNwn9kpdMkgcYNBxu2QDPngV7vG2Oef482L0Cbi009ettWw28%0Ac7NZXr3YfFgA/KbSlHDcbqjcAekj28cRl2JKXirKfIgcKjYtFjytFmbfBCfeJvX4IWL1zgpe+moX%0AVx83guQ4O+mJMew8VM/6PVUcPzaT7OQ4bFGBlWq11jQ53SZRA88v38En35axfOsh6nzGcU+Os3Pm%0ApFz2VTWwt7KBtbsqWbvLvHCdOcIqeHz9ojfJ37bNWyBJ72IUyVhruIPcyXD1f7wNBjx/2bctoSdl%0AB/SzidA2cBI9QNowKN8KI05os7/AtErY+TkULoJxC0ySB9MJ5bifwvzfes+vL4eSb0w9e4FPu2DP%0Af5KoKP9J3iMpy7ueMRqKl3i3VzxivjLGmDrSUXNhzPz21xC9au2uCrYfrOOMSbnsPFTP17srKKtp%0A4oEPzHuWV1fvJoNq6omlAe+wASeOzeLZqzuv7mtodvHq6t3c/34Rdc0uhmUk4HC62VfVCMBZR+Vy%0A1lFDmDs+m7omJynx0ebDw9lMw6FdfHYwifKqWmaMymREVqq5qGc4Ad8kH4j0kXDiHXD0pWbb8zsr%0AVTARbWDU0XtU7oZdK+AoP506Ct+Fl63BlLIneOe09MifaTp7FC4yJfiiRfCDN72dtQ6Xo9E7et8V%0A78K3i1u/4AX4/usw7FhTZyp6jdaaBoeL+Ggb8x78hG1ldX7Pu3JqGv9beC4x2rxbqYnPZ/3Ue1j0%0A8Rf8yPYu21JmMuGKv5CTlUlpdSNfbj3EnFEZ5KTE4XS5ufK+Z3DVHWSPzkTHpuKKTcOtNVFK8cFP%0ATyA5zk9TRH916WDqzhMzTU/YQcPguo9774GIsBNoHf3ASvSdcbvgnjYdS877ByRktJ4owSMlz9Tz%0A90byLfvW9OQdcbwVixsc9eB2wP3Dzb6kHLi1yFtX2lEb/S//CqkFMPHc9scEAKt2lPPYJ9tYWugZ%0AREuTx0Gq43LJSoplytBBnDA2k4L0BI4ckkrMopvh6xc6veYm2zgKbeO4u/o7VGMmrv7yjrns/2YJ%0AU5f9oOU8rWyoI84y/S+i482L0JJ1pt15lM3Ul9cf8s7A5Ct7ovk3P7AB4tLM7+e403vrsYgwJIn+%0AcDTXm1YHD1ktYG4tNE3LKndBU62Z/WbUyaYtfLBK179Nbb19a5Hpdv7UqebF7+n3eodj9v2wOvEO%0AU1/rbDTxH3nBgG7Z09DsYtG6fTz9xQ42lZhZjVLi7IzPTeG4ynf4n4a/mxPv3AuxSWa9ttRMbrHY%0A6nV6a6F5x/PWjbDjMzjzT5A9kdrnLiLJVdVyr6VRx5HoKKdIF3CVfTEAOiEDNfmS9n+tgRnoS7sh%0A92jTFj1+kKm6m3GN96Woh9amUBCT5I1TDFiS6HvCk1x/W9X5ecHw7Qfwyf3QUG7m04xPN6W+Zp+5%0ANkfNhVN/Dx/8ErZ+2PG1pl5uXvZmjw/49lprGh1uYu1RKAWV9Q62lNZS1+ykrsnJ0k0HOG3iYBZM%0AMi09mpwutpbWkRxnJ3+Q+TA8WNtMo8NFbmocdlvr1hsutw74Zaav0ppG7nl3E9G2KEZnJ/GDOcM4%0AWNNEQoydtIRo9lQ0sHl/DRv2VVFUUs2yzaat+cjMRKYPH8Qt88eSmxpnxlt/6yZviX3eb+DYW6B0%0AIzxm9axGwc+KvGMptX1Gfzka5WmG6Me/ZzzHmWeeYzb2fW0+fPOmm7/a0KZzkhCHQRJ9T6x62rQZ%0Azp/W35F4NdXCmz8y7wZsMXDpy+ZF7hPzTQnPI30kfPcJ3P/8Hk43rDjil6j6UmbueIzYpvKW07Sy%0A0TT9BuLmXNvSUsPpcrN+bxXDMxJJS4hm+8E65v7pk4DCO33iYArS41my6QA7DtUDYItSRNtUy0xG%0A0TbFLfPH0uR0kxBj49kvd1BivZAclBDNyeOy2XGojoykWK49bgRDMxLITIolumpHq5fbWmsuXriC%0AldvLibFH0ez0Px1eW/OPyOGvl0whPsanBVXZt/DIDNOEsP5g+29KyTfjtYw5peMLl2+Dih3mxbwt%0AxpTa41JxZh6BvWC6DAcg+owk+jYO1TaxamcFcdE2spJisdsUOclxqCjYXlZHdkosTpdmb2UDtY1O%0AxuYks7+6kXV7KkmIsTMmJ4nEGDsJMTYyk2PZX9VIVYODjftMqb+q3sHuinqcLs1R+amMHZyM1rC7%0AvJ7SmiaqGxzkpMRx3tQ8MpNMm/s1uypYs7MCh0tzoNokvNKaRraV1RGlFJPyUomLjqIgPYFRWUmM%0AtB0gf+U96OlXYx+/AKfLzb5DNZS+/UtG73ubz10TeSHrVnbX2dhb2dDq54/CzYn2jTxtv7fds9mg%0AR3F7yn1sq3S1JOURmYlsP2heTs4ckc6UoWlEKUXxtq2clLSbeU0fEuuoomzm7Xx/MZTWNAEwJDWO%0AK48dTpRS7C6vx61NEl/42baWa3ta89mjFNOGDSIhxsayzWXYohRjc5IpLPFOGH2R/WPuty/kb+pS%0AnMn5zHB8xcb6NFY5RkDedBbedBb/+moXd75hWqEcmZfCwZpmBqfGcftp45iUn0ptk5PBKXHtZ0s6%0AtBWePNUk+FN/Dx/cZfbHp5vmr9Ovhrl3HfbvnBB9bUAl+sr6ZpJi7diiVLv/zA3NLn70wmo+9Zk+%0Ara9kJ5sE7kl6HclIjKHZ5aam0Ts7VrRN4XBpspJjGZaeQIw9ilU7K/yWVu1RipPGZbF2VyWH6kxL%0AEKVg3vgc6prMNYdlJHDSuGyykmNwuaG8rpnnlu8gtX4XJ8+ZQZaqYtKyq8ms3wrA+rjpvH3kX5m/%0A/3GG7HqXC12/46KTpjE18RAnsgo1+VKTEB+f17raCHBnjEHPup7ammqSopqxzbmhXXWE2+Vmx74S%0AklIHkRIfy7bSGhJj7QzLNPXMWmtcJRuwO+sod0Rz4IMHGVyzkUH1ratE3Jh/3yis39ucI2HyxRSP%0AupwmF0wckmqqttwuiG4ze5LLYUrfu78y1VyNlWaUxTP+aCaiLt9m6sozx3T67ydEqBgQif7pL7bz%0A4JJvWyVMpSAnOY70xBjcWrPzUD2NTheXzhzKlKGDSIuPpsHhorbJyRfFB0mMsTN7VDpF+2soq2ki%0A1m4jLy2OpFg7I7KSyEuLp7rRQVlNE5X1zS0z9dQ2Ojl14mAmDkkhKdZOYqyduGgbWmt2ldezemcF%0AgxJjyE6OJdoWRV5aPJ98W8bXuyv5ovggUUoRa4/iuhNGcszoTBJjbLjculUdtsutaXa6qWlysLu8%0Anl3l9WzeX8tjn2zFHqXISYljeGYCVx4zgpkj0rs/Y9DeNbDs/5kmp24HfOfh1sM4JA2G2v3tv2/i%0AeaYee+uH7cfxAdMxLWOMGS107+rW1SLRCabnZk2J6byTNw2yxsHBLaZaqq0hU+GMB6BmnxnvfNTJ%0A5s+BrR+ZSeAd9abTGUDOJNMnYs8qM9xEwWzTaqqmxFStNFaB9nZMYtRcOOsh02lOiDA0IBL9F8UH%0ArTrhOlxuTW5qHKnx0Ww/aF5yRSnFoIQYTp80mJPHRU4Pv5pGBxpI8df++nB8+TdvtUVyLqSPMp3H%0AfA0/3tSTTzin9ZAOWpvRDEu+Nr0t49Lg9Wvh0JbW3z9kqmn/nZBhBsdKHmxeSm7/DKr3mJ7KGaNh%0A5EmmVJ0+yswQ1lXXe5fTvDQtKzTb8emQN9U0WzxUbK5lizH3zhwLiVlmmN7cyVJ3LsLegEj0opes%0AehoW3WLWb14Dg0aYttxN1Wb42aSc7vWcdDRAU403qSekd/79bnfPx1LZ+pEpmXfWI1mICCODmonA%0AHXWRKf2ecJt3TPGkrNZDNXRHdLy3n0Eg3fN7Y8CsnvZQFiKCSaIXpi79tN/3dxRCiD7SJ2OPKqVO%0AV0ptVkoVK6Xu6It7CCGECEyvJ3qllA14BFgATAAuUUoN3L73QgjRz/qiRD8TKNZab9NaNwMvAef0%0AwX2EEEIEoC8SfR7gO/TeHmtfK0qp65RSq5RSq8rK+r4zkxBCDFR9kej9taNr14ZTa71Qaz1daz09%0AK+swW3cIIYToUl8k+j1Agc92PrCvD+4jhBAiAH2R6P8LjFFKjVBKxQAXA+/0wX2EEEIEoNfb0Wut%0AnUqpHwOLARvwlNZ6Y2/fRwghRGBCYggEpVQZsPMwvz0T8DOQeMgKp3jDKVYIr3jDKVYIr3jDKVbo%0AWbzDtNZdvuQMiUTfE0qpVYGM9RAqwinecIoVwivecIoVwivecIoVghNvn/SMFUIIETok0QshRISL%0AhES/sL8D6KZwijecYoXwijecYoXwijecYoUgxBv2dfRCCCE6FwkleiGEEJ0I60QfasMhK6UKlFLL%0AlFKFSqmNSqmfWPvTlVJLlFJbrOUga79SSj1sxb9OKTW1H2K2KaXWKqUWWdsjlFIrrVhftjq9oZSK%0AtbaLrePD+yHWNKXUa0qpIusZzwnxZ/tT6/dgg1LqX0qpuFB5vkqpp5RSpUqpDT77uv0slVJXWOdv%0AUUpdEeR4/2j9LqxTSr2plErzOXanFe9mpdRpPvv7PGf4i9Xn2M+VUloplWltB+fZaq3D8gvTGWsr%0AMBKIAb4BJvRzTLnAVGs9GfgWM1TzH4A7rP13APdb62cA72PGB5oNrOyHmG8F/gkssrZfAS621h8D%0AbrDWbwQes9YvBl7uh1ifBa611mOAtFB9tpiB/LYD8T7P9cpQeb7ACcBUYIPPvm49SyAd2GYtB1nr%0Ag4IY76mA3Vq/3yfeCVY+iAVGWHnCFqyc4S9Wa38BpiPpTiAzmM82aL/4ffAw5wCLfbbvBO7s77ja%0AxPg2cAqwGci19uUCm631fwCX+Jzfcl6Q4ssHPgTmAousX7aDPv95Wp6x9Qs6x1q3W+epIMaaYiVO%0A1WZ/qD5bzyiu6dbzWgScFkrPFxjeJnF261kClwD/8Nnf6ry+jrfNsfOAF631VrnA82yDmTP8xQq8%0ABkwGduBN9EF5tuFcdRPQcMj9xfrTewqwEsjRWpcAWMts67T+/hn+DNwOuK3tDKBSa+30E09LrNbx%0AKuv8YBkJlAFPW1VNTyilEgnRZ6u13gs8AOwCSjDPazWh+3yh+8+yv39/fV2NKRlDCMarlDob2Ku1%0A/qbNoaDEGs6JPqDhkPuDUioJeB24RWtd3dmpfvYF5WdQSp0FlGqtVwcYT38/bzvmz+FHtdZTgDpM%0A9UJH+jVeq377HEzVwRAgETPrWkcx9ffz7UxHsYVEzEqpuwAn8KJnl5/T+i1epVQCcBfwa3+H/ezr%0A9VjDOdGH5HDISqloTJJ/UWv9hrX7gFIq1zqeC5Ra+/vzZzgWOFsptQMzC9hcTAk/TSnlGezON56W%0AWK3jqUB5kGL13H+P1nqltf0aJvGH4rMFmA9s11qXaa0dwBvAMYTu84XuP8v+fsZYLynPAi7TVh1H%0AJ3H1V7yjMB/431j/3/KBNUqpwcGKNZwTfcgNh6yUUsCTQKHW+kGfQ+8AnrfmV2Dq7j37L7fevM8G%0Aqjx/Ovc1rfWdWut8rfVwzLP7SGt9GbAMuKCDWD0/wwXW+UErvWmt9wO7lVLjrF3zgE2E4LO17AJm%0AK6USrN8LT7wh+Xz9xBDIs1wMnKqUGmT9BXOqtS8olFKnA78AztZa1/scege42GrJNAIYA3xFP+UM%0ArfV6rXW21nq49f9tD6bRxn6C9Wz76sVJML4wb6y/xbxJvysE4jkO8+fVOuBr6+sMTF3rh8AWa5lu%0Ana8wE6lvBdYD0/sp7pPwtroZiflPUQy8CsRa++Os7WLr+Mh+iPNoYJX1fN/CtEYI2WcL3A0UARuA%0A5zGtQELi+QL/wrw7cGASzzWH8ywxdePF1tdVQY63GFOP7fm/9pjP+XdZ8W4GFvjs7/Oc4S/WNsd3%0A4H0ZG5RnKz1jhRAiwoVz1Y0QQogASKIXQogIJ4leCCEinCR6IYSIcJLohRAiwkmiF0KICCeJXggh%0AIpwkeiGEiHD/Hwyg1D0naIdpAAAAAElFTkSuQmCC%0A" id="161" name="Shape 16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XoAAAD8CAYAAAB5Pm/hAAAABHNCSVQICAgIfAhkiAAAAAlwSFlz%0AAAALEgAACxIB0t1+/AAAADl0RVh0U29mdHdhcmUAbWF0cGxvdGxpYiB2ZXJzaW9uIDIuMS4wLCBo%0AdHRwOi8vbWF0cGxvdGxpYi5vcmcvpW3flQAAIABJREFUeJzt3Xd4XNW18OHf1ox6taplSe4NG2Pc%0AbTq2KQZCCRBaQg+hhBtCAoFLGuTmAxICCQmBmN4SenUgxgbTbRMXcJOM5V5kS7Z6n7K/P/YZzUga%0ASSNLGs2M1vs8ek7VOUvH8pqtfXZRWmuEEEJErqj+DkAIIUTfkkQvhBARThK9EEJEOEn0QggR4STR%0ACyFEhJNEL4QQEU4SvRBCRDhJ9EIIEeEk0QshRISz93cAAJmZmXr48OH9HYYQQoSV1atXH9RaZ3V1%0AXkgk+uHDh7Nq1ar+DkMIIcKKUmpnIOdJ1Y0QQkQ4SfRCCBHhJNELIUSEk0QvhBARThK9EEJEOEn0%0AQggR4STRCyFEhJNEL4QQ/aGpFj78Hexd3ee3kkQvhBD9oakGPnsAStb1+a0k0QshRH9wNZmlLabP%0AbyWJXggh+oOz2SztsX1+K0n0QgjRH1xWopcSvRBCRCipuhFCiAjncpilXRK9EEJEJqenRC919EII%0AEZl2f2WWoVR1o5SyKaXWKqUWWdsjlFIrlVJblFIvK6VirP2x1naxdXx434QuhBBhbNn/maWt7+d/%0A6k6J/idAoc/2/cBDWusxQAVwjbX/GqBCaz0aeMg6TwghhEdTLcy8zqznHt3ntwso0Sul8oEzgSes%0AbQXMBV6zTnkWONdaP8faxjo+zzpfCCHE9k/h3jzY+SXEpUEQ0mOgJfo/A7cDbms7A6jUWjut7T1A%0AnrWeB+wGsI5XWecLIYTY81+zPLABbNFBuWWXiV4pdRZQqrX2HXnH30eQDuCY73WvU0qtUkqtKisr%0ACyhYIYQIezHJ3vWovq+fh8BK9McCZyuldgAvYaps/gykKaU8UeYD+6z1PUABgHU8FShve1Gt9UKt%0A9XSt9fSsrKwe/RBCCBE2mqq861EhUqLXWt+ptc7XWg8HLgY+0lpfBiwDLrBOuwJ421p/x9rGOv6R%0A1rpdiV4IIQYkR6N3PcoWlFv2pB39L4BblVLFmDr4J639TwIZ1v5bgTt6FqIQQkQQz9AHABXbg3LL%0AblUQaa0/Bj621rcBM/2c0whc2AuxCSFE5PGMWhlE0jNWCCGCySWJXgghIpskeiGEiHCOhqDfUhK9%0AEEIEy7pXYOMbQb+tJHohhAiWzx5svX3zmqDcVhK9EEIES1lh6+3kwUG5rSR6IYToL/b4oNxGEr0Q%0AQgSD29V+X1RwUrAkeiGECAbPHLHRCUG/tSR6IYQIBrc1qvtJd8KY04J66+CMkSmEEAOdJ9FH2eHS%0AlyGIYz1KohdCiGDwJHpbtJlVKogT70nVjRBCBENLiT44QxP7kkQvhBDB4Ft1E2SS6IUQIhg8rW6C%0ANKuUL0n0QggRDJ529FKiF0KICNXyMlYSvRBCRCa3p+pGEr0QQkQmeRkrhBARrqWOXl7GCiFEZGpp%0AdSPt6IUQIjJJ1Y0QQkQ43yEQgkwSvRBCBIOU6IUQIsLJWDdCCBHhWhK9VN0IIURkckmHKSGEiGwy%0A1o0QQkQ4GetGCCEinIx1I4QQYW7D6+Bo6Pi4NK8UQogwtuMLeO1qWPLrjs+RsW6EECKM1R8yy+p9%0AHZ8jY90IIUQY89S/22I6PqdmH9hiISYpODH5kEQvhBA95QpgHJstSyF3srS6EUKIsORqNsvOXrTW%0AlcLgScGJpw1J9EII0VMtVTedlOgdDRAdH5x42pBEL4QQPeWpulEdpFStrUSfELyYfEiiF0KInnI2%0AmuWqpzo43gTo0C3RK6XilFJfKaW+UUptVErdbe0foZRaqZTaopR6WSkVY+2PtbaLrePD+/ZHEEKI%0Afuao965/u7jj4yFcom8C5mqtJwNHA6crpWYD9wMPaa3HABXANdb51wAVWuvRwEPWeUIIEbma67zr%0A//xe++OeHrOhWqLXRq21GW19aWAu8Jq1/1ngXGv9HGsb6/g8pZTqtYiFECLU+Jbo/R4P8UQPoJSy%0AKaW+BkqBJcBWoFJrbb2BYA+QZ63nAbsBrONVQEZvBi2EECGluatE76m6CeFEr7V2aa2PBvKBmcAR%0A/k6zlv5K77rtDqXUdUqpVUqpVWVlZYHGK4QQoScSSvQeWutK4GNgNpCmlPL0DsgHPIM87AEKAKzj%0AqUC5n2st1FpP11pPz8rKOrzohRAiFPgmen/DIDg9iT5EX8YqpbKUUmnWejwwHygElgEXWKddAbxt%0Arb9jbWMd/0hr3a5EL4QQEcO36sYe1/qY1lBd4v9YkAQy6EIu8KxSyob5YHhFa71IKbUJeEkp9X/A%0AWuBJ6/wngeeVUsWYkvzFfRC3EEKEDodPq5u2JfrP/gQf/c6sJ/ZP7UWXiV5rvQ6Y4mf/Nkx9fdv9%0AjcCFvRKdEEKEg1Yl+tjWx3w7USXnBieeNqRnrBBCHC7P0Ae+dfRtBzZrqPCu98PIlSCJXgghDs8X%0Af4HfZUBTjUn0E78LqUO9M0l5dDa9YJBIohdCiMPhmTawocJU3aTmwdGXQvXe1sm9HyYaaUsSvRBC%0A9ETlLtN8MjoR0goADbUHvMejrDQ7yc/QCEEiiV4IIXrimTPNMi4F4lLNumcOWTCl+xnXwrmPBj82%0AiyR6IYTorvp2fUAhLs3bIerly83S0Whmn0rM6rcXsSCJXgghus/fC9bYZG+JvnqPWa74u1nGpQUn%0Arg7030eMEEKEK89EI77ypkJqvknqmWPNPs/wxVO+H7zY/JASvRBCdFfbEv0ZD5gkD1AwyztZuKsZ%0A7PEQ278tbyTRCyFEdzmbWm/79ni1x0BjFezfAC6H2e5nkuiFEKK7nG1K9Ck+id4WCxXb4bFjoXa/%0A/9Esg0wSvRBCdFfbOvpWJXqfsW6qSyTRCyFEWHK0SfSJ2d5138TeUAG26ODE1AlpdSOEEN3lKdFf%0A+Cw0VrZuI+9bom+ogPj+bVoJkuiFEKL7PIl+yBQYNKz1Md8SfV2p+epnUnUjhBDd1dkcsFG24MYS%0AAEn0QgjRXZ4Svb+pAVWbtDrtyj4PpyuS6IUQoru6k+hT8vo+ni5IohdCiO5yNJqE7q9FTdtEX1oY%0AnJg6IYleCCG6y9lohjZQqv2xtonedyrBfiKJXgghusvZ2H4ScA/V5mVs28TfD/o/AiGECDeORv8t%0AbqB9KX/2jX0fTxck0QshRHc5G/2/iIX2Jfgx8/s+ni5IohdCiO7qLNG7HN71s/4cnHi6IIleCCG6%0Ay9EA0R0ket+Xr9OvCk48XZBEL4QQ3eVsMq1u/NJm4TvQWT+TRC+EEN3lbOi41Y12m+XxPwtePF2Q%0ARC+EEN3VWasbbZXoQ6BZpUfoRCKEEOGioaLjl7GeEr2/zlT9RBK9EEJ0x6qnoWYf1B/q4ARPiV4S%0AvRBChKe1z5tl7QH/xz1VN0iiF0KI8NRQaZYxiR2cICV6IYQIb1njzHLBH/wfb6mjD530GjqRCCFE%0AOIiyQfYEyJvq/3gIJnqZM1YIIbqj8F1IyOj4uKeKXurohRAiDDmbzLLDFjcgdfRCCBHOfAcs64i0%0AuhFCiDDmdprlrOs7PicE6+hDJxIhhAh1nkSfPqqTkwIbAkFrzbvf7KOkqqF3YutEl4leKVWglFqm%0AlCpUSm1USv3E2p+ulFqilNpiLQdZ+5VS6mGlVLFSap1SqoNX00IIEWY8id7WSTuWobPNMnN0p5fa%0AW9nAzf9ay9LC0l4KrmOBlOidwM+01kcAs4GblFITgDuAD7XWY4APrW2ABcAY6+s64NFej1oIIfqD%0Ap44+qpNEP+0quGU95E3r9FKFJTUATMhN7q3oOtRlotdal2it11jrNUAhkAecAzxrnfYscK61fg7w%0AnDZWAGlKqdxej1wIIXrDlqVQsz+wcz0l+qjojs9RCtKGdnmpW1/+GoBxg1MCu3cPdKuOXik1HJgC%0ArARytNYlYD4MAM8o+3nAbp9v22PtE0KI0OJ2wYvnw7NnB3i+J9EffhckrTW7y+upaXIyfnAySbF9%0A350p4DsopZKA14FbtNbVquM2ov4O6HYnKXUdpmqHoUO7/vQTQohe11hllpU7Azs/kDr6TizfeohL%0AHl/Rsn3ZrODkvoBK9EqpaEySf1Fr/Ya1+4CnSsZaet4o7AEKfL49H9jX9ppa64Va6+la6+lZWVmH%0AG78QQhw+z/yuHQ5Q1kYgdfSdePjDLa22U+I7qQLqRYG0ulHAk0Ch1vpBn0PvAFdY61cAb/vsv9xq%0AfTMbqPJU8QghRMhoroe/Wo0CA030gdTRd6CuycnybYeItikumWnKwkPTE7p9ncMRyMfSscAPgPVK%0Aqa+tff8L3Ae8opS6BtgFXGgdew84AygG6oHQmAZdCCF8Ve3xrsckdX1+YzU8frJZP4wS/efFBwF4%0A4MLJnDw+m2NGZTJl6KBuX+dwdBmt1vpzOu7LO8/P+Rq4qYdxCSFEH/N5dRhIib600LseQB29262J%0AivKmzuVbzfg4s0dmkBIXzXcmDwk40p6SnrFCiIHJ1exdj0vr+Dy3G97/BXz5sHdfZ6NXAovW7WPk%0A/77Hpn3VLfuKS2uZXJBGTkoHc832IUn0QoiByeEz9IA9Fv44Bta+2P68HZ/BysegaJF3X1JOp5f+%0AZreZhWppoXe6wX2VDeSnxfco5MMliV4IMTA56r3rRYugrhTevtG0rff1nJ829l2U6J1uUy1UVmOG%0ANdZas+1gHUPSgl+aB0n0QoiBytHBYGLl27r+3ihbh4e01ry6yrzoLatpQmvNaX/+FAheK5u2ZIYp%0AIcTA5Fui99VU7X+/R2Ln/X72VzdS22SaYf5n435G3PkeAMePyeS8qfndDrM3SIleCDEweUr0Uy9v%0Avb+ppvW23ae65Zib4eetOz21VWcleU9beYATxmbx9JUzgjLcgT+S6IUQA5Mn0bdtcVNzAD6+D5b+%0A1mxPu9J7LDqxyykC65tNHf/skd56/F+fNQG7rf/SrSR6IcTA5Cm5x7fptPTmdfDxvfD5Q2ZaQN+X%0As1E23v1mH8Pv+DcHqhv9XrbBSvSZSbEt+0ZnB9Ahqw9JHb0QYmD66HdmGd9JG/oVj4Ju3Qrn5n+t%0ABeCvH23h/86dBEBpTSMXL1xBZmJsS8uauGhTjk6O6/802/8RCCFEf7DHg6POLAGGzoFdy1uf8+kf%0AqB6xAM+I8W7PaJfACyt2cdzoLE4/cjAfFZayrayObWV1LceHpMWz5KcnkN0PHaTakkQvhBiYbHY4%0A+ocQbSViP3O8NqeOYPG6PVxoZcr7N7Yu/V//wmquOW4En2852Gr/7aePIzc1HlL7JPJukzp6IcTA%0Asvu/cHCLGYs+ZYj3ZazWcPbfvOelj2T5wTiilJtd7iyOanycf5ROaHe5Jz/fzuYDNUTbvC9pB4dA%0AKd6XJHohxMDy5Hz423SznpwLGdYk3hPOhqk/gPh0AOptyeimOuy4yR2URDVm4LPJ+f6L6S//aA4P%0AXDiZo/JTmRqkUSkDJVU3QogBa/H2JhZvPsSDt2/nraJ6kgsPMO/Hq6CpmroXruYk2xq+jJ5NdHQ0%0APzx+BAkxdm44aRTjf/WfVtf5+tenkJYQw9Shg7hgWv90iuqMJHohxMChW89q+tRXB1mp9/L/vjuJ%0AW14xL2J33HcmJGaQVb4GgGMcK0AdwV1ntq+2OWZUBtvK6khLiOn72HtAqm6EEAOHs3Xb91pMXfqK%0AbYda9rmsAclWj7jee2KbiUY8dfA/O3UcK/633bQcIUcSvRBi4GgzkFmdleg3+owb//hnZlCzlxIu%0ApQlrysAD61t93yOXTeG208YxKS9EmtV0QapuhBADR5uBzOq0aUP/x8WbW/bd934RZ07KZX91Iw0q%0AkVhd2e4y04alM21Yet/G2oukRC+EGDiaWyd6T9UNwE/mjWlZX1p4gOoGB25Plc2wY4MSXl+RRC+E%0AGDjalOgbMOPRLLr5OH56ytiW/ZX1Dr7ZU4XNM6/sxPOCFmJfkEQvhBg42k02onjx2lkcadW1/3S+%0ASfZ/+dAMRWz3ZMiY/h2UrKck0QshBg5HXbtdM4Z769p/Mn8MOSneUScTYq2XsdH9M9drb5FEL4QY%0AOHxK9E/r7/DMVTOIsbdOg/eccyQAGYkxKJuV6O2xhDNpdSOEGDAOlZbgmQ7komPGkTAuu905Wckm%0AqU8bNggqrBRpC+0OUV2REr0QYkB4a+1e3lzyEQD/cp5Mwok/8Xve5Pw07jlnIr85eyJIiV4IIcLH%0ALS9/zTsxRaxyj+WUO16GOP/J2xaluHzOcGvDKsnbwjvRS4leCDFgZKhqBuWPbzXNX6c87ej9jFUf%0ATsI7eiGECJgmk2piUnMC/xZP1Y3b0TchBYkkeiFExCssqSaRRmKVA3tyVuDfGJtsltrdN4EFidTR%0ACyEi3qMfbyVDmYHL0jJzA//Gc/4OKx+Fgll9FFlwSIleCBHxdh6qY95Qk+7i0wYH/o0puXDKPRBl%0A66PIgkMSvRAi4h2sbSYvxuoVm5jR+ckRSKpuhBAhZ/2eKgrS43tt5qaHG+5k2u4is5GQ2SvXDCdS%0AohdCBNX760uoaey4FUuz0813/vY5Zz78ea/dc5oq8m4kSqIXQog+s+VADTe8uIY73ljv97jWml+/%0AvQGAvZUN6DZzvB4Ot7vNNWISe3zNcCOJXggRNDVNTgB2l9f7PV60v4aX/ru7Zfutr/f2+J6Ohqoe%0AXyPcSaIXQgSNw2nao6/b0z75FpZUs+AvnwFw3pQ8AJZuKuWL4oNs3l9z2Pd0Vu7zbkw497CvE87k%0AZawQIii01vzPS2s7PP7e+pKW9V+dNYGi/TX8e30J/7b277jvzFbXuvf9Ir47NY/PtxykyenmqmOH%0AkxDTPqW5qkyi/8/0Jzj9zAt668cJK5LohRBBcbC2mQPVTS3bq3dW8O43+7hl/hhS46NZWlgKwDGj%0AMkiLjyYvLY7Ckmq/19pT0cDCT7ex8NNtLfvsUYofnTiq1XlF+6tJKt1BCtCckAtK9f4PFga6TPRK%0AqaeAs4BSrfWR1r504GVgOLAD+J7WukIppYC/AGcA9cCVWus1fRO6ECKcLNl0AIDL5wzjueU7Of/R%0ALwGorG/G6dYUllRz++njuPGk0QD88YLJXPrEypZkv7u8noL0BADuemtDu+v7foi43JrZ935IWU0T%0AN9pWcns0OJO60VEqwgRSR/8McHqbfXcAH2qtxwAfWtsAC4Ax1td1wKO9E6YQItwt21xKQXo8d589%0AsdX+t77ex6J1pnpm/hHeAccGJcbw/k+O58pjhgNw/B+WUd/sxO3WbNhr6vgX33ICO+47kyGpcVT7%0ANNlcsukAZTUm8U+I2kW5TsIWE97TAfZEl4lea/0pUN5m9znAs9b6s8C5Pvuf08YKIE0p1Y2BJYQQ%0AkaiirpmPikoZm52M6qD65A/nH8XYnOR2+/dVeqf/e+Kz7Ty09FvK65p5+JIpjBtszne4Na+t3sOW%0AAzXsPFTH9S+sBuCi6QXMiipkZdQUxmS3v/ZAcbh19Dla6xIArXWJUsozH1cesNvnvD3WvhKEEAPW%0Ao59sxeXWnDTepIq1vzqFp77Yzg0njWLtrkqWbDrA92YU+P3eeUdk84FV7fPgkm9b9p81yVuGHD84%0AmbKaJk556FOOGWWGOHj0sqksSNwMG6pYsOAcGJLSVz9eyOvt5pX+Pqr99nhQSl2nlFqllFpVVlbW%0Ay2EIIULJf3eUMy4nme/PGgqYapmfnTqOhBg7x47O5LdtqnN8XTRjKFv/3xnMGekdo+aPFxxFVJQ3%0A3Tx++XSOH2N6vH659RDHj8lkwaRc+HYxRCfA1Mv76CcLD4dboj+glMq1SvO5QKm1fw/g+7GcD+xr%0A992A1nohsBBg+vTpPe/+JoQICTWNDr4oPkhctI34aBtPfbGdjfuquWzW0A6rbbpii1L884ezeH/D%0Afo4fk0lyXHSr43HRNh77/jQm/mYxAOdPzTcHDn4LGaPCfs7XnjrcRP8OcAVwn7V822f/j5VSLwGz%0AgCpPFY8QIvL9cXERjyzb6vdYdnJcj66tlOKMSR2/8kuMtfPSdbPZtK+aUydaL3UPFcOQqT26byTo%0AsupGKfUvYDkwTim1Ryl1DSbBn6KU2gKcYm0DvAdsA4qBx4Eb+yRqIUTIaXa6efyz7aTGR/PAhZOJ%0AtbdOL+mJ0R18Z++ZPTKDq48bYTpOOZugchdkjO7z+4a6Lkv0WutLOjg0z8+5Gripp0EJIcLPs1/u%0AoNnp5jffmcAF0/L5+avftDo+ITc1uAG993MzBWDWuODeNwRJz1ghRI+VVjfy+/cKAchINPXh43KS%0A2XyghrduOpaEGJvfppPdsm8t1B2C0fMC6+G65jmzHHNKz+4bASTRCyF6rL7Z1bI+ONXUxb96wxwA%0AUuJ6qcpm4Ulm+d3Hwe2E8WdCnJ+/ElxO+OafZn3ur/yfM8BIohdC9JjT7W5ZH5OdBPRiggdweDtN%0A8cYPzXLuL+GE27z7XU4oetec+87NZt+4M3ovhjAmiV4I0WPNTtNC+i8XH01ibC+nFbcbNrzefn9t%0AqXe9uQ5eugy2LfPuu/YjyJnQu7GEKRmPXgjRYw6XKdEnx/VB2XHNM/C2nzYejT5j2m96p3WSX/AH%0AyJ/W+7GEKUn0Qoge81Td2KMCTCnOJiheGti5q542y+w2vWebar3rb11vllMvh8mXwvSrA7v2ACGJ%0AXgjRY56qm2hbgCnlg1/BC+ebljSd0Rr2rzPrV7wDM671Htv8b1j1FNT6DKFy9l/hvEfB1vdt9sOJ%0AJHohxGF5ZFkx3/vHclZsO8RHRWbQsRh7gEMclG4yy8Yu5nOt2G6Wx90KiZneknq0NcH3op/CxjfN%0A+hWLuhH9wCIvY4UQXSqvayYp1k6M1du10eHij4s3A3DxwhUt5wVconebScLR7vbH6svh77PhiLNh%0A+6dm33hrGsGcifDbKnj1Ktj4htn3/m2mCeXw47r9cw0UkuiFEJ36svgglz6xkhhbFJfMLOCmk0dz%0A3fNmvPfMpFgO1npndmrwaU/fqao9ZtnkZ9Lvv8+B2gPw38fNdt609uPVVO5qvT3uzAE7TWAgJNEL%0AIfzSWrNoXQk3/8vUo2enxPLs8p08u3xnyznv3nwsizfs5x+fbmNEZiJHD03r+sJblkCVNW1F20Rf%0Avg1q97fed/bfoO1LXs8HhceC+wP5kQas8E/0WkNNCaQM6e9IhAgrizfuZ3d5PUcXpFHf7CI7JZY3%0A1uzF4XJz/YmjuOKpryjabxLxbaeN44fHj+QXr6/jo6JSjsxL4akrZxBrt3HlsSO48tgRgd/4xQu8%0A641tJv/e8Dqg4Dt/hjXPw1kP+W8Lnz6i9QdC3MCdVCQQ4Z/oP7wbPn8IrlkCBTP7OxohwoLWmp+8%0AtJZGh586cuDpL3a0rP/9sqnMHZ9NjD2Khy46umc3/uxPZpk51owVv/5V84J101vw1ULYuxriB8G0%0AK81XRy56Ada/Bv/5BQyd07OYBoDwT/RfPWGWT54CP3gLhs42vzAJmTDlsv6NTYgQ5HJrnl++oyXJ%0Azz8iG7eGWHsUibF2XlvtrRbZfu8Zhz1ZSDvOJvjwHrN+9l/hqdNg3xr4fU7r86Ze0fW1EjNh9vUw%0A+SLzwSA6Ff6J3ukzBsbz57Y+JoleiBYlVQ3c8fp6PvnW2+78g5+e0G5UySlD0/jz0i28cM2s3kvy%0A4K1XTx0KBbNg/t2w9DetzznnEZjy/cCvKUk+IOGd6LX2NtPy57epcMrv4Nj/CV5MQoSg1TsrOP/R%0AL1u2h2Uk8Or1c/zO+nTZrGFcNmtY7wexf71ZXvi0aSFz3C3eRG+Pg18e6P17CiDcE33dQe/6uY/C%0AWze0P2fJryTRiwFrWVEpDy75lvV7Tcek707J45JZQxmbk0xqfJB6j2pt6uPXvmAS+uCj2p8z91fB%0AiWWACu9E7xlz+pKXYdzpMGou2GLgD1YLgPFneTtcCBHJqvfBg0fA8T+Deb8GYO2uCq565r8tp9wy%0Afwy3zB/bt3E4GqBkHWSPh6J/ty98zfkx2GO822lDzf/ZY37ct3ENcOGd6AtmwRHfMQkeIHmwWd62%0A1XS4KPo3FC0yL4EG+CzwIsJtfMssP/sTq0dez7QR2Tz5uRk+4JUfzWHmiPS+uW/VHlj6WzMGTWM1%0A/PPC9uckD4HRc2HK5TB0VutjP14FSkZi6WvhneiHzjZfbSVmmq+9a8z2kt/AgvvanydEmCqtaeTv%0Ay7ayfOshNh+oYUfcnS3HfvyP/3BMdhOFZZrL5xzTd0ne7YKHrBEl17/a+lhUNGSNN+3hh0yBKJv/%0Aa0gBLCjCO9F3xTP2xcpHzZ+zMQlm+5UrYOzpcHRH8553Q3MdvHcbTL4Yhh/fuhu21tItW/SqRoeL%0AexZt4p8rvUMAZFHZ6pw/xzzCrOoiiAXWWl8p+VAwAyaca/5fJGb2LBC3G758uPW+KDvM/BGccreM%0AHhlilNa6v2Ng+vTpetWqVX1z8UdmQVmRWb/yPcg9Cu7N9x6feB6c/1T7LtaBWnwXLP+bWR88CX70%0AmUnutaXwzJngcsDUH0BSjqlaypsmTcLEYdFac+OLa3h/w37SEqL5+6VTmTMqA71zOVHPLIDZN8GK%0AR7q+0NBj4Or3Oz5+YJMZJCw1r/2xZfea9167rBY8OUfCpa9ATCLEBzD8gehVSqnVWuvpXZ0X2SV6%0AgBtXwN3WL+AzZ7SfvGDjm5A0+PCqdhwN3iQPpvnYc+eYvxYObDQtDcDbScTj/CchY7R5EaXdPS9d%0AiQHh7nc38f6G/Xxvej5/uGByy35Vb7WLH3miN9Hb403JeuOb5q/ZnCOh8B3Y9LYZa2bPalCYwcJ8%0A/+p8/w7zFzDAmFOhodIML1K6yazXWdP3xaZAUzVc/KL/DwQRUiK/RA+w+7/w5PzW+2wxcOEzsO5l%0A88sfZYer3g98GAW321xz72qY9xtIyYM3r2t/3vffMB8AUXbzn2TFo+Bq9h6PToRrl8rclqKF262p%0AbXaSEhfN/qpGBqeatu7nP/olq3dWUPS704mLtpmqwf/c6U3MPy+GB0bDmNPgslf8X7x4qZnww1ds%0Aivn9RENDhdmXNBii473jwafgW/j6AAASM0lEQVTkmWaR2eNhxg8hOdd8QEjVZL+SEr2vghnwP1/D%0Awz7jdNy82pSocyaaRO92woY3vIm+ud6U2BMz/F+zrNAkeYCxp4HNeqkUkwzDjoEti+HaDyF/Ooye%0A5/2+438O9xWY9Vk3wFf/gM8fhPOf6N2fWYSN+mYnf/2omJpGB4mxdv65chc1jU7y0uLZW9nAlKFp%0AXDpzKKt3VjB7ZLpJ8m4XvHUjrHvJXOSUeyApy/yeJ+d2fLMEn78eh86BXctN9aKKgsZKyJ9hqmIS%0ArBe4taXmew63alOEhIGR6MGMdhdlNwn9kpdMkgcYNBxu2QDPngV7vG2Oef482L0Cbi009ettWw28%0Ac7NZXr3YfFgA/KbSlHDcbqjcAekj28cRl2JKXirKfIgcKjYtFjytFmbfBCfeJvX4IWL1zgpe+moX%0AVx83guQ4O+mJMew8VM/6PVUcPzaT7OQ4bFGBlWq11jQ53SZRA88v38En35axfOsh6nzGcU+Os3Pm%0ApFz2VTWwt7KBtbsqWbvLvHCdOcIqeHz9ojfJ37bNWyBJ72IUyVhruIPcyXD1f7wNBjx/2bctoSdl%0AB/SzidA2cBI9QNowKN8KI05os7/AtErY+TkULoJxC0ySB9MJ5bifwvzfes+vL4eSb0w9e4FPu2DP%0Af5KoKP9J3iMpy7ueMRqKl3i3VzxivjLGmDrSUXNhzPz21xC9au2uCrYfrOOMSbnsPFTP17srKKtp%0A4oEPzHuWV1fvJoNq6omlAe+wASeOzeLZqzuv7mtodvHq6t3c/34Rdc0uhmUk4HC62VfVCMBZR+Vy%0A1lFDmDs+m7omJynx0ebDw9lMw6FdfHYwifKqWmaMymREVqq5qGc4Ad8kH4j0kXDiHXD0pWbb8zsr%0AVTARbWDU0XtU7oZdK+AoP506Ct+Fl63BlLIneOe09MifaTp7FC4yJfiiRfCDN72dtQ6Xo9E7et8V%0A78K3i1u/4AX4/usw7FhTZyp6jdaaBoeL+Ggb8x78hG1ldX7Pu3JqGv9beC4x2rxbqYnPZ/3Ue1j0%0A8Rf8yPYu21JmMuGKv5CTlUlpdSNfbj3EnFEZ5KTE4XS5ufK+Z3DVHWSPzkTHpuKKTcOtNVFK8cFP%0ATyA5zk9TRH916WDqzhMzTU/YQcPguo9774GIsBNoHf3ASvSdcbvgnjYdS877ByRktJ4owSMlz9Tz%0A90byLfvW9OQdcbwVixsc9eB2wP3Dzb6kHLi1yFtX2lEb/S//CqkFMPHc9scEAKt2lPPYJ9tYWugZ%0AREuTx0Gq43LJSoplytBBnDA2k4L0BI4ckkrMopvh6xc6veYm2zgKbeO4u/o7VGMmrv7yjrns/2YJ%0AU5f9oOU8rWyoI84y/S+i482L0JJ1pt15lM3Ul9cf8s7A5Ct7ovk3P7AB4tLM7+e403vrsYgwJIn+%0AcDTXm1YHD1ktYG4tNE3LKndBU62Z/WbUyaYtfLBK179Nbb19a5Hpdv7UqebF7+n3eodj9v2wOvEO%0AU1/rbDTxH3nBgG7Z09DsYtG6fTz9xQ42lZhZjVLi7IzPTeG4ynf4n4a/mxPv3AuxSWa9ttRMbrHY%0A6nV6a6F5x/PWjbDjMzjzT5A9kdrnLiLJVdVyr6VRx5HoKKdIF3CVfTEAOiEDNfmS9n+tgRnoS7sh%0A92jTFj1+kKm6m3GN96Woh9amUBCT5I1TDFiS6HvCk1x/W9X5ecHw7Qfwyf3QUG7m04xPN6W+Zp+5%0ANkfNhVN/Dx/8ErZ+2PG1pl5uXvZmjw/49lprGh1uYu1RKAWV9Q62lNZS1+ykrsnJ0k0HOG3iYBZM%0AMi09mpwutpbWkRxnJ3+Q+TA8WNtMo8NFbmocdlvr1hsutw74Zaav0ppG7nl3E9G2KEZnJ/GDOcM4%0AWNNEQoydtIRo9lQ0sHl/DRv2VVFUUs2yzaat+cjMRKYPH8Qt88eSmxpnxlt/6yZviX3eb+DYW6B0%0AIzxm9axGwc+KvGMptX1Gfzka5WmG6Me/ZzzHmWeeYzb2fW0+fPOmm7/a0KZzkhCHQRJ9T6x62rQZ%0Azp/W35F4NdXCmz8y7wZsMXDpy+ZF7hPzTQnPI30kfPcJ3P/8Hk43rDjil6j6UmbueIzYpvKW07Sy%0A0TT9BuLmXNvSUsPpcrN+bxXDMxJJS4hm+8E65v7pk4DCO33iYArS41my6QA7DtUDYItSRNtUy0xG%0A0TbFLfPH0uR0kxBj49kvd1BivZAclBDNyeOy2XGojoykWK49bgRDMxLITIolumpHq5fbWmsuXriC%0AldvLibFH0ez0Px1eW/OPyOGvl0whPsanBVXZt/DIDNOEsP5g+29KyTfjtYw5peMLl2+Dih3mxbwt%0AxpTa41JxZh6BvWC6DAcg+owk+jYO1TaxamcFcdE2spJisdsUOclxqCjYXlZHdkosTpdmb2UDtY1O%0AxuYks7+6kXV7KkmIsTMmJ4nEGDsJMTYyk2PZX9VIVYODjftMqb+q3sHuinqcLs1R+amMHZyM1rC7%0AvJ7SmiaqGxzkpMRx3tQ8MpNMm/s1uypYs7MCh0tzoNokvNKaRraV1RGlFJPyUomLjqIgPYFRWUmM%0AtB0gf+U96OlXYx+/AKfLzb5DNZS+/UtG73ubz10TeSHrVnbX2dhb2dDq54/CzYn2jTxtv7fds9mg%0AR3F7yn1sq3S1JOURmYlsP2heTs4ckc6UoWlEKUXxtq2clLSbeU0fEuuoomzm7Xx/MZTWNAEwJDWO%0AK48dTpRS7C6vx61NEl/42baWa3ta89mjFNOGDSIhxsayzWXYohRjc5IpLPFOGH2R/WPuty/kb+pS%0AnMn5zHB8xcb6NFY5RkDedBbedBb/+moXd75hWqEcmZfCwZpmBqfGcftp45iUn0ptk5PBKXHtZ0s6%0AtBWePNUk+FN/Dx/cZfbHp5vmr9Ovhrl3HfbvnBB9bUAl+sr6ZpJi7diiVLv/zA3NLn70wmo+9Zk+%0Ara9kJ5sE7kl6HclIjKHZ5aam0Ts7VrRN4XBpspJjGZaeQIw9ilU7K/yWVu1RipPGZbF2VyWH6kxL%0AEKVg3vgc6prMNYdlJHDSuGyykmNwuaG8rpnnlu8gtX4XJ8+ZQZaqYtKyq8ms3wrA+rjpvH3kX5m/%0A/3GG7HqXC12/46KTpjE18RAnsgo1+VKTEB+f17raCHBnjEHPup7ammqSopqxzbmhXXWE2+Vmx74S%0AklIHkRIfy7bSGhJj7QzLNPXMWmtcJRuwO+sod0Rz4IMHGVyzkUH1ratE3Jh/3yis39ucI2HyxRSP%0AupwmF0wckmqqttwuiG4ze5LLYUrfu78y1VyNlWaUxTP+aCaiLt9m6sozx3T67ydEqBgQif7pL7bz%0A4JJvWyVMpSAnOY70xBjcWrPzUD2NTheXzhzKlKGDSIuPpsHhorbJyRfFB0mMsTN7VDpF+2soq2ki%0A1m4jLy2OpFg7I7KSyEuLp7rRQVlNE5X1zS0z9dQ2Ojl14mAmDkkhKdZOYqyduGgbWmt2ldezemcF%0AgxJjyE6OJdoWRV5aPJ98W8bXuyv5ovggUUoRa4/iuhNGcszoTBJjbLjculUdtsutaXa6qWlysLu8%0Anl3l9WzeX8tjn2zFHqXISYljeGYCVx4zgpkj0rs/Y9DeNbDs/5kmp24HfOfh1sM4JA2G2v3tv2/i%0AeaYee+uH7cfxAdMxLWOMGS107+rW1SLRCabnZk2J6byTNw2yxsHBLaZaqq0hU+GMB6BmnxnvfNTJ%0A5s+BrR+ZSeAd9abTGUDOJNMnYs8qM9xEwWzTaqqmxFStNFaB9nZMYtRcOOsh02lOiDA0IBL9F8UH%0ArTrhOlxuTW5qHKnx0Ww/aF5yRSnFoIQYTp80mJPHRU4Pv5pGBxpI8df++nB8+TdvtUVyLqSPMp3H%0AfA0/3tSTTzin9ZAOWpvRDEu+Nr0t49Lg9Wvh0JbW3z9kqmn/nZBhBsdKHmxeSm7/DKr3mJ7KGaNh%0A5EmmVJ0+yswQ1lXXe5fTvDQtKzTb8emQN9U0WzxUbK5lizH3zhwLiVlmmN7cyVJ3LsLegEj0opes%0AehoW3WLWb14Dg0aYttxN1Wb42aSc7vWcdDRAU403qSekd/79bnfPx1LZ+pEpmXfWI1mICCODmonA%0AHXWRKf2ecJt3TPGkrNZDNXRHdLy3n0Eg3fN7Y8CsnvZQFiKCSaIXpi79tN/3dxRCiD7SJ2OPKqVO%0AV0ptVkoVK6Xu6It7CCGECEyvJ3qllA14BFgATAAuUUoN3L73QgjRz/qiRD8TKNZab9NaNwMvAef0%0AwX2EEEIEoC8SfR7gO/TeHmtfK0qp65RSq5RSq8rK+r4zkxBCDFR9kej9taNr14ZTa71Qaz1daz09%0AK+swW3cIIYToUl8k+j1Agc92PrCvD+4jhBAiAH2R6P8LjFFKjVBKxQAXA+/0wX2EEEIEoNfb0Wut%0AnUqpHwOLARvwlNZ6Y2/fRwghRGBCYggEpVQZsPMwvz0T8DOQeMgKp3jDKVYIr3jDKVYIr3jDKVbo%0AWbzDtNZdvuQMiUTfE0qpVYGM9RAqwinecIoVwivecIoVwivecIoVghNvn/SMFUIIETok0QshRISL%0AhES/sL8D6KZwijecYoXwijecYoXwijecYoUgxBv2dfRCCCE6FwkleiGEEJ0I60QfasMhK6UKlFLL%0AlFKFSqmNSqmfWPvTlVJLlFJbrOUga79SSj1sxb9OKTW1H2K2KaXWKqUWWdsjlFIrrVhftjq9oZSK%0AtbaLrePD+yHWNKXUa0qpIusZzwnxZ/tT6/dgg1LqX0qpuFB5vkqpp5RSpUqpDT77uv0slVJXWOdv%0AUUpdEeR4/2j9LqxTSr2plErzOXanFe9mpdRpPvv7PGf4i9Xn2M+VUloplWltB+fZaq3D8gvTGWsr%0AMBKIAb4BJvRzTLnAVGs9GfgWM1TzH4A7rP13APdb62cA72PGB5oNrOyHmG8F/gkssrZfAS621h8D%0AbrDWbwQes9YvBl7uh1ifBa611mOAtFB9tpiB/LYD8T7P9cpQeb7ACcBUYIPPvm49SyAd2GYtB1nr%0Ag4IY76mA3Vq/3yfeCVY+iAVGWHnCFqyc4S9Wa38BpiPpTiAzmM82aL/4ffAw5wCLfbbvBO7s77ja%0AxPg2cAqwGci19uUCm631fwCX+Jzfcl6Q4ssHPgTmAousX7aDPv95Wp6x9Qs6x1q3W+epIMaaYiVO%0A1WZ/qD5bzyiu6dbzWgScFkrPFxjeJnF261kClwD/8Nnf6ry+jrfNsfOAF631VrnA82yDmTP8xQq8%0ABkwGduBN9EF5tuFcdRPQcMj9xfrTewqwEsjRWpcAWMts67T+/hn+DNwOuK3tDKBSa+30E09LrNbx%0AKuv8YBkJlAFPW1VNTyilEgnRZ6u13gs8AOwCSjDPazWh+3yh+8+yv39/fV2NKRlDCMarlDob2Ku1%0A/qbNoaDEGs6JPqDhkPuDUioJeB24RWtd3dmpfvYF5WdQSp0FlGqtVwcYT38/bzvmz+FHtdZTgDpM%0A9UJH+jVeq377HEzVwRAgETPrWkcx9ffz7UxHsYVEzEqpuwAn8KJnl5/T+i1epVQCcBfwa3+H/ezr%0A9VjDOdGH5HDISqloTJJ/UWv9hrX7gFIq1zqeC5Ra+/vzZzgWOFsptQMzC9hcTAk/TSnlGezON56W%0AWK3jqUB5kGL13H+P1nqltf0aJvGH4rMFmA9s11qXaa0dwBvAMYTu84XuP8v+fsZYLynPAi7TVh1H%0AJ3H1V7yjMB/431j/3/KBNUqpwcGKNZwTfcgNh6yUUsCTQKHW+kGfQ+8AnrfmV2Dq7j37L7fevM8G%0Aqjx/Ovc1rfWdWut8rfVwzLP7SGt9GbAMuKCDWD0/wwXW+UErvWmt9wO7lVLjrF3zgE2E4LO17AJm%0AK6USrN8LT7wh+Xz9xBDIs1wMnKqUGmT9BXOqtS8olFKnA78AztZa1/scege42GrJNAIYA3xFP+UM%0ArfV6rXW21nq49f9tD6bRxn6C9Wz76sVJML4wb6y/xbxJvysE4jkO8+fVOuBr6+sMTF3rh8AWa5lu%0Ana8wE6lvBdYD0/sp7pPwtroZiflPUQy8CsRa++Os7WLr+Mh+iPNoYJX1fN/CtEYI2WcL3A0UARuA%0A5zGtQELi+QL/wrw7cGASzzWH8ywxdePF1tdVQY63GFOP7fm/9pjP+XdZ8W4GFvjs7/Oc4S/WNsd3%0A4H0ZG5RnKz1jhRAiwoVz1Y0QQogASKIXQogIJ4leCCEinCR6IYSIcJLohRAiwkmiF0KICCeJXggh%0AIpwkeiGEiHD/Hwyg1D0naIdpAAAAAElFTkSuQmCC%0A" id="162" name="Shape 16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775" y="1889416"/>
            <a:ext cx="45815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337750" y="4365925"/>
            <a:ext cx="3134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blue: Nvidia exchange rates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orange: Bitcoin exchange rates /15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49050"/>
            <a:ext cx="8160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 rates from 1</a:t>
            </a:r>
            <a:r>
              <a:rPr b="0" baseline="3000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January 2014 – 31</a:t>
            </a:r>
            <a:r>
              <a:rPr b="0" baseline="3000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October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Data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0757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de" sz="3000"/>
              <a:t>Gathering: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–"/>
            </a:pPr>
            <a:r>
              <a:rPr lang="de" sz="2400"/>
              <a:t>Cryptocurrencies: </a:t>
            </a:r>
            <a:r>
              <a:rPr lang="de" sz="2400" u="sng">
                <a:solidFill>
                  <a:schemeClr val="hlink"/>
                </a:solidFill>
                <a:hlinkClick r:id="rId3"/>
              </a:rPr>
              <a:t>https://www.coingecko.com/en</a:t>
            </a:r>
            <a:r>
              <a:rPr lang="de" sz="2400"/>
              <a:t>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de" sz="2400"/>
              <a:t>Problem: missing data for 2 whole weeks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–"/>
            </a:pPr>
            <a:r>
              <a:rPr lang="de" sz="2400"/>
              <a:t>Stock exchange: </a:t>
            </a:r>
            <a:r>
              <a:rPr lang="de" sz="2400" u="sng">
                <a:solidFill>
                  <a:schemeClr val="hlink"/>
                </a:solidFill>
                <a:hlinkClick r:id="rId4"/>
              </a:rPr>
              <a:t>https://de.finance.yahoo.com/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de" sz="2400"/>
              <a:t>Problem: weekends, holidays are missing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de" sz="3000"/>
              <a:t>Preparing: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de" sz="2400"/>
              <a:t>Uniforming data layout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de" sz="2400"/>
              <a:t>Filling data on missing days (weekend, holiday)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de" sz="2400"/>
              <a:t>Directly in Python, partly manually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Explorative Analysis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de" sz="3000"/>
              <a:t>SNS Heatmaps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de" sz="3000"/>
              <a:t>Kernel Density Estimate plots of Price/Percentage change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de" sz="3000"/>
              <a:t>Comparison of percentage changes per day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-"/>
            </a:pPr>
            <a:r>
              <a:rPr lang="de" sz="3000"/>
              <a:t>Histogram of percentage changes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Monte-Carlo-Simulation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000"/>
              <a:t>Monte-Carlo-Simulation</a:t>
            </a:r>
          </a:p>
          <a:p>
            <a:pPr indent="0" lvl="0" marL="660400">
              <a:spcBef>
                <a:spcPts val="0"/>
              </a:spcBef>
              <a:buNone/>
            </a:pPr>
            <a:r>
              <a:rPr lang="de" sz="2400"/>
              <a:t>family of methods to simulate a large number of outcomes given a probability distribution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de" sz="3000"/>
              <a:t>Simulation of 1000 possible future stock exchange</a:t>
            </a:r>
          </a:p>
          <a:p>
            <a:pPr lvl="0">
              <a:spcBef>
                <a:spcPts val="0"/>
              </a:spcBef>
              <a:buNone/>
            </a:pPr>
            <a:r>
              <a:rPr lang="de" sz="3000"/>
              <a:t>rate developments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Monte-Carlo-Simulation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calculate mean of all simulations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CAGR - mean annual growth rate of an investment 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-"/>
            </a:pPr>
            <a:r>
              <a:rPr lang="de" sz="2400"/>
              <a:t>Annual Volatility - variation in stock price over a year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 sz="2400"/>
              <a:t>Graphs: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Price Series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Histogram of daily returns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Monte-Carlo-Simulation of stock rates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-"/>
            </a:pPr>
            <a:r>
              <a:rPr lang="de" sz="2400"/>
              <a:t>Histogram of simulated data (with quartiles)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Monte-Carlo-Simulation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" sz="2400"/>
              <a:t>Simulation using multivariate normal distributed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Covariance between two exchange rates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-"/>
            </a:pPr>
            <a:r>
              <a:rPr lang="de" sz="2400"/>
              <a:t>Fan-Chart - to show ranges of simulations (quartiles)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•"/>
            </a:pPr>
            <a:r>
              <a:rPr lang="de" sz="2400"/>
              <a:t>(Simulation on Copula)</a:t>
            </a:r>
          </a:p>
          <a:p>
            <a:pPr indent="0" lvl="0" marL="203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