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9"/>
  </p:normalViewPr>
  <p:slideViewPr>
    <p:cSldViewPr snapToGrid="0" snapToObjects="1">
      <p:cViewPr>
        <p:scale>
          <a:sx n="106" d="100"/>
          <a:sy n="106" d="100"/>
        </p:scale>
        <p:origin x="64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C5C8-8668-A28B-6C00-D4231232F6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81B653-0B30-C532-C841-C42DF107E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4D6EC4-E0C6-4FFE-67F3-D157E575665F}"/>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5" name="Footer Placeholder 4">
            <a:extLst>
              <a:ext uri="{FF2B5EF4-FFF2-40B4-BE49-F238E27FC236}">
                <a16:creationId xmlns:a16="http://schemas.microsoft.com/office/drawing/2014/main" id="{4A121588-94AA-50F4-4600-CDE275214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C242E-277D-F9E9-1AB4-B3C208BC341F}"/>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223484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E460-8C91-B64E-C247-7745375C82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CB1B2E-7304-917C-37D1-D185EFD4AA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EDC18-EC9A-A019-5790-10F1EFD6484C}"/>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5" name="Footer Placeholder 4">
            <a:extLst>
              <a:ext uri="{FF2B5EF4-FFF2-40B4-BE49-F238E27FC236}">
                <a16:creationId xmlns:a16="http://schemas.microsoft.com/office/drawing/2014/main" id="{1517587A-1088-1E72-1F5E-0E570345E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B1A1E-C4D6-60DA-8AE4-5674B5387C3E}"/>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2802592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5FF3ED-0AED-A64E-659C-8FE05806C3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FBE8B6-8E54-B2D2-0202-B5921B3301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516DA-4208-9658-B7C2-EDCFE3A689DB}"/>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5" name="Footer Placeholder 4">
            <a:extLst>
              <a:ext uri="{FF2B5EF4-FFF2-40B4-BE49-F238E27FC236}">
                <a16:creationId xmlns:a16="http://schemas.microsoft.com/office/drawing/2014/main" id="{7A5E42EB-9619-3A45-D30E-064000CCA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8EA8F-F077-E7E8-1879-2C3368AB0B4B}"/>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387591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BE91-5AD2-8AF9-1BD9-207895C4F8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8985B-DF70-42F1-7410-865028F783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C9FBE-8BED-3555-B381-BC52DCEEBE67}"/>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5" name="Footer Placeholder 4">
            <a:extLst>
              <a:ext uri="{FF2B5EF4-FFF2-40B4-BE49-F238E27FC236}">
                <a16:creationId xmlns:a16="http://schemas.microsoft.com/office/drawing/2014/main" id="{FB5B27EC-604F-7020-8399-173E023C1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D771A-503E-9E69-8545-029DB05A8AC2}"/>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280615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4989A-8D55-D16D-5F2F-29579D273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082380-4431-963F-E89A-07BD96CCB2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7320B9-E447-7F35-0263-FA72120A7C85}"/>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5" name="Footer Placeholder 4">
            <a:extLst>
              <a:ext uri="{FF2B5EF4-FFF2-40B4-BE49-F238E27FC236}">
                <a16:creationId xmlns:a16="http://schemas.microsoft.com/office/drawing/2014/main" id="{6DE955E6-0D09-D681-CBCF-2FCE79B5A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D2043-A8C9-B752-8AB1-2EFF9319C38D}"/>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308141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E7FD-F5F7-784E-9E1F-B97BFE4B45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D9024-1E16-3323-4371-24ED92FC69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04C645-5B90-F281-98B3-AA0D159DC4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F08D7A-AF7B-41F7-22D0-DA2698B8B7D4}"/>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6" name="Footer Placeholder 5">
            <a:extLst>
              <a:ext uri="{FF2B5EF4-FFF2-40B4-BE49-F238E27FC236}">
                <a16:creationId xmlns:a16="http://schemas.microsoft.com/office/drawing/2014/main" id="{99C87EFA-7507-2BD1-5C55-A9EFF610A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A509DD-8D5B-A41F-766A-A2F0F9DA6941}"/>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4252990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1C31-D55E-BA47-2947-3D31BC7647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74A31-891A-0642-1733-D97B3E407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14E2F-DE47-E3D2-D1D1-04E29697A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4A52B0-9B18-871C-38D7-3BCAE2F4D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A4E901-ECCF-B6D9-1C0B-0B89323093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B97C14-88AB-2C6E-12CC-790CBD7CF8B2}"/>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8" name="Footer Placeholder 7">
            <a:extLst>
              <a:ext uri="{FF2B5EF4-FFF2-40B4-BE49-F238E27FC236}">
                <a16:creationId xmlns:a16="http://schemas.microsoft.com/office/drawing/2014/main" id="{52BFCF14-A52F-5826-5158-4588910CAD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5D6BEE-DEE9-716C-71F4-7C268E5699DD}"/>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68400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E22B-6A70-9A31-0490-B7170176ED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942A50-E9D7-1CF3-E9DD-45BFBB07CA77}"/>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4" name="Footer Placeholder 3">
            <a:extLst>
              <a:ext uri="{FF2B5EF4-FFF2-40B4-BE49-F238E27FC236}">
                <a16:creationId xmlns:a16="http://schemas.microsoft.com/office/drawing/2014/main" id="{F329C278-5F07-F4DF-3B45-5BECF1B54D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076DC7-9DCF-B98A-0572-402ED5C7A119}"/>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63944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7C956B-95A6-673D-3F8B-9688D9F03B8D}"/>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3" name="Footer Placeholder 2">
            <a:extLst>
              <a:ext uri="{FF2B5EF4-FFF2-40B4-BE49-F238E27FC236}">
                <a16:creationId xmlns:a16="http://schemas.microsoft.com/office/drawing/2014/main" id="{A7059C1E-9E36-49AC-2A37-0F75941AE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CAB7C1-04E9-F9E5-346D-C6198E3ACBA0}"/>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234412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C3E4-CD77-371D-8BCB-5B818D6F8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07BB5-53B6-2487-99D4-E62638B2D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E0E95F-7A40-9CA6-F1C5-B550FBBD2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7985C-2A39-3A2B-8D21-E305EB139834}"/>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6" name="Footer Placeholder 5">
            <a:extLst>
              <a:ext uri="{FF2B5EF4-FFF2-40B4-BE49-F238E27FC236}">
                <a16:creationId xmlns:a16="http://schemas.microsoft.com/office/drawing/2014/main" id="{D6D25105-3861-CAA6-64E9-F34F4D4C1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47B102-D65C-75B5-4876-9D9F327B23B3}"/>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306931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09F0-F02B-AC28-753B-23A10F35B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362D4-2798-F0C9-83E1-E6D6221BB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93C62-9963-1122-A573-CCF778FAF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4EED9-63DF-5E3F-DEE3-5BF1745FFF4B}"/>
              </a:ext>
            </a:extLst>
          </p:cNvPr>
          <p:cNvSpPr>
            <a:spLocks noGrp="1"/>
          </p:cNvSpPr>
          <p:nvPr>
            <p:ph type="dt" sz="half" idx="10"/>
          </p:nvPr>
        </p:nvSpPr>
        <p:spPr/>
        <p:txBody>
          <a:bodyPr/>
          <a:lstStyle/>
          <a:p>
            <a:fld id="{A154557E-B96E-C54D-B1C8-74A95F339DE4}" type="datetimeFigureOut">
              <a:rPr lang="en-US" smtClean="0"/>
              <a:t>7/29/22</a:t>
            </a:fld>
            <a:endParaRPr lang="en-US"/>
          </a:p>
        </p:txBody>
      </p:sp>
      <p:sp>
        <p:nvSpPr>
          <p:cNvPr id="6" name="Footer Placeholder 5">
            <a:extLst>
              <a:ext uri="{FF2B5EF4-FFF2-40B4-BE49-F238E27FC236}">
                <a16:creationId xmlns:a16="http://schemas.microsoft.com/office/drawing/2014/main" id="{B6CE7920-A0CB-112E-F3F7-AC221C5DD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C51F5-5038-156B-9A83-B30F01CC6ED6}"/>
              </a:ext>
            </a:extLst>
          </p:cNvPr>
          <p:cNvSpPr>
            <a:spLocks noGrp="1"/>
          </p:cNvSpPr>
          <p:nvPr>
            <p:ph type="sldNum" sz="quarter" idx="12"/>
          </p:nvPr>
        </p:nvSpPr>
        <p:spPr/>
        <p:txBody>
          <a:bodyPr/>
          <a:lstStyle/>
          <a:p>
            <a:fld id="{A10B2B67-31E0-5D4B-A4DF-1000761E54A2}" type="slidenum">
              <a:rPr lang="en-US" smtClean="0"/>
              <a:t>‹#›</a:t>
            </a:fld>
            <a:endParaRPr lang="en-US"/>
          </a:p>
        </p:txBody>
      </p:sp>
    </p:spTree>
    <p:extLst>
      <p:ext uri="{BB962C8B-B14F-4D97-AF65-F5344CB8AC3E}">
        <p14:creationId xmlns:p14="http://schemas.microsoft.com/office/powerpoint/2010/main" val="155397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D921B-9A2F-DDD6-90C3-37263EEED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48B6C8-BF93-26AA-54D9-EE4B54998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0ED17-E87E-0FEB-BE61-5B3A88CC52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4557E-B96E-C54D-B1C8-74A95F339DE4}" type="datetimeFigureOut">
              <a:rPr lang="en-US" smtClean="0"/>
              <a:t>7/29/22</a:t>
            </a:fld>
            <a:endParaRPr lang="en-US"/>
          </a:p>
        </p:txBody>
      </p:sp>
      <p:sp>
        <p:nvSpPr>
          <p:cNvPr id="5" name="Footer Placeholder 4">
            <a:extLst>
              <a:ext uri="{FF2B5EF4-FFF2-40B4-BE49-F238E27FC236}">
                <a16:creationId xmlns:a16="http://schemas.microsoft.com/office/drawing/2014/main" id="{D581912C-EDB7-6328-99E6-BF4EAC4C6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93913D-51FA-FA85-BA10-9EF0A0753B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B2B67-31E0-5D4B-A4DF-1000761E54A2}" type="slidenum">
              <a:rPr lang="en-US" smtClean="0"/>
              <a:t>‹#›</a:t>
            </a:fld>
            <a:endParaRPr lang="en-US"/>
          </a:p>
        </p:txBody>
      </p:sp>
    </p:spTree>
    <p:extLst>
      <p:ext uri="{BB962C8B-B14F-4D97-AF65-F5344CB8AC3E}">
        <p14:creationId xmlns:p14="http://schemas.microsoft.com/office/powerpoint/2010/main" val="3468763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1A616866-A3DF-590F-1D7A-550FCFA6A83D}"/>
              </a:ext>
            </a:extLst>
          </p:cNvPr>
          <p:cNvPicPr>
            <a:picLocks noChangeAspect="1"/>
          </p:cNvPicPr>
          <p:nvPr/>
        </p:nvPicPr>
        <p:blipFill>
          <a:blip r:embed="rId2"/>
          <a:stretch>
            <a:fillRect/>
          </a:stretch>
        </p:blipFill>
        <p:spPr>
          <a:xfrm>
            <a:off x="4952742" y="6274679"/>
            <a:ext cx="2286515" cy="471821"/>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76E4A49-7FC4-5FF1-A31B-727FC1A4D14D}"/>
              </a:ext>
            </a:extLst>
          </p:cNvPr>
          <p:cNvPicPr>
            <a:picLocks noChangeAspect="1"/>
          </p:cNvPicPr>
          <p:nvPr/>
        </p:nvPicPr>
        <p:blipFill>
          <a:blip r:embed="rId3"/>
          <a:stretch>
            <a:fillRect/>
          </a:stretch>
        </p:blipFill>
        <p:spPr>
          <a:xfrm>
            <a:off x="0" y="6274679"/>
            <a:ext cx="1804086" cy="583321"/>
          </a:xfrm>
          <a:prstGeom prst="rect">
            <a:avLst/>
          </a:prstGeom>
        </p:spPr>
      </p:pic>
      <p:pic>
        <p:nvPicPr>
          <p:cNvPr id="9" name="Picture 8" descr="Text&#10;&#10;Description automatically generated">
            <a:extLst>
              <a:ext uri="{FF2B5EF4-FFF2-40B4-BE49-F238E27FC236}">
                <a16:creationId xmlns:a16="http://schemas.microsoft.com/office/drawing/2014/main" id="{DA7E9FDE-7456-2610-9282-46C759A17B03}"/>
              </a:ext>
            </a:extLst>
          </p:cNvPr>
          <p:cNvPicPr>
            <a:picLocks noChangeAspect="1"/>
          </p:cNvPicPr>
          <p:nvPr/>
        </p:nvPicPr>
        <p:blipFill rotWithShape="1">
          <a:blip r:embed="rId4"/>
          <a:srcRect b="11486"/>
          <a:stretch/>
        </p:blipFill>
        <p:spPr>
          <a:xfrm>
            <a:off x="10387913" y="6059567"/>
            <a:ext cx="1804087" cy="798433"/>
          </a:xfrm>
          <a:prstGeom prst="rect">
            <a:avLst/>
          </a:prstGeom>
        </p:spPr>
      </p:pic>
      <p:sp>
        <p:nvSpPr>
          <p:cNvPr id="10" name="TextBox 9">
            <a:extLst>
              <a:ext uri="{FF2B5EF4-FFF2-40B4-BE49-F238E27FC236}">
                <a16:creationId xmlns:a16="http://schemas.microsoft.com/office/drawing/2014/main" id="{6CB9EA49-CE54-A702-EC5F-CB2B2391B56B}"/>
              </a:ext>
            </a:extLst>
          </p:cNvPr>
          <p:cNvSpPr txBox="1"/>
          <p:nvPr/>
        </p:nvSpPr>
        <p:spPr>
          <a:xfrm>
            <a:off x="1804085" y="293914"/>
            <a:ext cx="8583827" cy="584775"/>
          </a:xfrm>
          <a:prstGeom prst="rect">
            <a:avLst/>
          </a:prstGeom>
          <a:noFill/>
        </p:spPr>
        <p:txBody>
          <a:bodyPr wrap="square" rtlCol="0">
            <a:spAutoFit/>
          </a:bodyPr>
          <a:lstStyle/>
          <a:p>
            <a:pPr algn="ctr"/>
            <a:r>
              <a:rPr lang="en-US" sz="3200" i="1" dirty="0">
                <a:latin typeface="Arial" panose="020B0604020202020204" pitchFamily="34" charset="0"/>
                <a:cs typeface="Arial" panose="020B0604020202020204" pitchFamily="34" charset="0"/>
              </a:rPr>
              <a:t>Communities to Clean Data Platform</a:t>
            </a:r>
          </a:p>
        </p:txBody>
      </p:sp>
      <p:sp>
        <p:nvSpPr>
          <p:cNvPr id="11" name="TextBox 10">
            <a:extLst>
              <a:ext uri="{FF2B5EF4-FFF2-40B4-BE49-F238E27FC236}">
                <a16:creationId xmlns:a16="http://schemas.microsoft.com/office/drawing/2014/main" id="{C93A6823-6BC9-2422-C5CF-D004C5464B09}"/>
              </a:ext>
            </a:extLst>
          </p:cNvPr>
          <p:cNvSpPr txBox="1"/>
          <p:nvPr/>
        </p:nvSpPr>
        <p:spPr>
          <a:xfrm>
            <a:off x="3984169" y="925285"/>
            <a:ext cx="4223657"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Filip Casey, University of Colorado – Boulder</a:t>
            </a:r>
          </a:p>
          <a:p>
            <a:pPr algn="ctr"/>
            <a:r>
              <a:rPr lang="en-US" sz="1200" dirty="0">
                <a:latin typeface="Arial" panose="020B0604020202020204" pitchFamily="34" charset="0"/>
                <a:cs typeface="Arial" panose="020B0604020202020204" pitchFamily="34" charset="0"/>
              </a:rPr>
              <a:t>Mentor: Caitlyn Clark</a:t>
            </a:r>
          </a:p>
        </p:txBody>
      </p:sp>
      <p:sp>
        <p:nvSpPr>
          <p:cNvPr id="12" name="TextBox 11">
            <a:extLst>
              <a:ext uri="{FF2B5EF4-FFF2-40B4-BE49-F238E27FC236}">
                <a16:creationId xmlns:a16="http://schemas.microsoft.com/office/drawing/2014/main" id="{C45ACA12-5231-1326-3420-B5CEBB37ADE1}"/>
              </a:ext>
            </a:extLst>
          </p:cNvPr>
          <p:cNvSpPr txBox="1"/>
          <p:nvPr/>
        </p:nvSpPr>
        <p:spPr>
          <a:xfrm>
            <a:off x="458817" y="1382286"/>
            <a:ext cx="3743069" cy="427809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Background</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Siting for renewable energy projects is often extensive and costly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Although the most accurate measurements are achieved when onsite observation occurs, this acts as a significant barrier to small communities planning renewable projects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The goal of the Communities to Clean project is to provide community leaders with comprehensive, publicly available siting information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The main method for this currently is through the C2C data platform</a:t>
            </a:r>
          </a:p>
          <a:p>
            <a:r>
              <a:rPr lang="en-US" sz="1600" b="1" dirty="0">
                <a:latin typeface="Arial" panose="020B0604020202020204" pitchFamily="34" charset="0"/>
                <a:cs typeface="Arial" panose="020B0604020202020204" pitchFamily="34" charset="0"/>
              </a:rPr>
              <a:t>Data</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NASA POWER – Model-based renewable energy data</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Wind Toolkit – Model-based wind speed/direction data</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Open Weather – Model-based meteorologic data</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National Weather Service – Raw meteorologic data</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Alaska Energy Authority – Raw wind speed/direction data</a:t>
            </a:r>
          </a:p>
        </p:txBody>
      </p:sp>
      <p:sp>
        <p:nvSpPr>
          <p:cNvPr id="22" name="TextBox 21">
            <a:extLst>
              <a:ext uri="{FF2B5EF4-FFF2-40B4-BE49-F238E27FC236}">
                <a16:creationId xmlns:a16="http://schemas.microsoft.com/office/drawing/2014/main" id="{1F559B62-C3B4-BFC8-D17C-2E13182750E2}"/>
              </a:ext>
            </a:extLst>
          </p:cNvPr>
          <p:cNvSpPr txBox="1"/>
          <p:nvPr/>
        </p:nvSpPr>
        <p:spPr>
          <a:xfrm>
            <a:off x="8207826" y="3013673"/>
            <a:ext cx="3743070" cy="32316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Results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Platform documented and tested</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Currently applying for hosting so the tool can be publicly accessible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Data source comparison done through API access as an evaluation and example for access</a:t>
            </a:r>
          </a:p>
          <a:p>
            <a:r>
              <a:rPr lang="en-US" sz="1600" b="1" dirty="0">
                <a:latin typeface="Arial" panose="020B0604020202020204" pitchFamily="34" charset="0"/>
                <a:cs typeface="Arial" panose="020B0604020202020204" pitchFamily="34" charset="0"/>
              </a:rPr>
              <a:t>Future Work</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Implementing solar data sources into the platform</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Collaborating with developers and community leaders to receive feedback on the tool</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Integration with hybrid optimization software for a fully integrated experience</a:t>
            </a:r>
          </a:p>
          <a:p>
            <a:r>
              <a:rPr lang="en-US" sz="1600" b="1" dirty="0">
                <a:latin typeface="Arial" panose="020B0604020202020204" pitchFamily="34" charset="0"/>
                <a:cs typeface="Arial" panose="020B0604020202020204" pitchFamily="34" charset="0"/>
              </a:rPr>
              <a:t>Acknowledgements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I’d like to thank my mentor Caitlyn Clark, </a:t>
            </a:r>
            <a:r>
              <a:rPr lang="en-US" sz="1200" dirty="0" err="1">
                <a:latin typeface="Arial" panose="020B0604020202020204" pitchFamily="34" charset="0"/>
                <a:cs typeface="Arial" panose="020B0604020202020204" pitchFamily="34" charset="0"/>
              </a:rPr>
              <a:t>Emina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Maric</a:t>
            </a:r>
            <a:r>
              <a:rPr lang="en-US" sz="1200" dirty="0">
                <a:latin typeface="Arial" panose="020B0604020202020204" pitchFamily="34" charset="0"/>
                <a:cs typeface="Arial" panose="020B0604020202020204" pitchFamily="34" charset="0"/>
              </a:rPr>
              <a:t>, and Dmitry </a:t>
            </a:r>
            <a:r>
              <a:rPr lang="en-US" sz="1200" dirty="0" err="1">
                <a:latin typeface="Arial" panose="020B0604020202020204" pitchFamily="34" charset="0"/>
                <a:cs typeface="Arial" panose="020B0604020202020204" pitchFamily="34" charset="0"/>
              </a:rPr>
              <a:t>Duplyakin</a:t>
            </a:r>
            <a:r>
              <a:rPr lang="en-US" sz="1200" dirty="0">
                <a:latin typeface="Arial" panose="020B0604020202020204" pitchFamily="34" charset="0"/>
                <a:cs typeface="Arial" panose="020B0604020202020204" pitchFamily="34" charset="0"/>
              </a:rPr>
              <a:t> for their assistance with this project</a:t>
            </a:r>
          </a:p>
        </p:txBody>
      </p:sp>
      <p:sp>
        <p:nvSpPr>
          <p:cNvPr id="23" name="TextBox 22">
            <a:extLst>
              <a:ext uri="{FF2B5EF4-FFF2-40B4-BE49-F238E27FC236}">
                <a16:creationId xmlns:a16="http://schemas.microsoft.com/office/drawing/2014/main" id="{446C8122-86AF-C5AF-56EB-444B6C15F55E}"/>
              </a:ext>
            </a:extLst>
          </p:cNvPr>
          <p:cNvSpPr txBox="1"/>
          <p:nvPr/>
        </p:nvSpPr>
        <p:spPr>
          <a:xfrm>
            <a:off x="4201885" y="3048469"/>
            <a:ext cx="3743069" cy="1631216"/>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Methods</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err="1">
                <a:latin typeface="Arial" panose="020B0604020202020204" pitchFamily="34" charset="0"/>
                <a:cs typeface="Arial" panose="020B0604020202020204" pitchFamily="34" charset="0"/>
              </a:rPr>
              <a:t>ExpressJS</a:t>
            </a:r>
            <a:r>
              <a:rPr lang="en-US" sz="1200" dirty="0">
                <a:latin typeface="Arial" panose="020B0604020202020204" pitchFamily="34" charset="0"/>
                <a:cs typeface="Arial" panose="020B0604020202020204" pitchFamily="34" charset="0"/>
              </a:rPr>
              <a:t> backend API</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Collect data from each source whenever a request is made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Format in a uniform manner for simpler data usage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Adjust for time resolution and height</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Allow access through a GUI or API</a:t>
            </a:r>
          </a:p>
        </p:txBody>
      </p:sp>
      <p:pic>
        <p:nvPicPr>
          <p:cNvPr id="25" name="Picture 24" descr="Graphical user interface, application&#10;&#10;Description automatically generated">
            <a:extLst>
              <a:ext uri="{FF2B5EF4-FFF2-40B4-BE49-F238E27FC236}">
                <a16:creationId xmlns:a16="http://schemas.microsoft.com/office/drawing/2014/main" id="{DF81CAB0-0BC6-B600-F1C5-9E3789443862}"/>
              </a:ext>
            </a:extLst>
          </p:cNvPr>
          <p:cNvPicPr>
            <a:picLocks noChangeAspect="1"/>
          </p:cNvPicPr>
          <p:nvPr/>
        </p:nvPicPr>
        <p:blipFill rotWithShape="1">
          <a:blip r:embed="rId5"/>
          <a:srcRect b="4934"/>
          <a:stretch/>
        </p:blipFill>
        <p:spPr>
          <a:xfrm>
            <a:off x="4379125" y="1417253"/>
            <a:ext cx="3388590" cy="1631216"/>
          </a:xfrm>
          <a:prstGeom prst="rect">
            <a:avLst/>
          </a:prstGeom>
        </p:spPr>
      </p:pic>
      <p:pic>
        <p:nvPicPr>
          <p:cNvPr id="27" name="Picture 26" descr="Table&#10;&#10;Description automatically generated">
            <a:extLst>
              <a:ext uri="{FF2B5EF4-FFF2-40B4-BE49-F238E27FC236}">
                <a16:creationId xmlns:a16="http://schemas.microsoft.com/office/drawing/2014/main" id="{9D0FA0BC-1027-9ADF-3E9A-EF5F21DB5E8D}"/>
              </a:ext>
            </a:extLst>
          </p:cNvPr>
          <p:cNvPicPr>
            <a:picLocks noChangeAspect="1"/>
          </p:cNvPicPr>
          <p:nvPr/>
        </p:nvPicPr>
        <p:blipFill rotWithShape="1">
          <a:blip r:embed="rId6"/>
          <a:srcRect t="11828" r="36658" b="11731"/>
          <a:stretch/>
        </p:blipFill>
        <p:spPr>
          <a:xfrm>
            <a:off x="4224462" y="4685789"/>
            <a:ext cx="3743070" cy="1246926"/>
          </a:xfrm>
          <a:prstGeom prst="rect">
            <a:avLst/>
          </a:prstGeom>
        </p:spPr>
      </p:pic>
      <p:sp>
        <p:nvSpPr>
          <p:cNvPr id="28" name="TextBox 27">
            <a:extLst>
              <a:ext uri="{FF2B5EF4-FFF2-40B4-BE49-F238E27FC236}">
                <a16:creationId xmlns:a16="http://schemas.microsoft.com/office/drawing/2014/main" id="{85429BB5-E022-E341-8555-F7B7DA2B7367}"/>
              </a:ext>
            </a:extLst>
          </p:cNvPr>
          <p:cNvSpPr txBox="1"/>
          <p:nvPr/>
        </p:nvSpPr>
        <p:spPr>
          <a:xfrm>
            <a:off x="1724075" y="6243596"/>
            <a:ext cx="3148657" cy="646331"/>
          </a:xfrm>
          <a:prstGeom prst="rect">
            <a:avLst/>
          </a:prstGeom>
          <a:noFill/>
        </p:spPr>
        <p:txBody>
          <a:bodyPr wrap="square" rtlCol="0">
            <a:spAutoFit/>
          </a:bodyPr>
          <a:lstStyle/>
          <a:p>
            <a:pPr algn="ctr"/>
            <a:r>
              <a:rPr lang="en-US" sz="900" dirty="0"/>
              <a:t>This work was supported in part by the US Department of Energy, Office of Science, Office of Workforce Development for Teachers and Scientists (WDTS) under the Science Undergraduate Laboratory Internship (SULI) program.</a:t>
            </a:r>
          </a:p>
        </p:txBody>
      </p:sp>
      <p:sp>
        <p:nvSpPr>
          <p:cNvPr id="29" name="TextBox 28">
            <a:extLst>
              <a:ext uri="{FF2B5EF4-FFF2-40B4-BE49-F238E27FC236}">
                <a16:creationId xmlns:a16="http://schemas.microsoft.com/office/drawing/2014/main" id="{E1BBFC8A-6497-39E2-60E3-24885451CFA7}"/>
              </a:ext>
            </a:extLst>
          </p:cNvPr>
          <p:cNvSpPr txBox="1"/>
          <p:nvPr/>
        </p:nvSpPr>
        <p:spPr>
          <a:xfrm>
            <a:off x="7767715" y="6243596"/>
            <a:ext cx="2142095" cy="507831"/>
          </a:xfrm>
          <a:prstGeom prst="rect">
            <a:avLst/>
          </a:prstGeom>
          <a:noFill/>
        </p:spPr>
        <p:txBody>
          <a:bodyPr wrap="square" rtlCol="0">
            <a:spAutoFit/>
          </a:bodyPr>
          <a:lstStyle/>
          <a:p>
            <a:pPr algn="ctr"/>
            <a:r>
              <a:rPr lang="en-US" sz="900" dirty="0"/>
              <a:t>NREL is a national laboratory of the U.S. Department of Energy, Office of Energy Efficiency</a:t>
            </a:r>
          </a:p>
        </p:txBody>
      </p:sp>
      <p:pic>
        <p:nvPicPr>
          <p:cNvPr id="31" name="Picture 30" descr="Chart, line chart&#10;&#10;Description automatically generated">
            <a:extLst>
              <a:ext uri="{FF2B5EF4-FFF2-40B4-BE49-F238E27FC236}">
                <a16:creationId xmlns:a16="http://schemas.microsoft.com/office/drawing/2014/main" id="{344D9825-A264-838E-5277-32C3B347F485}"/>
              </a:ext>
            </a:extLst>
          </p:cNvPr>
          <p:cNvPicPr>
            <a:picLocks noChangeAspect="1"/>
          </p:cNvPicPr>
          <p:nvPr/>
        </p:nvPicPr>
        <p:blipFill>
          <a:blip r:embed="rId7"/>
          <a:stretch>
            <a:fillRect/>
          </a:stretch>
        </p:blipFill>
        <p:spPr>
          <a:xfrm>
            <a:off x="8139178" y="1384188"/>
            <a:ext cx="3541264" cy="1631216"/>
          </a:xfrm>
          <a:prstGeom prst="rect">
            <a:avLst/>
          </a:prstGeom>
        </p:spPr>
      </p:pic>
    </p:spTree>
    <p:extLst>
      <p:ext uri="{BB962C8B-B14F-4D97-AF65-F5344CB8AC3E}">
        <p14:creationId xmlns:p14="http://schemas.microsoft.com/office/powerpoint/2010/main" val="496329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301</Words>
  <Application>Microsoft Macintosh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Casey</dc:creator>
  <cp:lastModifiedBy>Filip Casey</cp:lastModifiedBy>
  <cp:revision>1</cp:revision>
  <dcterms:created xsi:type="dcterms:W3CDTF">2022-07-29T18:24:14Z</dcterms:created>
  <dcterms:modified xsi:type="dcterms:W3CDTF">2022-07-29T20:54:02Z</dcterms:modified>
</cp:coreProperties>
</file>