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B9DB"/>
    <a:srgbClr val="73CED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11"/>
    <p:restoredTop sz="94699"/>
  </p:normalViewPr>
  <p:slideViewPr>
    <p:cSldViewPr snapToGrid="0" snapToObjects="1">
      <p:cViewPr>
        <p:scale>
          <a:sx n="100" d="100"/>
          <a:sy n="100" d="100"/>
        </p:scale>
        <p:origin x="848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FB085-7D6D-8E48-888C-4D5FB50B91C8}" type="datetimeFigureOut">
              <a:rPr lang="en-US" smtClean="0"/>
              <a:t>7/6/22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D4C8F-4807-8A4D-A624-7E42C03BB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04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1D4C8F-4807-8A4D-A624-7E42C03BBA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735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5BCF5-4670-DE76-D1E0-D6D6E3DA8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E4C1C1-EBFD-7C8C-6FB9-138AF8E23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A2B06-0A52-7FB5-FCF5-242E5FFCC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D336-DD25-4840-A5A6-A42EB64B4D57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221AD-FD49-DA4E-6FCC-7B6B90C0A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F1716-9E3E-131C-9770-DE48E10EE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51EA-21CF-F549-9CF8-D51103F9F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0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02412-D771-7500-2CE1-A3873F173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46AE7D-2690-B28E-283B-25959B019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AEA24-0FE6-92A3-0F3E-8E282064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D336-DD25-4840-A5A6-A42EB64B4D57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68E41-DC6F-5FE0-0110-F549AE577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42147-84C3-97B4-6CE7-1C96F9C17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51EA-21CF-F549-9CF8-D51103F9F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B69C88-75D1-CE50-6651-402B44E16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6D618E-B6EB-CC50-1706-BC164BED1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A130C-CEC0-DFCE-6F57-200500164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D336-DD25-4840-A5A6-A42EB64B4D57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9666F-AB8C-ED51-81E3-231393B93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CC67A-01DF-080C-0D8E-C840D6DFB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51EA-21CF-F549-9CF8-D51103F9F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81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BB74C-C7FF-9F32-0D34-95E7CD566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2A2F8-E078-51AA-1DDF-34FB3E652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396FF-4155-6AF4-AF53-B2B62B63F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D336-DD25-4840-A5A6-A42EB64B4D57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2F7CA-FAC0-A668-1882-DE62FC1A8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030C5-6B85-9E08-A2DE-CDD23281B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51EA-21CF-F549-9CF8-D51103F9F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96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D1E17-44BE-31A9-90B3-948AFA59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32913-47B7-EFF9-8F82-D8ADC1E7D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6A1D0-79AE-E6AE-A055-9C0EC518B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D336-DD25-4840-A5A6-A42EB64B4D57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DE15C-1908-52E4-CAAA-12AFA323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D717D-79C5-71BA-40A7-E356B5D57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51EA-21CF-F549-9CF8-D51103F9F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52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E1B6B-5A0A-F08C-295C-866BF6964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A5F4D-83A6-42B2-D779-91F10307BA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DCD08D-4A9F-75DD-55E9-47697E5E1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3284C-B9F0-3275-C9DC-32D39500C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D336-DD25-4840-A5A6-A42EB64B4D57}" type="datetimeFigureOut">
              <a:rPr lang="en-US" smtClean="0"/>
              <a:t>7/6/22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34D00-926E-D584-6F15-43630A3FD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1323F-0923-9A97-FD59-5186EE97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51EA-21CF-F549-9CF8-D51103F9F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3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667BD-A0F6-B8BA-A672-7D56A94E4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E781B-223B-14E6-E752-2FF07845D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C7C44-ED50-7495-27BD-AD957D0A0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4E72A8-766A-1E7A-FEE2-5DC6F92A9A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02C939-C63D-3371-8B98-98C61BB3CC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21290E-168C-E3BC-B2DD-55A06088D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D336-DD25-4840-A5A6-A42EB64B4D57}" type="datetimeFigureOut">
              <a:rPr lang="en-US" smtClean="0"/>
              <a:t>7/6/22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32976A-083D-E2AD-B839-46F86B2A2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81C699-A26F-FE05-3186-63AAC3A6D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51EA-21CF-F549-9CF8-D51103F9F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9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C4F90-5EEB-2CCE-144C-AF73F4A4D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B124BE-826E-4A28-7A8A-2223ACD45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D336-DD25-4840-A5A6-A42EB64B4D57}" type="datetimeFigureOut">
              <a:rPr lang="en-US" smtClean="0"/>
              <a:t>7/6/22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FF5222-2DF0-0CB8-C5E0-665DCAB85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973285-993F-B637-8B8D-3A7E6E8B4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51EA-21CF-F549-9CF8-D51103F9F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8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F4E149-6C7C-87AA-E906-A5BAAB7EA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D336-DD25-4840-A5A6-A42EB64B4D57}" type="datetimeFigureOut">
              <a:rPr lang="en-US" smtClean="0"/>
              <a:t>7/6/22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876C72-89DE-00BD-461A-9026F1D78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14BF1-F1A6-271D-4E81-0F594A8E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51EA-21CF-F549-9CF8-D51103F9F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87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145F6-DD7B-3644-49B5-865D60781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79B88-50EC-5A6F-D93C-F252A4E0E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0227F-3A0F-42C6-285A-9722EA5BB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143CA-C1D2-AC58-49D9-3BAEE682A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D336-DD25-4840-A5A6-A42EB64B4D57}" type="datetimeFigureOut">
              <a:rPr lang="en-US" smtClean="0"/>
              <a:t>7/6/22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EB423-51E9-72BF-F68B-EE663A275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CC694-66D0-4189-1EBB-DEDCDA0A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51EA-21CF-F549-9CF8-D51103F9F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3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3555B-070F-6CFC-50F2-0B96F4333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DCD22-F6D4-02EA-E14B-D981D53CB2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4B927-C0AF-669D-C254-C9B7300A5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EDE06-6001-5AA5-539C-618B95B6B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D336-DD25-4840-A5A6-A42EB64B4D57}" type="datetimeFigureOut">
              <a:rPr lang="en-US" smtClean="0"/>
              <a:t>7/6/22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13F29-F0A6-6765-3302-68CD5C452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569B9-95AE-E608-6370-9D30686A3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51EA-21CF-F549-9CF8-D51103F9F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43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570ECF-C72D-7833-ABA0-D7F1C6E3E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50514-8B43-4DCF-8B3E-48B89A90C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52248-AF9C-6785-0257-C930BCDF75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D336-DD25-4840-A5A6-A42EB64B4D57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F9980-5B35-8619-796D-0BE7AF4B9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22A98-BD4E-4E9F-0A3B-99CC92C7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051EA-21CF-F549-9CF8-D51103F9F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1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microsoft.com/office/2007/relationships/hdphoto" Target="../media/hdphoto2.wdp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6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microsoft.com/office/2007/relationships/hdphoto" Target="../media/hdphoto7.wdp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10.wdp"/><Relationship Id="rId4" Type="http://schemas.microsoft.com/office/2007/relationships/hdphoto" Target="../media/hdphoto9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3.wdp"/><Relationship Id="rId4" Type="http://schemas.microsoft.com/office/2007/relationships/hdphoto" Target="../media/hdphoto12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5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6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8.wdp"/><Relationship Id="rId4" Type="http://schemas.microsoft.com/office/2007/relationships/hdphoto" Target="../media/hdphoto17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091689A-BDB7-0CE7-D627-B665E05076F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5B9DB"/>
          </a:solidFill>
          <a:ln>
            <a:solidFill>
              <a:srgbClr val="55B9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AAFA140B-7A55-E312-E6A8-C7F07CCE76E3}"/>
              </a:ext>
            </a:extLst>
          </p:cNvPr>
          <p:cNvSpPr/>
          <p:nvPr/>
        </p:nvSpPr>
        <p:spPr>
          <a:xfrm>
            <a:off x="4266627" y="3509965"/>
            <a:ext cx="7943816" cy="3348036"/>
          </a:xfrm>
          <a:custGeom>
            <a:avLst/>
            <a:gdLst>
              <a:gd name="connsiteX0" fmla="*/ 5319333 w 7943816"/>
              <a:gd name="connsiteY0" fmla="*/ 0 h 3386745"/>
              <a:gd name="connsiteX1" fmla="*/ 7864433 w 7943816"/>
              <a:gd name="connsiteY1" fmla="*/ 578894 h 3386745"/>
              <a:gd name="connsiteX2" fmla="*/ 7943816 w 7943816"/>
              <a:gd name="connsiteY2" fmla="*/ 619552 h 3386745"/>
              <a:gd name="connsiteX3" fmla="*/ 7943816 w 7943816"/>
              <a:gd name="connsiteY3" fmla="*/ 3386745 h 3386745"/>
              <a:gd name="connsiteX4" fmla="*/ 0 w 7943816"/>
              <a:gd name="connsiteY4" fmla="*/ 3386745 h 3386745"/>
              <a:gd name="connsiteX5" fmla="*/ 27738 w 7943816"/>
              <a:gd name="connsiteY5" fmla="*/ 3325389 h 3386745"/>
              <a:gd name="connsiteX6" fmla="*/ 5319333 w 7943816"/>
              <a:gd name="connsiteY6" fmla="*/ 0 h 3386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43816" h="3386745">
                <a:moveTo>
                  <a:pt x="5319333" y="0"/>
                </a:moveTo>
                <a:cubicBezTo>
                  <a:pt x="6231197" y="0"/>
                  <a:pt x="7094502" y="207903"/>
                  <a:pt x="7864433" y="578894"/>
                </a:cubicBezTo>
                <a:lnTo>
                  <a:pt x="7943816" y="619552"/>
                </a:lnTo>
                <a:lnTo>
                  <a:pt x="7943816" y="3386745"/>
                </a:lnTo>
                <a:lnTo>
                  <a:pt x="0" y="3386745"/>
                </a:lnTo>
                <a:lnTo>
                  <a:pt x="27738" y="3325389"/>
                </a:lnTo>
                <a:cubicBezTo>
                  <a:pt x="975826" y="1357788"/>
                  <a:pt x="2989015" y="0"/>
                  <a:pt x="5319333" y="0"/>
                </a:cubicBezTo>
                <a:close/>
              </a:path>
            </a:pathLst>
          </a:cu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1FFEBA88-166A-8CDA-92B7-3832ED2E7B44}"/>
              </a:ext>
            </a:extLst>
          </p:cNvPr>
          <p:cNvSpPr/>
          <p:nvPr/>
        </p:nvSpPr>
        <p:spPr>
          <a:xfrm>
            <a:off x="616744" y="3094780"/>
            <a:ext cx="10958515" cy="3763221"/>
          </a:xfrm>
          <a:custGeom>
            <a:avLst/>
            <a:gdLst>
              <a:gd name="connsiteX0" fmla="*/ 5479257 w 10958515"/>
              <a:gd name="connsiteY0" fmla="*/ 0 h 3763221"/>
              <a:gd name="connsiteX1" fmla="*/ 10888414 w 10958515"/>
              <a:gd name="connsiteY1" fmla="*/ 3585430 h 3763221"/>
              <a:gd name="connsiteX2" fmla="*/ 10958515 w 10958515"/>
              <a:gd name="connsiteY2" fmla="*/ 3763221 h 3763221"/>
              <a:gd name="connsiteX3" fmla="*/ 0 w 10958515"/>
              <a:gd name="connsiteY3" fmla="*/ 3763221 h 3763221"/>
              <a:gd name="connsiteX4" fmla="*/ 70100 w 10958515"/>
              <a:gd name="connsiteY4" fmla="*/ 3585430 h 3763221"/>
              <a:gd name="connsiteX5" fmla="*/ 5479257 w 10958515"/>
              <a:gd name="connsiteY5" fmla="*/ 0 h 3763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58515" h="3763221">
                <a:moveTo>
                  <a:pt x="5479257" y="0"/>
                </a:moveTo>
                <a:cubicBezTo>
                  <a:pt x="7910893" y="0"/>
                  <a:pt x="9997225" y="1478423"/>
                  <a:pt x="10888414" y="3585430"/>
                </a:cubicBezTo>
                <a:lnTo>
                  <a:pt x="10958515" y="3763221"/>
                </a:lnTo>
                <a:lnTo>
                  <a:pt x="0" y="3763221"/>
                </a:lnTo>
                <a:lnTo>
                  <a:pt x="70100" y="3585430"/>
                </a:lnTo>
                <a:cubicBezTo>
                  <a:pt x="961289" y="1478423"/>
                  <a:pt x="3047621" y="0"/>
                  <a:pt x="547925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0" name="Freeform 89">
            <a:extLst>
              <a:ext uri="{FF2B5EF4-FFF2-40B4-BE49-F238E27FC236}">
                <a16:creationId xmlns:a16="http://schemas.microsoft.com/office/drawing/2014/main" id="{4D6C621A-B6EA-165D-6B18-8B59CD51B301}"/>
              </a:ext>
            </a:extLst>
          </p:cNvPr>
          <p:cNvSpPr/>
          <p:nvPr/>
        </p:nvSpPr>
        <p:spPr>
          <a:xfrm>
            <a:off x="7350023" y="3054935"/>
            <a:ext cx="4841979" cy="3803066"/>
          </a:xfrm>
          <a:custGeom>
            <a:avLst/>
            <a:gdLst>
              <a:gd name="connsiteX0" fmla="*/ 4841979 w 4841979"/>
              <a:gd name="connsiteY0" fmla="*/ 0 h 3803066"/>
              <a:gd name="connsiteX1" fmla="*/ 4841979 w 4841979"/>
              <a:gd name="connsiteY1" fmla="*/ 3803066 h 3803066"/>
              <a:gd name="connsiteX2" fmla="*/ 0 w 4841979"/>
              <a:gd name="connsiteY2" fmla="*/ 3803066 h 3803066"/>
              <a:gd name="connsiteX3" fmla="*/ 20274 w 4841979"/>
              <a:gd name="connsiteY3" fmla="*/ 3745924 h 3803066"/>
              <a:gd name="connsiteX4" fmla="*/ 4615432 w 4841979"/>
              <a:gd name="connsiteY4" fmla="*/ 28787 h 3803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1979" h="3803066">
                <a:moveTo>
                  <a:pt x="4841979" y="0"/>
                </a:moveTo>
                <a:lnTo>
                  <a:pt x="4841979" y="3803066"/>
                </a:lnTo>
                <a:lnTo>
                  <a:pt x="0" y="3803066"/>
                </a:lnTo>
                <a:lnTo>
                  <a:pt x="20274" y="3745924"/>
                </a:lnTo>
                <a:cubicBezTo>
                  <a:pt x="759467" y="1801598"/>
                  <a:pt x="2502029" y="351709"/>
                  <a:pt x="4615432" y="28787"/>
                </a:cubicBezTo>
                <a:close/>
              </a:path>
            </a:pathLst>
          </a:cu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8" name="Freeform 87">
            <a:extLst>
              <a:ext uri="{FF2B5EF4-FFF2-40B4-BE49-F238E27FC236}">
                <a16:creationId xmlns:a16="http://schemas.microsoft.com/office/drawing/2014/main" id="{67E2F701-0AAB-C188-1B39-4713FE78B357}"/>
              </a:ext>
            </a:extLst>
          </p:cNvPr>
          <p:cNvSpPr/>
          <p:nvPr/>
        </p:nvSpPr>
        <p:spPr>
          <a:xfrm>
            <a:off x="1946262" y="3173478"/>
            <a:ext cx="10245739" cy="3684523"/>
          </a:xfrm>
          <a:custGeom>
            <a:avLst/>
            <a:gdLst>
              <a:gd name="connsiteX0" fmla="*/ 5448229 w 10245739"/>
              <a:gd name="connsiteY0" fmla="*/ 0 h 3684523"/>
              <a:gd name="connsiteX1" fmla="*/ 10152459 w 10245739"/>
              <a:gd name="connsiteY1" fmla="*/ 2358082 h 3684523"/>
              <a:gd name="connsiteX2" fmla="*/ 10245739 w 10245739"/>
              <a:gd name="connsiteY2" fmla="*/ 2489256 h 3684523"/>
              <a:gd name="connsiteX3" fmla="*/ 10245739 w 10245739"/>
              <a:gd name="connsiteY3" fmla="*/ 3684523 h 3684523"/>
              <a:gd name="connsiteX4" fmla="*/ 0 w 10245739"/>
              <a:gd name="connsiteY4" fmla="*/ 3684523 h 3684523"/>
              <a:gd name="connsiteX5" fmla="*/ 39071 w 10245739"/>
              <a:gd name="connsiteY5" fmla="*/ 3585430 h 3684523"/>
              <a:gd name="connsiteX6" fmla="*/ 5448229 w 10245739"/>
              <a:gd name="connsiteY6" fmla="*/ 0 h 3684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45739" h="3684523">
                <a:moveTo>
                  <a:pt x="5448229" y="0"/>
                </a:moveTo>
                <a:cubicBezTo>
                  <a:pt x="7373274" y="0"/>
                  <a:pt x="9081904" y="926581"/>
                  <a:pt x="10152459" y="2358082"/>
                </a:cubicBezTo>
                <a:lnTo>
                  <a:pt x="10245739" y="2489256"/>
                </a:lnTo>
                <a:lnTo>
                  <a:pt x="10245739" y="3684523"/>
                </a:lnTo>
                <a:lnTo>
                  <a:pt x="0" y="3684523"/>
                </a:lnTo>
                <a:lnTo>
                  <a:pt x="39071" y="3585430"/>
                </a:lnTo>
                <a:cubicBezTo>
                  <a:pt x="930260" y="1478423"/>
                  <a:pt x="3016592" y="0"/>
                  <a:pt x="5448229" y="0"/>
                </a:cubicBezTo>
                <a:close/>
              </a:path>
            </a:pathLst>
          </a:cu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1ADD9BB1-8663-CF02-EC21-AE631498CBED}"/>
              </a:ext>
            </a:extLst>
          </p:cNvPr>
          <p:cNvSpPr/>
          <p:nvPr/>
        </p:nvSpPr>
        <p:spPr>
          <a:xfrm>
            <a:off x="1" y="4196235"/>
            <a:ext cx="4112909" cy="2661765"/>
          </a:xfrm>
          <a:custGeom>
            <a:avLst/>
            <a:gdLst>
              <a:gd name="connsiteX0" fmla="*/ 0 w 4112909"/>
              <a:gd name="connsiteY0" fmla="*/ 0 h 2661765"/>
              <a:gd name="connsiteX1" fmla="*/ 52377 w 4112909"/>
              <a:gd name="connsiteY1" fmla="*/ 6656 h 2661765"/>
              <a:gd name="connsiteX2" fmla="*/ 4060614 w 4112909"/>
              <a:gd name="connsiteY2" fmla="*/ 2578687 h 2661765"/>
              <a:gd name="connsiteX3" fmla="*/ 4112909 w 4112909"/>
              <a:gd name="connsiteY3" fmla="*/ 2661765 h 2661765"/>
              <a:gd name="connsiteX4" fmla="*/ 0 w 4112909"/>
              <a:gd name="connsiteY4" fmla="*/ 2661765 h 2661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2909" h="2661765">
                <a:moveTo>
                  <a:pt x="0" y="0"/>
                </a:moveTo>
                <a:lnTo>
                  <a:pt x="52377" y="6656"/>
                </a:lnTo>
                <a:cubicBezTo>
                  <a:pt x="1725488" y="262302"/>
                  <a:pt x="3166180" y="1224259"/>
                  <a:pt x="4060614" y="2578687"/>
                </a:cubicBezTo>
                <a:lnTo>
                  <a:pt x="4112909" y="2661765"/>
                </a:lnTo>
                <a:lnTo>
                  <a:pt x="0" y="2661765"/>
                </a:lnTo>
                <a:close/>
              </a:path>
            </a:pathLst>
          </a:cu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FB7F3865-A6D4-31D3-D1C8-9BDFE2A48959}"/>
              </a:ext>
            </a:extLst>
          </p:cNvPr>
          <p:cNvSpPr/>
          <p:nvPr/>
        </p:nvSpPr>
        <p:spPr>
          <a:xfrm>
            <a:off x="0" y="3602039"/>
            <a:ext cx="9160566" cy="3255963"/>
          </a:xfrm>
          <a:custGeom>
            <a:avLst/>
            <a:gdLst>
              <a:gd name="connsiteX0" fmla="*/ 3904529 w 9160566"/>
              <a:gd name="connsiteY0" fmla="*/ 0 h 3255963"/>
              <a:gd name="connsiteX1" fmla="*/ 9066482 w 9160566"/>
              <a:gd name="connsiteY1" fmla="*/ 3072266 h 3255963"/>
              <a:gd name="connsiteX2" fmla="*/ 9160566 w 9160566"/>
              <a:gd name="connsiteY2" fmla="*/ 3255963 h 3255963"/>
              <a:gd name="connsiteX3" fmla="*/ 0 w 9160566"/>
              <a:gd name="connsiteY3" fmla="*/ 3255963 h 3255963"/>
              <a:gd name="connsiteX4" fmla="*/ 0 w 9160566"/>
              <a:gd name="connsiteY4" fmla="*/ 1488099 h 3255963"/>
              <a:gd name="connsiteX5" fmla="*/ 170353 w 9160566"/>
              <a:gd name="connsiteY5" fmla="*/ 1340535 h 3255963"/>
              <a:gd name="connsiteX6" fmla="*/ 3904529 w 9160566"/>
              <a:gd name="connsiteY6" fmla="*/ 0 h 3255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0566" h="3255963">
                <a:moveTo>
                  <a:pt x="3904529" y="0"/>
                </a:moveTo>
                <a:cubicBezTo>
                  <a:pt x="6133529" y="0"/>
                  <a:pt x="8072378" y="1242286"/>
                  <a:pt x="9066482" y="3072266"/>
                </a:cubicBezTo>
                <a:lnTo>
                  <a:pt x="9160566" y="3255963"/>
                </a:lnTo>
                <a:lnTo>
                  <a:pt x="0" y="3255963"/>
                </a:lnTo>
                <a:lnTo>
                  <a:pt x="0" y="1488099"/>
                </a:lnTo>
                <a:lnTo>
                  <a:pt x="170353" y="1340535"/>
                </a:lnTo>
                <a:cubicBezTo>
                  <a:pt x="1185119" y="503075"/>
                  <a:pt x="2486075" y="0"/>
                  <a:pt x="3904529" y="0"/>
                </a:cubicBezTo>
                <a:close/>
              </a:path>
            </a:pathLst>
          </a:cu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 descr="Shape&#10;&#10;Description automatically generated with low confidence">
            <a:extLst>
              <a:ext uri="{FF2B5EF4-FFF2-40B4-BE49-F238E27FC236}">
                <a16:creationId xmlns:a16="http://schemas.microsoft.com/office/drawing/2014/main" id="{26087F86-0E85-A003-F899-19E60E96C9B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alphaModFix amt="47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61819" y="2666218"/>
            <a:ext cx="805037" cy="805037"/>
          </a:xfrm>
          <a:prstGeom prst="rect">
            <a:avLst/>
          </a:prstGeom>
          <a:noFill/>
        </p:spPr>
      </p:pic>
      <p:pic>
        <p:nvPicPr>
          <p:cNvPr id="13" name="Picture 12" descr="Shape&#10;&#10;Description automatically generated with low confidence">
            <a:extLst>
              <a:ext uri="{FF2B5EF4-FFF2-40B4-BE49-F238E27FC236}">
                <a16:creationId xmlns:a16="http://schemas.microsoft.com/office/drawing/2014/main" id="{FE79EF53-93DF-7168-3FA1-44F2317D7CE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alphaModFix amt="68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80046" y="3602038"/>
            <a:ext cx="756470" cy="756470"/>
          </a:xfrm>
          <a:prstGeom prst="rect">
            <a:avLst/>
          </a:prstGeom>
          <a:noFill/>
        </p:spPr>
      </p:pic>
      <p:pic>
        <p:nvPicPr>
          <p:cNvPr id="14" name="Picture 13" descr="Shape&#10;&#10;Description automatically generated with low confidence">
            <a:extLst>
              <a:ext uri="{FF2B5EF4-FFF2-40B4-BE49-F238E27FC236}">
                <a16:creationId xmlns:a16="http://schemas.microsoft.com/office/drawing/2014/main" id="{67DF5372-EAF0-E146-4469-83503344E17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alphaModFix amt="69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20513" y="2661418"/>
            <a:ext cx="1268529" cy="1268529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198094A-ADCC-D885-320D-953B19B764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60491"/>
            <a:ext cx="9144000" cy="1655762"/>
          </a:xfrm>
        </p:spPr>
        <p:txBody>
          <a:bodyPr/>
          <a:lstStyle/>
          <a:p>
            <a:r>
              <a:rPr lang="en-US" i="1" dirty="0">
                <a:latin typeface="Helvetica Light Oblique" panose="020B0403020202020204" pitchFamily="34" charset="0"/>
                <a:ea typeface="Helvetica Neue" panose="02000503000000020004" pitchFamily="2" charset="0"/>
                <a:cs typeface="Futura Medium" panose="020B0602020204020303" pitchFamily="34" charset="-79"/>
              </a:rPr>
              <a:t>NREL July 2022</a:t>
            </a:r>
          </a:p>
          <a:p>
            <a:r>
              <a:rPr lang="en-US" i="1" dirty="0">
                <a:latin typeface="Helvetica Light Oblique" panose="020B0403020202020204" pitchFamily="34" charset="0"/>
                <a:ea typeface="Helvetica Neue" panose="02000503000000020004" pitchFamily="2" charset="0"/>
                <a:cs typeface="Futura Medium" panose="020B0602020204020303" pitchFamily="34" charset="-79"/>
              </a:rPr>
              <a:t>SULI: Filip Casey</a:t>
            </a:r>
          </a:p>
          <a:p>
            <a:r>
              <a:rPr lang="en-US" i="1" dirty="0">
                <a:latin typeface="Helvetica Light Oblique" panose="020B0403020202020204" pitchFamily="34" charset="0"/>
                <a:ea typeface="Helvetica Neue" panose="02000503000000020004" pitchFamily="2" charset="0"/>
                <a:cs typeface="Futura Medium" panose="020B0602020204020303" pitchFamily="34" charset="-79"/>
              </a:rPr>
              <a:t>Mentor: Caitlyn Clark</a:t>
            </a:r>
            <a:endParaRPr lang="en-US" i="1" dirty="0">
              <a:latin typeface="Helvetica Light Oblique" panose="020B0403020202020204" pitchFamily="34" charset="0"/>
              <a:ea typeface="Helvetica Neue" panose="02000503000000020004" pitchFamily="2" charset="0"/>
              <a:cs typeface="Futura Medium" panose="020B0602020204020303" pitchFamily="34" charset="-79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F3C4B1-5669-C0F1-0204-BC881CAB1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02546"/>
            <a:ext cx="9144000" cy="1211552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  <a:cs typeface="FUTURA MEDIUM" panose="020B0602020204020303" pitchFamily="34" charset="-79"/>
              </a:rPr>
              <a:t>Communities to Clean</a:t>
            </a:r>
          </a:p>
        </p:txBody>
      </p:sp>
    </p:spTree>
    <p:extLst>
      <p:ext uri="{BB962C8B-B14F-4D97-AF65-F5344CB8AC3E}">
        <p14:creationId xmlns:p14="http://schemas.microsoft.com/office/powerpoint/2010/main" val="3361332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0A745BA-DE1D-8EE9-C55F-DDF2420283A0}"/>
              </a:ext>
            </a:extLst>
          </p:cNvPr>
          <p:cNvSpPr/>
          <p:nvPr/>
        </p:nvSpPr>
        <p:spPr>
          <a:xfrm>
            <a:off x="0" y="5322156"/>
            <a:ext cx="12192000" cy="1535844"/>
          </a:xfrm>
          <a:prstGeom prst="rect">
            <a:avLst/>
          </a:prstGeom>
          <a:gradFill flip="none" rotWithShape="1">
            <a:gsLst>
              <a:gs pos="0">
                <a:srgbClr val="55B9DB">
                  <a:tint val="66000"/>
                  <a:satMod val="160000"/>
                </a:srgbClr>
              </a:gs>
              <a:gs pos="50000">
                <a:srgbClr val="55B9DB">
                  <a:tint val="44500"/>
                  <a:satMod val="160000"/>
                </a:srgb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34FFF2-EB4B-0458-2F72-7C76E5A90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  <a:cs typeface="Futura Medium" panose="020B0602020204020303" pitchFamily="34" charset="-79"/>
              </a:rPr>
              <a:t>Overview</a:t>
            </a:r>
            <a:endParaRPr lang="en-US" dirty="0">
              <a:latin typeface="Helvetica" pitchFamily="2" charset="0"/>
              <a:cs typeface="Futura Medium" panose="020B0602020204020303" pitchFamily="34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915EA-C92D-01FD-839A-DFC217141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72497" cy="4351338"/>
          </a:xfrm>
        </p:spPr>
        <p:txBody>
          <a:bodyPr/>
          <a:lstStyle/>
          <a:p>
            <a:r>
              <a:rPr lang="en-US" dirty="0">
                <a:latin typeface="Helvetica Light" panose="020B0403020202020204" pitchFamily="34" charset="0"/>
                <a:cs typeface="Futura Medium" panose="020B0602020204020303" pitchFamily="34" charset="-79"/>
              </a:rPr>
              <a:t>Present community members with prevalent and cost-effective siting data in one place</a:t>
            </a:r>
          </a:p>
          <a:p>
            <a:r>
              <a:rPr lang="en-US" dirty="0">
                <a:latin typeface="Helvetica Light" panose="020B0403020202020204" pitchFamily="34" charset="0"/>
                <a:cs typeface="Futura Medium" panose="020B0602020204020303" pitchFamily="34" charset="-79"/>
              </a:rPr>
              <a:t>Develop an API for more efficient developer access</a:t>
            </a:r>
          </a:p>
          <a:p>
            <a:r>
              <a:rPr lang="en-US" dirty="0">
                <a:latin typeface="Helvetica Light" panose="020B0403020202020204" pitchFamily="34" charset="0"/>
                <a:cs typeface="Futura Medium" panose="020B0602020204020303" pitchFamily="34" charset="-79"/>
              </a:rPr>
              <a:t>Evaluate and compare the available data sources</a:t>
            </a:r>
          </a:p>
          <a:p>
            <a:endParaRPr lang="en-US" dirty="0">
              <a:latin typeface="Helvetica Light" panose="020B0403020202020204" pitchFamily="34" charset="0"/>
              <a:cs typeface="Futura Medium" panose="020B0602020204020303" pitchFamily="34" charset="-79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A58D6EC-63F4-CD63-2214-179865B53D7F}"/>
              </a:ext>
            </a:extLst>
          </p:cNvPr>
          <p:cNvGrpSpPr/>
          <p:nvPr/>
        </p:nvGrpSpPr>
        <p:grpSpPr>
          <a:xfrm>
            <a:off x="-5313291" y="5369047"/>
            <a:ext cx="25294335" cy="13161850"/>
            <a:chOff x="-5313291" y="5369047"/>
            <a:chExt cx="25294335" cy="1316185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47BE28F-D7D1-D8AC-EF8D-C1AD8816BC54}"/>
                </a:ext>
              </a:extLst>
            </p:cNvPr>
            <p:cNvSpPr/>
            <p:nvPr/>
          </p:nvSpPr>
          <p:spPr>
            <a:xfrm>
              <a:off x="4966555" y="6217592"/>
              <a:ext cx="11740978" cy="11740978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4113253-2AD4-7FD9-D259-DD845182DC7F}"/>
                </a:ext>
              </a:extLst>
            </p:cNvPr>
            <p:cNvSpPr/>
            <p:nvPr/>
          </p:nvSpPr>
          <p:spPr>
            <a:xfrm>
              <a:off x="1476595" y="5802408"/>
              <a:ext cx="11740978" cy="1174097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1FB9FCF-6BE9-2BD1-7A51-913F58044F87}"/>
                </a:ext>
              </a:extLst>
            </p:cNvPr>
            <p:cNvSpPr/>
            <p:nvPr/>
          </p:nvSpPr>
          <p:spPr>
            <a:xfrm>
              <a:off x="8240066" y="5723710"/>
              <a:ext cx="11740978" cy="11740978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12880A1-BB10-B7BE-AC44-207E64BCD31D}"/>
                </a:ext>
              </a:extLst>
            </p:cNvPr>
            <p:cNvSpPr/>
            <p:nvPr/>
          </p:nvSpPr>
          <p:spPr>
            <a:xfrm>
              <a:off x="2775084" y="5881106"/>
              <a:ext cx="11740978" cy="11740978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B5DFD87-5364-75EC-40A1-1AAE7D1FC9E2}"/>
                </a:ext>
              </a:extLst>
            </p:cNvPr>
            <p:cNvSpPr/>
            <p:nvPr/>
          </p:nvSpPr>
          <p:spPr>
            <a:xfrm>
              <a:off x="-5313291" y="6789919"/>
              <a:ext cx="11740978" cy="11740978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024F87-DCAF-14B5-5C3F-817EEEE7068D}"/>
                </a:ext>
              </a:extLst>
            </p:cNvPr>
            <p:cNvSpPr/>
            <p:nvPr/>
          </p:nvSpPr>
          <p:spPr>
            <a:xfrm>
              <a:off x="-714876" y="6309667"/>
              <a:ext cx="11740978" cy="11740978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EAF642A-1588-EA70-1C78-39C8DAE2D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alphaModFix amt="68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31130" y="6309667"/>
              <a:ext cx="756470" cy="756470"/>
            </a:xfrm>
            <a:prstGeom prst="rect">
              <a:avLst/>
            </a:prstGeom>
            <a:noFill/>
          </p:spPr>
        </p:pic>
        <p:pic>
          <p:nvPicPr>
            <p:cNvPr id="12" name="Picture 1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D9001B1D-ADB9-C0F9-B6AB-205284507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alphaModFix amt="69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571597" y="5369047"/>
              <a:ext cx="1268529" cy="1268529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367437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0A745BA-DE1D-8EE9-C55F-DDF2420283A0}"/>
              </a:ext>
            </a:extLst>
          </p:cNvPr>
          <p:cNvSpPr/>
          <p:nvPr/>
        </p:nvSpPr>
        <p:spPr>
          <a:xfrm>
            <a:off x="0" y="5322156"/>
            <a:ext cx="12192000" cy="1535844"/>
          </a:xfrm>
          <a:prstGeom prst="rect">
            <a:avLst/>
          </a:prstGeom>
          <a:gradFill flip="none" rotWithShape="1">
            <a:gsLst>
              <a:gs pos="0">
                <a:srgbClr val="55B9DB">
                  <a:tint val="66000"/>
                  <a:satMod val="160000"/>
                </a:srgbClr>
              </a:gs>
              <a:gs pos="50000">
                <a:srgbClr val="55B9DB">
                  <a:tint val="44500"/>
                  <a:satMod val="160000"/>
                </a:srgb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34FFF2-EB4B-0458-2F72-7C76E5A90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  <a:cs typeface="Futura Medium" panose="020B0602020204020303" pitchFamily="34" charset="-79"/>
              </a:rPr>
              <a:t>Data Sources</a:t>
            </a:r>
            <a:endParaRPr lang="en-US" dirty="0">
              <a:latin typeface="Helvetica" pitchFamily="2" charset="0"/>
              <a:cs typeface="Futura Medium" panose="020B0602020204020303" pitchFamily="34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915EA-C92D-01FD-839A-DFC217141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72497" cy="4351338"/>
          </a:xfrm>
        </p:spPr>
        <p:txBody>
          <a:bodyPr/>
          <a:lstStyle/>
          <a:p>
            <a:r>
              <a:rPr lang="en-US" dirty="0">
                <a:latin typeface="Helvetica Light" panose="020B0403020202020204" pitchFamily="34" charset="0"/>
                <a:cs typeface="Futura Medium" panose="020B0602020204020303" pitchFamily="34" charset="-79"/>
              </a:rPr>
              <a:t>NASA POWER</a:t>
            </a:r>
          </a:p>
          <a:p>
            <a:r>
              <a:rPr lang="en-US" dirty="0">
                <a:latin typeface="Helvetica Light" panose="020B0403020202020204" pitchFamily="34" charset="0"/>
                <a:cs typeface="Futura Medium" panose="020B0602020204020303" pitchFamily="34" charset="-79"/>
              </a:rPr>
              <a:t>Wind Toolkit</a:t>
            </a:r>
          </a:p>
          <a:p>
            <a:r>
              <a:rPr lang="en-US" dirty="0">
                <a:latin typeface="Helvetica Light" panose="020B0403020202020204" pitchFamily="34" charset="0"/>
                <a:cs typeface="Futura Medium" panose="020B0602020204020303" pitchFamily="34" charset="-79"/>
              </a:rPr>
              <a:t>National Weather Service</a:t>
            </a:r>
          </a:p>
          <a:p>
            <a:r>
              <a:rPr lang="en-US" dirty="0">
                <a:latin typeface="Helvetica Light" panose="020B0403020202020204" pitchFamily="34" charset="0"/>
                <a:cs typeface="Futura Medium" panose="020B0602020204020303" pitchFamily="34" charset="-79"/>
              </a:rPr>
              <a:t>Alaska Energy Authority</a:t>
            </a:r>
          </a:p>
          <a:p>
            <a:r>
              <a:rPr lang="en-US" dirty="0">
                <a:latin typeface="Helvetica Light" panose="020B0403020202020204" pitchFamily="34" charset="0"/>
                <a:cs typeface="Futura Medium" panose="020B0602020204020303" pitchFamily="34" charset="-79"/>
              </a:rPr>
              <a:t>Open Weather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7BE28F-D7D1-D8AC-EF8D-C1AD8816BC54}"/>
              </a:ext>
            </a:extLst>
          </p:cNvPr>
          <p:cNvSpPr/>
          <p:nvPr/>
        </p:nvSpPr>
        <p:spPr>
          <a:xfrm>
            <a:off x="3716097" y="6217592"/>
            <a:ext cx="11740978" cy="11740978"/>
          </a:xfrm>
          <a:prstGeom prst="ellipse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4113253-2AD4-7FD9-D259-DD845182DC7F}"/>
              </a:ext>
            </a:extLst>
          </p:cNvPr>
          <p:cNvSpPr/>
          <p:nvPr/>
        </p:nvSpPr>
        <p:spPr>
          <a:xfrm>
            <a:off x="226137" y="5802408"/>
            <a:ext cx="11740978" cy="11740978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1FB9FCF-6BE9-2BD1-7A51-913F58044F87}"/>
              </a:ext>
            </a:extLst>
          </p:cNvPr>
          <p:cNvSpPr/>
          <p:nvPr/>
        </p:nvSpPr>
        <p:spPr>
          <a:xfrm>
            <a:off x="6989608" y="5723710"/>
            <a:ext cx="11740978" cy="11740978"/>
          </a:xfrm>
          <a:prstGeom prst="ellipse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12880A1-BB10-B7BE-AC44-207E64BCD31D}"/>
              </a:ext>
            </a:extLst>
          </p:cNvPr>
          <p:cNvSpPr/>
          <p:nvPr/>
        </p:nvSpPr>
        <p:spPr>
          <a:xfrm>
            <a:off x="1524626" y="5881106"/>
            <a:ext cx="11740978" cy="11740978"/>
          </a:xfrm>
          <a:prstGeom prst="ellipse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5DFD87-5364-75EC-40A1-1AAE7D1FC9E2}"/>
              </a:ext>
            </a:extLst>
          </p:cNvPr>
          <p:cNvSpPr/>
          <p:nvPr/>
        </p:nvSpPr>
        <p:spPr>
          <a:xfrm>
            <a:off x="-6563749" y="6789919"/>
            <a:ext cx="11740978" cy="11740978"/>
          </a:xfrm>
          <a:prstGeom prst="ellipse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0024F87-DCAF-14B5-5C3F-817EEEE7068D}"/>
              </a:ext>
            </a:extLst>
          </p:cNvPr>
          <p:cNvSpPr/>
          <p:nvPr/>
        </p:nvSpPr>
        <p:spPr>
          <a:xfrm>
            <a:off x="-1965334" y="6309667"/>
            <a:ext cx="11740978" cy="11740978"/>
          </a:xfrm>
          <a:prstGeom prst="ellipse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03B1D14A-9D97-E81B-3B17-1A7F830D6BA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4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62445" y="5373847"/>
            <a:ext cx="805037" cy="805037"/>
          </a:xfrm>
          <a:prstGeom prst="rect">
            <a:avLst/>
          </a:prstGeom>
          <a:noFill/>
        </p:spPr>
      </p:pic>
      <p:pic>
        <p:nvPicPr>
          <p:cNvPr id="11" name="Picture 10" descr="Shape&#10;&#10;Description automatically generated with low confidence">
            <a:extLst>
              <a:ext uri="{FF2B5EF4-FFF2-40B4-BE49-F238E27FC236}">
                <a16:creationId xmlns:a16="http://schemas.microsoft.com/office/drawing/2014/main" id="{1EAF642A-1588-EA70-1C78-39C8DAE2DFE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68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80672" y="6309667"/>
            <a:ext cx="756470" cy="756470"/>
          </a:xfrm>
          <a:prstGeom prst="rect">
            <a:avLst/>
          </a:prstGeom>
          <a:noFill/>
        </p:spPr>
      </p:pic>
      <p:pic>
        <p:nvPicPr>
          <p:cNvPr id="12" name="Picture 11" descr="Shape&#10;&#10;Description automatically generated with low confidence">
            <a:extLst>
              <a:ext uri="{FF2B5EF4-FFF2-40B4-BE49-F238E27FC236}">
                <a16:creationId xmlns:a16="http://schemas.microsoft.com/office/drawing/2014/main" id="{D9001B1D-ADB9-C0F9-B6AB-205284507A0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69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21139" y="5369047"/>
            <a:ext cx="1268529" cy="1268529"/>
          </a:xfrm>
          <a:prstGeom prst="rect">
            <a:avLst/>
          </a:prstGeom>
          <a:noFill/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F39E83D-1F61-1357-651D-25BDED0E90EA}"/>
              </a:ext>
            </a:extLst>
          </p:cNvPr>
          <p:cNvSpPr/>
          <p:nvPr/>
        </p:nvSpPr>
        <p:spPr>
          <a:xfrm>
            <a:off x="5957752" y="1345373"/>
            <a:ext cx="5866450" cy="3469523"/>
          </a:xfrm>
          <a:prstGeom prst="rect">
            <a:avLst/>
          </a:prstGeom>
          <a:solidFill>
            <a:srgbClr val="55B9DB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NASA POWER | Prediction Of Worldwide Energy Resources">
            <a:extLst>
              <a:ext uri="{FF2B5EF4-FFF2-40B4-BE49-F238E27FC236}">
                <a16:creationId xmlns:a16="http://schemas.microsoft.com/office/drawing/2014/main" id="{A5BB78EC-481B-AFF1-1F6E-2428DAB63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0" y="1490715"/>
            <a:ext cx="1653116" cy="154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ind Integration National Dataset Toolkit | Grid Modernization | NREL">
            <a:extLst>
              <a:ext uri="{FF2B5EF4-FFF2-40B4-BE49-F238E27FC236}">
                <a16:creationId xmlns:a16="http://schemas.microsoft.com/office/drawing/2014/main" id="{BC25A5D4-B394-7CCF-DB0C-F457A8836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87364" y="1690688"/>
            <a:ext cx="1715561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bout the National Weather Service Office in Birmingham">
            <a:extLst>
              <a:ext uri="{FF2B5EF4-FFF2-40B4-BE49-F238E27FC236}">
                <a16:creationId xmlns:a16="http://schemas.microsoft.com/office/drawing/2014/main" id="{BAB2CFA6-FCCA-ED21-F573-D253C9AA0B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910581" y="1608392"/>
            <a:ext cx="1545771" cy="154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ower Cost Equalization Statistical Report | Alaska Energy Authority">
            <a:extLst>
              <a:ext uri="{FF2B5EF4-FFF2-40B4-BE49-F238E27FC236}">
                <a16:creationId xmlns:a16="http://schemas.microsoft.com/office/drawing/2014/main" id="{090DED8D-2897-66DC-4E0F-1EB45D978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59473" y="3559120"/>
            <a:ext cx="1998384" cy="71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eather Conditions - OpenWeatherMap">
            <a:extLst>
              <a:ext uri="{FF2B5EF4-FFF2-40B4-BE49-F238E27FC236}">
                <a16:creationId xmlns:a16="http://schemas.microsoft.com/office/drawing/2014/main" id="{EB1FF71F-9494-03C2-70B7-CAEAC9BC2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78226" y="3480885"/>
            <a:ext cx="1853163" cy="791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118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0A745BA-DE1D-8EE9-C55F-DDF2420283A0}"/>
              </a:ext>
            </a:extLst>
          </p:cNvPr>
          <p:cNvSpPr/>
          <p:nvPr/>
        </p:nvSpPr>
        <p:spPr>
          <a:xfrm>
            <a:off x="0" y="5322156"/>
            <a:ext cx="12192000" cy="1535844"/>
          </a:xfrm>
          <a:prstGeom prst="rect">
            <a:avLst/>
          </a:prstGeom>
          <a:gradFill flip="none" rotWithShape="1">
            <a:gsLst>
              <a:gs pos="0">
                <a:srgbClr val="55B9DB">
                  <a:tint val="66000"/>
                  <a:satMod val="160000"/>
                </a:srgbClr>
              </a:gs>
              <a:gs pos="50000">
                <a:srgbClr val="55B9DB">
                  <a:tint val="44500"/>
                  <a:satMod val="160000"/>
                </a:srgb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34FFF2-EB4B-0458-2F72-7C76E5A90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  <a:cs typeface="Futura Medium" panose="020B0602020204020303" pitchFamily="34" charset="-79"/>
              </a:rPr>
              <a:t>Data Access Platform</a:t>
            </a:r>
            <a:endParaRPr lang="en-US" dirty="0">
              <a:latin typeface="Helvetica" pitchFamily="2" charset="0"/>
              <a:cs typeface="Futura Medium" panose="020B0602020204020303" pitchFamily="34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915EA-C92D-01FD-839A-DFC217141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8315" y="1825625"/>
            <a:ext cx="6372497" cy="4351338"/>
          </a:xfrm>
        </p:spPr>
        <p:txBody>
          <a:bodyPr/>
          <a:lstStyle/>
          <a:p>
            <a:r>
              <a:rPr lang="en-US" dirty="0">
                <a:latin typeface="Helvetica Light" panose="020B0403020202020204" pitchFamily="34" charset="0"/>
                <a:cs typeface="Futura Medium" panose="020B0602020204020303" pitchFamily="34" charset="-79"/>
              </a:rPr>
              <a:t>Simple to use UI for basic data access</a:t>
            </a:r>
          </a:p>
          <a:p>
            <a:r>
              <a:rPr lang="en-US" dirty="0">
                <a:latin typeface="Helvetica Light" panose="020B0403020202020204" pitchFamily="34" charset="0"/>
                <a:cs typeface="Futura Medium" panose="020B0602020204020303" pitchFamily="34" charset="-79"/>
              </a:rPr>
              <a:t>Can specify a variety of parameters</a:t>
            </a:r>
          </a:p>
          <a:p>
            <a:r>
              <a:rPr lang="en-US" dirty="0">
                <a:latin typeface="Helvetica Light" panose="020B0403020202020204" pitchFamily="34" charset="0"/>
                <a:cs typeface="Futura Medium" panose="020B0602020204020303" pitchFamily="34" charset="-79"/>
              </a:rPr>
              <a:t>Acts as a front-end for the API</a:t>
            </a:r>
            <a:endParaRPr lang="en-US" dirty="0">
              <a:latin typeface="Helvetica Light" panose="020B0403020202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7BE28F-D7D1-D8AC-EF8D-C1AD8816BC54}"/>
              </a:ext>
            </a:extLst>
          </p:cNvPr>
          <p:cNvSpPr/>
          <p:nvPr/>
        </p:nvSpPr>
        <p:spPr>
          <a:xfrm>
            <a:off x="2049184" y="6217592"/>
            <a:ext cx="11740978" cy="11740978"/>
          </a:xfrm>
          <a:prstGeom prst="ellipse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4113253-2AD4-7FD9-D259-DD845182DC7F}"/>
              </a:ext>
            </a:extLst>
          </p:cNvPr>
          <p:cNvSpPr/>
          <p:nvPr/>
        </p:nvSpPr>
        <p:spPr>
          <a:xfrm>
            <a:off x="-1440776" y="5802408"/>
            <a:ext cx="11740978" cy="11740978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1FB9FCF-6BE9-2BD1-7A51-913F58044F87}"/>
              </a:ext>
            </a:extLst>
          </p:cNvPr>
          <p:cNvSpPr/>
          <p:nvPr/>
        </p:nvSpPr>
        <p:spPr>
          <a:xfrm>
            <a:off x="5322695" y="5723710"/>
            <a:ext cx="11740978" cy="11740978"/>
          </a:xfrm>
          <a:prstGeom prst="ellipse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12880A1-BB10-B7BE-AC44-207E64BCD31D}"/>
              </a:ext>
            </a:extLst>
          </p:cNvPr>
          <p:cNvSpPr/>
          <p:nvPr/>
        </p:nvSpPr>
        <p:spPr>
          <a:xfrm>
            <a:off x="-142287" y="5881106"/>
            <a:ext cx="11740978" cy="11740978"/>
          </a:xfrm>
          <a:prstGeom prst="ellipse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5DFD87-5364-75EC-40A1-1AAE7D1FC9E2}"/>
              </a:ext>
            </a:extLst>
          </p:cNvPr>
          <p:cNvSpPr/>
          <p:nvPr/>
        </p:nvSpPr>
        <p:spPr>
          <a:xfrm>
            <a:off x="-8230662" y="6789919"/>
            <a:ext cx="11740978" cy="11740978"/>
          </a:xfrm>
          <a:prstGeom prst="ellipse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0024F87-DCAF-14B5-5C3F-817EEEE7068D}"/>
              </a:ext>
            </a:extLst>
          </p:cNvPr>
          <p:cNvSpPr/>
          <p:nvPr/>
        </p:nvSpPr>
        <p:spPr>
          <a:xfrm>
            <a:off x="-3632247" y="6309667"/>
            <a:ext cx="11740978" cy="11740978"/>
          </a:xfrm>
          <a:prstGeom prst="ellipse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03B1D14A-9D97-E81B-3B17-1A7F830D6BA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4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95532" y="5373847"/>
            <a:ext cx="805037" cy="805037"/>
          </a:xfrm>
          <a:prstGeom prst="rect">
            <a:avLst/>
          </a:prstGeom>
          <a:noFill/>
        </p:spPr>
      </p:pic>
      <p:pic>
        <p:nvPicPr>
          <p:cNvPr id="11" name="Picture 10" descr="Shape&#10;&#10;Description automatically generated with low confidence">
            <a:extLst>
              <a:ext uri="{FF2B5EF4-FFF2-40B4-BE49-F238E27FC236}">
                <a16:creationId xmlns:a16="http://schemas.microsoft.com/office/drawing/2014/main" id="{1EAF642A-1588-EA70-1C78-39C8DAE2DFE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68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386241" y="6309667"/>
            <a:ext cx="756470" cy="756470"/>
          </a:xfrm>
          <a:prstGeom prst="rect">
            <a:avLst/>
          </a:prstGeom>
          <a:noFill/>
        </p:spPr>
      </p:pic>
      <p:pic>
        <p:nvPicPr>
          <p:cNvPr id="12" name="Picture 11" descr="Shape&#10;&#10;Description automatically generated with low confidence">
            <a:extLst>
              <a:ext uri="{FF2B5EF4-FFF2-40B4-BE49-F238E27FC236}">
                <a16:creationId xmlns:a16="http://schemas.microsoft.com/office/drawing/2014/main" id="{D9001B1D-ADB9-C0F9-B6AB-205284507A0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69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54226" y="5369047"/>
            <a:ext cx="1268529" cy="1268529"/>
          </a:xfrm>
          <a:prstGeom prst="rect">
            <a:avLst/>
          </a:prstGeom>
          <a:noFill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D8CEC1A-BB40-8C33-68B2-4620577CD0C3}"/>
              </a:ext>
            </a:extLst>
          </p:cNvPr>
          <p:cNvSpPr/>
          <p:nvPr/>
        </p:nvSpPr>
        <p:spPr>
          <a:xfrm>
            <a:off x="838200" y="1354202"/>
            <a:ext cx="4196116" cy="3967954"/>
          </a:xfrm>
          <a:prstGeom prst="rect">
            <a:avLst/>
          </a:prstGeom>
          <a:solidFill>
            <a:srgbClr val="55B9DB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2C API Hub screenshot">
            <a:extLst>
              <a:ext uri="{FF2B5EF4-FFF2-40B4-BE49-F238E27FC236}">
                <a16:creationId xmlns:a16="http://schemas.microsoft.com/office/drawing/2014/main" id="{05ED882F-D658-CA85-BFB0-3170BFDDB4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840136" y="1521383"/>
            <a:ext cx="2192244" cy="362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488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0A745BA-DE1D-8EE9-C55F-DDF2420283A0}"/>
              </a:ext>
            </a:extLst>
          </p:cNvPr>
          <p:cNvSpPr/>
          <p:nvPr/>
        </p:nvSpPr>
        <p:spPr>
          <a:xfrm>
            <a:off x="0" y="5322156"/>
            <a:ext cx="12192000" cy="1535844"/>
          </a:xfrm>
          <a:prstGeom prst="rect">
            <a:avLst/>
          </a:prstGeom>
          <a:gradFill flip="none" rotWithShape="1">
            <a:gsLst>
              <a:gs pos="0">
                <a:srgbClr val="55B9DB">
                  <a:tint val="66000"/>
                  <a:satMod val="160000"/>
                </a:srgbClr>
              </a:gs>
              <a:gs pos="50000">
                <a:srgbClr val="55B9DB">
                  <a:tint val="44500"/>
                  <a:satMod val="160000"/>
                </a:srgb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34FFF2-EB4B-0458-2F72-7C76E5A90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  <a:cs typeface="Futura Medium" panose="020B0602020204020303" pitchFamily="34" charset="-79"/>
              </a:rPr>
              <a:t>API</a:t>
            </a:r>
            <a:endParaRPr lang="en-US" dirty="0">
              <a:latin typeface="Helvetica" pitchFamily="2" charset="0"/>
              <a:cs typeface="Futura Medium" panose="020B0602020204020303" pitchFamily="34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915EA-C92D-01FD-839A-DFC217141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72497" cy="4351338"/>
          </a:xfrm>
        </p:spPr>
        <p:txBody>
          <a:bodyPr/>
          <a:lstStyle/>
          <a:p>
            <a:r>
              <a:rPr lang="en-US" dirty="0">
                <a:latin typeface="Helvetica Light" panose="020B0403020202020204" pitchFamily="34" charset="0"/>
                <a:cs typeface="Futura Medium" panose="020B0602020204020303" pitchFamily="34" charset="-79"/>
              </a:rPr>
              <a:t>NASA POWER</a:t>
            </a:r>
          </a:p>
          <a:p>
            <a:r>
              <a:rPr lang="en-US" dirty="0">
                <a:latin typeface="Helvetica Light" panose="020B0403020202020204" pitchFamily="34" charset="0"/>
                <a:cs typeface="Futura Medium" panose="020B0602020204020303" pitchFamily="34" charset="-79"/>
              </a:rPr>
              <a:t>Wind Toolkit</a:t>
            </a:r>
          </a:p>
          <a:p>
            <a:r>
              <a:rPr lang="en-US" dirty="0">
                <a:latin typeface="Helvetica Light" panose="020B0403020202020204" pitchFamily="34" charset="0"/>
                <a:cs typeface="Futura Medium" panose="020B0602020204020303" pitchFamily="34" charset="-79"/>
              </a:rPr>
              <a:t>National Weather Service</a:t>
            </a:r>
          </a:p>
          <a:p>
            <a:r>
              <a:rPr lang="en-US" dirty="0">
                <a:latin typeface="Helvetica Light" panose="020B0403020202020204" pitchFamily="34" charset="0"/>
                <a:cs typeface="Futura Medium" panose="020B0602020204020303" pitchFamily="34" charset="-79"/>
              </a:rPr>
              <a:t>Alaska Energy Authority</a:t>
            </a:r>
          </a:p>
          <a:p>
            <a:r>
              <a:rPr lang="en-US" dirty="0">
                <a:latin typeface="Helvetica Light" panose="020B0403020202020204" pitchFamily="34" charset="0"/>
                <a:cs typeface="Futura Medium" panose="020B0602020204020303" pitchFamily="34" charset="-79"/>
              </a:rPr>
              <a:t>Open Weather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7BE28F-D7D1-D8AC-EF8D-C1AD8816BC54}"/>
              </a:ext>
            </a:extLst>
          </p:cNvPr>
          <p:cNvSpPr/>
          <p:nvPr/>
        </p:nvSpPr>
        <p:spPr>
          <a:xfrm>
            <a:off x="242156" y="6217592"/>
            <a:ext cx="11740978" cy="11740978"/>
          </a:xfrm>
          <a:prstGeom prst="ellipse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4113253-2AD4-7FD9-D259-DD845182DC7F}"/>
              </a:ext>
            </a:extLst>
          </p:cNvPr>
          <p:cNvSpPr/>
          <p:nvPr/>
        </p:nvSpPr>
        <p:spPr>
          <a:xfrm>
            <a:off x="-3247804" y="5802408"/>
            <a:ext cx="11740978" cy="11740978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1FB9FCF-6BE9-2BD1-7A51-913F58044F87}"/>
              </a:ext>
            </a:extLst>
          </p:cNvPr>
          <p:cNvSpPr/>
          <p:nvPr/>
        </p:nvSpPr>
        <p:spPr>
          <a:xfrm>
            <a:off x="3515667" y="5723710"/>
            <a:ext cx="11740978" cy="11740978"/>
          </a:xfrm>
          <a:prstGeom prst="ellipse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12880A1-BB10-B7BE-AC44-207E64BCD31D}"/>
              </a:ext>
            </a:extLst>
          </p:cNvPr>
          <p:cNvSpPr/>
          <p:nvPr/>
        </p:nvSpPr>
        <p:spPr>
          <a:xfrm>
            <a:off x="-1949315" y="5881106"/>
            <a:ext cx="11740978" cy="11740978"/>
          </a:xfrm>
          <a:prstGeom prst="ellipse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5DFD87-5364-75EC-40A1-1AAE7D1FC9E2}"/>
              </a:ext>
            </a:extLst>
          </p:cNvPr>
          <p:cNvSpPr/>
          <p:nvPr/>
        </p:nvSpPr>
        <p:spPr>
          <a:xfrm>
            <a:off x="-10037690" y="6789919"/>
            <a:ext cx="11740978" cy="11740978"/>
          </a:xfrm>
          <a:prstGeom prst="ellipse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0024F87-DCAF-14B5-5C3F-817EEEE7068D}"/>
              </a:ext>
            </a:extLst>
          </p:cNvPr>
          <p:cNvSpPr/>
          <p:nvPr/>
        </p:nvSpPr>
        <p:spPr>
          <a:xfrm>
            <a:off x="-5439275" y="6309667"/>
            <a:ext cx="11740978" cy="11740978"/>
          </a:xfrm>
          <a:prstGeom prst="ellipse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03B1D14A-9D97-E81B-3B17-1A7F830D6BA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4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88504" y="5373847"/>
            <a:ext cx="805037" cy="805037"/>
          </a:xfrm>
          <a:prstGeom prst="rect">
            <a:avLst/>
          </a:prstGeom>
          <a:noFill/>
        </p:spPr>
      </p:pic>
      <p:pic>
        <p:nvPicPr>
          <p:cNvPr id="11" name="Picture 10" descr="Shape&#10;&#10;Description automatically generated with low confidence">
            <a:extLst>
              <a:ext uri="{FF2B5EF4-FFF2-40B4-BE49-F238E27FC236}">
                <a16:creationId xmlns:a16="http://schemas.microsoft.com/office/drawing/2014/main" id="{1EAF642A-1588-EA70-1C78-39C8DAE2DFE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68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193269" y="6309667"/>
            <a:ext cx="756470" cy="756470"/>
          </a:xfrm>
          <a:prstGeom prst="rect">
            <a:avLst/>
          </a:prstGeom>
          <a:noFill/>
        </p:spPr>
      </p:pic>
      <p:pic>
        <p:nvPicPr>
          <p:cNvPr id="12" name="Picture 11" descr="Shape&#10;&#10;Description automatically generated with low confidence">
            <a:extLst>
              <a:ext uri="{FF2B5EF4-FFF2-40B4-BE49-F238E27FC236}">
                <a16:creationId xmlns:a16="http://schemas.microsoft.com/office/drawing/2014/main" id="{D9001B1D-ADB9-C0F9-B6AB-205284507A0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69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47198" y="5369047"/>
            <a:ext cx="1268529" cy="12685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86913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0A745BA-DE1D-8EE9-C55F-DDF2420283A0}"/>
              </a:ext>
            </a:extLst>
          </p:cNvPr>
          <p:cNvSpPr/>
          <p:nvPr/>
        </p:nvSpPr>
        <p:spPr>
          <a:xfrm>
            <a:off x="0" y="5322156"/>
            <a:ext cx="12192000" cy="1535844"/>
          </a:xfrm>
          <a:prstGeom prst="rect">
            <a:avLst/>
          </a:prstGeom>
          <a:gradFill flip="none" rotWithShape="1">
            <a:gsLst>
              <a:gs pos="0">
                <a:srgbClr val="55B9DB">
                  <a:tint val="66000"/>
                  <a:satMod val="160000"/>
                </a:srgbClr>
              </a:gs>
              <a:gs pos="50000">
                <a:srgbClr val="55B9DB">
                  <a:tint val="44500"/>
                  <a:satMod val="160000"/>
                </a:srgb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34FFF2-EB4B-0458-2F72-7C76E5A90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  <a:cs typeface="Futura Medium" panose="020B0602020204020303" pitchFamily="34" charset="-79"/>
              </a:rPr>
              <a:t>Data Source Comparison Report</a:t>
            </a:r>
            <a:endParaRPr lang="en-US" dirty="0">
              <a:latin typeface="Helvetica" pitchFamily="2" charset="0"/>
              <a:cs typeface="Futura Medium" panose="020B0602020204020303" pitchFamily="34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915EA-C92D-01FD-839A-DFC217141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72497" cy="4351338"/>
          </a:xfrm>
        </p:spPr>
        <p:txBody>
          <a:bodyPr/>
          <a:lstStyle/>
          <a:p>
            <a:r>
              <a:rPr lang="en-US" dirty="0">
                <a:latin typeface="Helvetica Light" panose="020B0403020202020204" pitchFamily="34" charset="0"/>
                <a:cs typeface="Futura Medium" panose="020B0602020204020303" pitchFamily="34" charset="-79"/>
              </a:rPr>
              <a:t>Written report detailing the specifications and limitations of the different data sources</a:t>
            </a:r>
          </a:p>
          <a:p>
            <a:endParaRPr lang="en-US" dirty="0">
              <a:latin typeface="Helvetica Light" panose="020B0403020202020204" pitchFamily="34" charset="0"/>
              <a:cs typeface="Futura Medium" panose="020B0602020204020303" pitchFamily="34" charset="-79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A58D6EC-63F4-CD63-2214-179865B53D7F}"/>
              </a:ext>
            </a:extLst>
          </p:cNvPr>
          <p:cNvGrpSpPr/>
          <p:nvPr/>
        </p:nvGrpSpPr>
        <p:grpSpPr>
          <a:xfrm>
            <a:off x="-5313291" y="5369047"/>
            <a:ext cx="25294335" cy="13161850"/>
            <a:chOff x="-5313291" y="5369047"/>
            <a:chExt cx="25294335" cy="1316185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47BE28F-D7D1-D8AC-EF8D-C1AD8816BC54}"/>
                </a:ext>
              </a:extLst>
            </p:cNvPr>
            <p:cNvSpPr/>
            <p:nvPr/>
          </p:nvSpPr>
          <p:spPr>
            <a:xfrm>
              <a:off x="4966555" y="6217592"/>
              <a:ext cx="11740978" cy="11740978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4113253-2AD4-7FD9-D259-DD845182DC7F}"/>
                </a:ext>
              </a:extLst>
            </p:cNvPr>
            <p:cNvSpPr/>
            <p:nvPr/>
          </p:nvSpPr>
          <p:spPr>
            <a:xfrm>
              <a:off x="1476595" y="5802408"/>
              <a:ext cx="11740978" cy="1174097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1FB9FCF-6BE9-2BD1-7A51-913F58044F87}"/>
                </a:ext>
              </a:extLst>
            </p:cNvPr>
            <p:cNvSpPr/>
            <p:nvPr/>
          </p:nvSpPr>
          <p:spPr>
            <a:xfrm>
              <a:off x="8240066" y="5723710"/>
              <a:ext cx="11740978" cy="11740978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12880A1-BB10-B7BE-AC44-207E64BCD31D}"/>
                </a:ext>
              </a:extLst>
            </p:cNvPr>
            <p:cNvSpPr/>
            <p:nvPr/>
          </p:nvSpPr>
          <p:spPr>
            <a:xfrm>
              <a:off x="2775084" y="5881106"/>
              <a:ext cx="11740978" cy="11740978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B5DFD87-5364-75EC-40A1-1AAE7D1FC9E2}"/>
                </a:ext>
              </a:extLst>
            </p:cNvPr>
            <p:cNvSpPr/>
            <p:nvPr/>
          </p:nvSpPr>
          <p:spPr>
            <a:xfrm>
              <a:off x="-5313291" y="6789919"/>
              <a:ext cx="11740978" cy="11740978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024F87-DCAF-14B5-5C3F-817EEEE7068D}"/>
                </a:ext>
              </a:extLst>
            </p:cNvPr>
            <p:cNvSpPr/>
            <p:nvPr/>
          </p:nvSpPr>
          <p:spPr>
            <a:xfrm>
              <a:off x="-714876" y="6309667"/>
              <a:ext cx="11740978" cy="11740978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EAF642A-1588-EA70-1C78-39C8DAE2D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alphaModFix amt="68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31130" y="6309667"/>
              <a:ext cx="756470" cy="756470"/>
            </a:xfrm>
            <a:prstGeom prst="rect">
              <a:avLst/>
            </a:prstGeom>
            <a:noFill/>
          </p:spPr>
        </p:pic>
        <p:pic>
          <p:nvPicPr>
            <p:cNvPr id="12" name="Picture 1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D9001B1D-ADB9-C0F9-B6AB-205284507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alphaModFix amt="69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571597" y="5369047"/>
              <a:ext cx="1268529" cy="1268529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4112862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0A745BA-DE1D-8EE9-C55F-DDF2420283A0}"/>
              </a:ext>
            </a:extLst>
          </p:cNvPr>
          <p:cNvSpPr/>
          <p:nvPr/>
        </p:nvSpPr>
        <p:spPr>
          <a:xfrm>
            <a:off x="0" y="5322156"/>
            <a:ext cx="12192000" cy="1535844"/>
          </a:xfrm>
          <a:prstGeom prst="rect">
            <a:avLst/>
          </a:prstGeom>
          <a:gradFill flip="none" rotWithShape="1">
            <a:gsLst>
              <a:gs pos="0">
                <a:srgbClr val="55B9DB">
                  <a:tint val="66000"/>
                  <a:satMod val="160000"/>
                </a:srgbClr>
              </a:gs>
              <a:gs pos="50000">
                <a:srgbClr val="55B9DB">
                  <a:tint val="44500"/>
                  <a:satMod val="160000"/>
                </a:srgb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34FFF2-EB4B-0458-2F72-7C76E5A90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  <a:cs typeface="Futura Medium" panose="020B0602020204020303" pitchFamily="34" charset="-79"/>
              </a:rPr>
              <a:t>API Demo</a:t>
            </a:r>
            <a:endParaRPr lang="en-US" dirty="0">
              <a:latin typeface="Helvetica" pitchFamily="2" charset="0"/>
              <a:cs typeface="Futura Medium" panose="020B0602020204020303" pitchFamily="34" charset="-79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7BE28F-D7D1-D8AC-EF8D-C1AD8816BC54}"/>
              </a:ext>
            </a:extLst>
          </p:cNvPr>
          <p:cNvSpPr/>
          <p:nvPr/>
        </p:nvSpPr>
        <p:spPr>
          <a:xfrm>
            <a:off x="3716097" y="6217592"/>
            <a:ext cx="11740978" cy="11740978"/>
          </a:xfrm>
          <a:prstGeom prst="ellipse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4113253-2AD4-7FD9-D259-DD845182DC7F}"/>
              </a:ext>
            </a:extLst>
          </p:cNvPr>
          <p:cNvSpPr/>
          <p:nvPr/>
        </p:nvSpPr>
        <p:spPr>
          <a:xfrm>
            <a:off x="226137" y="5802408"/>
            <a:ext cx="11740978" cy="11740978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1FB9FCF-6BE9-2BD1-7A51-913F58044F87}"/>
              </a:ext>
            </a:extLst>
          </p:cNvPr>
          <p:cNvSpPr/>
          <p:nvPr/>
        </p:nvSpPr>
        <p:spPr>
          <a:xfrm>
            <a:off x="6989608" y="5723710"/>
            <a:ext cx="11740978" cy="11740978"/>
          </a:xfrm>
          <a:prstGeom prst="ellipse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12880A1-BB10-B7BE-AC44-207E64BCD31D}"/>
              </a:ext>
            </a:extLst>
          </p:cNvPr>
          <p:cNvSpPr/>
          <p:nvPr/>
        </p:nvSpPr>
        <p:spPr>
          <a:xfrm>
            <a:off x="1524626" y="5881106"/>
            <a:ext cx="11740978" cy="11740978"/>
          </a:xfrm>
          <a:prstGeom prst="ellipse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5DFD87-5364-75EC-40A1-1AAE7D1FC9E2}"/>
              </a:ext>
            </a:extLst>
          </p:cNvPr>
          <p:cNvSpPr/>
          <p:nvPr/>
        </p:nvSpPr>
        <p:spPr>
          <a:xfrm>
            <a:off x="-6563749" y="6789919"/>
            <a:ext cx="11740978" cy="11740978"/>
          </a:xfrm>
          <a:prstGeom prst="ellipse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0024F87-DCAF-14B5-5C3F-817EEEE7068D}"/>
              </a:ext>
            </a:extLst>
          </p:cNvPr>
          <p:cNvSpPr/>
          <p:nvPr/>
        </p:nvSpPr>
        <p:spPr>
          <a:xfrm>
            <a:off x="-1965334" y="6309667"/>
            <a:ext cx="11740978" cy="11740978"/>
          </a:xfrm>
          <a:prstGeom prst="ellipse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03B1D14A-9D97-E81B-3B17-1A7F830D6BA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4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62445" y="5373847"/>
            <a:ext cx="805037" cy="805037"/>
          </a:xfrm>
          <a:prstGeom prst="rect">
            <a:avLst/>
          </a:prstGeom>
          <a:noFill/>
        </p:spPr>
      </p:pic>
      <p:pic>
        <p:nvPicPr>
          <p:cNvPr id="11" name="Picture 10" descr="Shape&#10;&#10;Description automatically generated with low confidence">
            <a:extLst>
              <a:ext uri="{FF2B5EF4-FFF2-40B4-BE49-F238E27FC236}">
                <a16:creationId xmlns:a16="http://schemas.microsoft.com/office/drawing/2014/main" id="{1EAF642A-1588-EA70-1C78-39C8DAE2DFE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68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80672" y="6309667"/>
            <a:ext cx="756470" cy="756470"/>
          </a:xfrm>
          <a:prstGeom prst="rect">
            <a:avLst/>
          </a:prstGeom>
          <a:noFill/>
        </p:spPr>
      </p:pic>
      <p:pic>
        <p:nvPicPr>
          <p:cNvPr id="12" name="Picture 11" descr="Shape&#10;&#10;Description automatically generated with low confidence">
            <a:extLst>
              <a:ext uri="{FF2B5EF4-FFF2-40B4-BE49-F238E27FC236}">
                <a16:creationId xmlns:a16="http://schemas.microsoft.com/office/drawing/2014/main" id="{D9001B1D-ADB9-C0F9-B6AB-205284507A0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69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21139" y="5369047"/>
            <a:ext cx="1268529" cy="12685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0713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112</Words>
  <Application>Microsoft Macintosh PowerPoint</Application>
  <PresentationFormat>Widescreen</PresentationFormat>
  <Paragraphs>28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Helvetica</vt:lpstr>
      <vt:lpstr>Helvetica Light</vt:lpstr>
      <vt:lpstr>Helvetica Light</vt:lpstr>
      <vt:lpstr>Helvetica Light Oblique</vt:lpstr>
      <vt:lpstr>Helvetica Light Oblique</vt:lpstr>
      <vt:lpstr>Office Theme</vt:lpstr>
      <vt:lpstr>Communities to Clean</vt:lpstr>
      <vt:lpstr>Overview</vt:lpstr>
      <vt:lpstr>Data Sources</vt:lpstr>
      <vt:lpstr>Data Access Platform</vt:lpstr>
      <vt:lpstr>API</vt:lpstr>
      <vt:lpstr>Data Source Comparison Report</vt:lpstr>
      <vt:lpstr>API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Communities to Clean</dc:title>
  <dc:creator>Filip Casey</dc:creator>
  <cp:lastModifiedBy>Filip Casey</cp:lastModifiedBy>
  <cp:revision>1</cp:revision>
  <dcterms:created xsi:type="dcterms:W3CDTF">2022-07-06T23:11:10Z</dcterms:created>
  <dcterms:modified xsi:type="dcterms:W3CDTF">2022-07-07T14:20:46Z</dcterms:modified>
</cp:coreProperties>
</file>