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61" r:id="rId4"/>
    <p:sldId id="258" r:id="rId5"/>
    <p:sldId id="259" r:id="rId6"/>
    <p:sldId id="263" r:id="rId7"/>
    <p:sldId id="260" r:id="rId8"/>
    <p:sldId id="265" r:id="rId9"/>
    <p:sldId id="266" r:id="rId10"/>
    <p:sldId id="262"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A130D5-563F-EF49-86FA-128EF7787F99}">
          <p14:sldIdLst>
            <p14:sldId id="256"/>
            <p14:sldId id="257"/>
            <p14:sldId id="261"/>
            <p14:sldId id="258"/>
            <p14:sldId id="259"/>
            <p14:sldId id="263"/>
            <p14:sldId id="260"/>
            <p14:sldId id="265"/>
            <p14:sldId id="266"/>
            <p14:sldId id="262"/>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46"/>
    <p:restoredTop sz="72848" autoAdjust="0"/>
  </p:normalViewPr>
  <p:slideViewPr>
    <p:cSldViewPr snapToGrid="0" snapToObjects="1">
      <p:cViewPr varScale="1">
        <p:scale>
          <a:sx n="117" d="100"/>
          <a:sy n="117" d="100"/>
        </p:scale>
        <p:origin x="477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3DFFDE-82B1-407E-868B-550CACE59E67}" type="datetimeFigureOut">
              <a:rPr lang="en-US" smtClean="0"/>
              <a:t>4/14/2022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78B7C6-C46B-4F06-9F5F-0CDC234339E1}" type="slidenum">
              <a:rPr lang="en-US" smtClean="0"/>
              <a:t>‹#›</a:t>
            </a:fld>
            <a:endParaRPr lang="en-US"/>
          </a:p>
        </p:txBody>
      </p:sp>
    </p:spTree>
    <p:extLst>
      <p:ext uri="{BB962C8B-B14F-4D97-AF65-F5344CB8AC3E}">
        <p14:creationId xmlns:p14="http://schemas.microsoft.com/office/powerpoint/2010/main" val="1514326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behind this project is to create a machine learning model based on deep learning which should be capable of classifying certain images by the follow criteria: whether an image contains, or not, a visible light source</a:t>
            </a:r>
          </a:p>
        </p:txBody>
      </p:sp>
      <p:sp>
        <p:nvSpPr>
          <p:cNvPr id="4" name="Slide Number Placeholder 3"/>
          <p:cNvSpPr>
            <a:spLocks noGrp="1"/>
          </p:cNvSpPr>
          <p:nvPr>
            <p:ph type="sldNum" sz="quarter" idx="5"/>
          </p:nvPr>
        </p:nvSpPr>
        <p:spPr/>
        <p:txBody>
          <a:bodyPr/>
          <a:lstStyle/>
          <a:p>
            <a:fld id="{B478B7C6-C46B-4F06-9F5F-0CDC234339E1}" type="slidenum">
              <a:rPr lang="en-US" smtClean="0"/>
              <a:t>1</a:t>
            </a:fld>
            <a:endParaRPr lang="en-US"/>
          </a:p>
        </p:txBody>
      </p:sp>
    </p:spTree>
    <p:extLst>
      <p:ext uri="{BB962C8B-B14F-4D97-AF65-F5344CB8AC3E}">
        <p14:creationId xmlns:p14="http://schemas.microsoft.com/office/powerpoint/2010/main" val="17511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78B7C6-C46B-4F06-9F5F-0CDC234339E1}" type="slidenum">
              <a:rPr lang="en-US" smtClean="0"/>
              <a:t>10</a:t>
            </a:fld>
            <a:endParaRPr lang="en-US"/>
          </a:p>
        </p:txBody>
      </p:sp>
    </p:spTree>
    <p:extLst>
      <p:ext uri="{BB962C8B-B14F-4D97-AF65-F5344CB8AC3E}">
        <p14:creationId xmlns:p14="http://schemas.microsoft.com/office/powerpoint/2010/main" val="1667792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478B7C6-C46B-4F06-9F5F-0CDC234339E1}" type="slidenum">
              <a:rPr lang="en-US" smtClean="0"/>
              <a:t>11</a:t>
            </a:fld>
            <a:endParaRPr lang="en-US"/>
          </a:p>
        </p:txBody>
      </p:sp>
    </p:spTree>
    <p:extLst>
      <p:ext uri="{BB962C8B-B14F-4D97-AF65-F5344CB8AC3E}">
        <p14:creationId xmlns:p14="http://schemas.microsoft.com/office/powerpoint/2010/main" val="3924155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real world, such a project could have a humanitarian purpose, as a light polluting system, which has a negative effect on wild life, it contributes to the raising levels of carbon dioxide from the atmosphere, and, even more than that, it has a negative effect on human health, having sleep depravation effects in some cases. This problem, of light pollution, has become an international problem specially because the majority of the world population lives under a sky affected by this </a:t>
            </a:r>
            <a:r>
              <a:rPr lang="en-US" dirty="0" err="1"/>
              <a:t>fenomenon</a:t>
            </a:r>
            <a:r>
              <a:rPr lang="en-US" dirty="0"/>
              <a:t>. 80% of the world’s population is affected by this, percentages being even higher in the United States of America and in Europe, at 99%.</a:t>
            </a:r>
          </a:p>
        </p:txBody>
      </p:sp>
      <p:sp>
        <p:nvSpPr>
          <p:cNvPr id="4" name="Slide Number Placeholder 3"/>
          <p:cNvSpPr>
            <a:spLocks noGrp="1"/>
          </p:cNvSpPr>
          <p:nvPr>
            <p:ph type="sldNum" sz="quarter" idx="5"/>
          </p:nvPr>
        </p:nvSpPr>
        <p:spPr/>
        <p:txBody>
          <a:bodyPr/>
          <a:lstStyle/>
          <a:p>
            <a:fld id="{B478B7C6-C46B-4F06-9F5F-0CDC234339E1}" type="slidenum">
              <a:rPr lang="en-US" smtClean="0"/>
              <a:t>2</a:t>
            </a:fld>
            <a:endParaRPr lang="en-US"/>
          </a:p>
        </p:txBody>
      </p:sp>
    </p:spTree>
    <p:extLst>
      <p:ext uri="{BB962C8B-B14F-4D97-AF65-F5344CB8AC3E}">
        <p14:creationId xmlns:p14="http://schemas.microsoft.com/office/powerpoint/2010/main" val="737801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classification is the task of categorizing and assigning labels to groups of pixels or vectors within an image dependent on particular rules.</a:t>
            </a:r>
          </a:p>
        </p:txBody>
      </p:sp>
      <p:sp>
        <p:nvSpPr>
          <p:cNvPr id="4" name="Slide Number Placeholder 3"/>
          <p:cNvSpPr>
            <a:spLocks noGrp="1"/>
          </p:cNvSpPr>
          <p:nvPr>
            <p:ph type="sldNum" sz="quarter" idx="5"/>
          </p:nvPr>
        </p:nvSpPr>
        <p:spPr/>
        <p:txBody>
          <a:bodyPr/>
          <a:lstStyle/>
          <a:p>
            <a:fld id="{B478B7C6-C46B-4F06-9F5F-0CDC234339E1}" type="slidenum">
              <a:rPr lang="en-US" smtClean="0"/>
              <a:t>3</a:t>
            </a:fld>
            <a:endParaRPr lang="en-US"/>
          </a:p>
        </p:txBody>
      </p:sp>
    </p:spTree>
    <p:extLst>
      <p:ext uri="{BB962C8B-B14F-4D97-AF65-F5344CB8AC3E}">
        <p14:creationId xmlns:p14="http://schemas.microsoft.com/office/powerpoint/2010/main" val="542338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though the problem of detecting light sources has a great importance for the environment, there exists no public available datasets. Therefore, in order to find a solution for solving the issue of light pollution, a dataset containing 700 high quality images was created. The photos are </a:t>
            </a:r>
            <a:r>
              <a:rPr lang="en-US" dirty="0" err="1"/>
              <a:t>splitted</a:t>
            </a:r>
            <a:r>
              <a:rPr lang="en-US" dirty="0"/>
              <a:t> evenly as follows: </a:t>
            </a:r>
          </a:p>
          <a:p>
            <a:r>
              <a:rPr lang="en-US" dirty="0"/>
              <a:t>• 350 photos which contain turned on lights </a:t>
            </a:r>
          </a:p>
          <a:p>
            <a:r>
              <a:rPr lang="en-US" dirty="0"/>
              <a:t>• 350 photos which contain turned off lights </a:t>
            </a:r>
          </a:p>
        </p:txBody>
      </p:sp>
      <p:sp>
        <p:nvSpPr>
          <p:cNvPr id="4" name="Slide Number Placeholder 3"/>
          <p:cNvSpPr>
            <a:spLocks noGrp="1"/>
          </p:cNvSpPr>
          <p:nvPr>
            <p:ph type="sldNum" sz="quarter" idx="5"/>
          </p:nvPr>
        </p:nvSpPr>
        <p:spPr/>
        <p:txBody>
          <a:bodyPr/>
          <a:lstStyle/>
          <a:p>
            <a:fld id="{B478B7C6-C46B-4F06-9F5F-0CDC234339E1}" type="slidenum">
              <a:rPr lang="en-US" smtClean="0"/>
              <a:t>4</a:t>
            </a:fld>
            <a:endParaRPr lang="en-US"/>
          </a:p>
        </p:txBody>
      </p:sp>
    </p:spTree>
    <p:extLst>
      <p:ext uri="{BB962C8B-B14F-4D97-AF65-F5344CB8AC3E}">
        <p14:creationId xmlns:p14="http://schemas.microsoft.com/office/powerpoint/2010/main" val="1684202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using the photos from the dataset as input for the model, the photos are subjected to pre-processing. For this stage, several actions were applied, as follows:</a:t>
            </a:r>
          </a:p>
          <a:p>
            <a:r>
              <a:rPr lang="en-US" dirty="0"/>
              <a:t> • All pictures were resized to a standard resolution: 250x250 pixels</a:t>
            </a:r>
          </a:p>
          <a:p>
            <a:r>
              <a:rPr lang="en-US" dirty="0"/>
              <a:t> • The  RGB interval was transformed from [0, 255] to [0, 1]</a:t>
            </a:r>
          </a:p>
          <a:p>
            <a:r>
              <a:rPr lang="en-US" dirty="0"/>
              <a:t> • The luminance formula using dot product is applied: P = R * 0.2126 + G * 0.7512 + B * 0.0722. The final image will look like a black and white image, but the lighting will be enhanced.</a:t>
            </a:r>
          </a:p>
          <a:p>
            <a:r>
              <a:rPr lang="en-US" dirty="0"/>
              <a:t> • Matrix multiplication is enforced multiple times, which cause dark spots to become darker and lighter spots to become lighter. The result is a feature enhancement, whereas the features seeking for this approach are the lightest of spots. </a:t>
            </a:r>
          </a:p>
        </p:txBody>
      </p:sp>
      <p:sp>
        <p:nvSpPr>
          <p:cNvPr id="4" name="Slide Number Placeholder 3"/>
          <p:cNvSpPr>
            <a:spLocks noGrp="1"/>
          </p:cNvSpPr>
          <p:nvPr>
            <p:ph type="sldNum" sz="quarter" idx="5"/>
          </p:nvPr>
        </p:nvSpPr>
        <p:spPr/>
        <p:txBody>
          <a:bodyPr/>
          <a:lstStyle/>
          <a:p>
            <a:fld id="{B478B7C6-C46B-4F06-9F5F-0CDC234339E1}" type="slidenum">
              <a:rPr lang="en-US" smtClean="0"/>
              <a:t>5</a:t>
            </a:fld>
            <a:endParaRPr lang="en-US"/>
          </a:p>
        </p:txBody>
      </p:sp>
    </p:spTree>
    <p:extLst>
      <p:ext uri="{BB962C8B-B14F-4D97-AF65-F5344CB8AC3E}">
        <p14:creationId xmlns:p14="http://schemas.microsoft.com/office/powerpoint/2010/main" val="2102952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EfficientNet</a:t>
            </a:r>
            <a:r>
              <a:rPr lang="en-US" dirty="0"/>
              <a:t> is a Convolutional Neural Network architecture and scaling method that is optimized to scaling uniformly to all dimensions of depth, width and resolution using a compound coefficient. </a:t>
            </a:r>
          </a:p>
          <a:p>
            <a:r>
              <a:rPr lang="en-US" dirty="0" err="1"/>
              <a:t>AutoKeras</a:t>
            </a:r>
            <a:r>
              <a:rPr lang="en-US" dirty="0"/>
              <a:t> is an open-source library for performing </a:t>
            </a:r>
            <a:r>
              <a:rPr lang="en-US" dirty="0" err="1"/>
              <a:t>AutoML</a:t>
            </a:r>
            <a:r>
              <a:rPr lang="en-US" dirty="0"/>
              <a:t> for deep learning models. The search is performed using so-called </a:t>
            </a:r>
            <a:r>
              <a:rPr lang="en-US" dirty="0" err="1"/>
              <a:t>Keras</a:t>
            </a:r>
            <a:r>
              <a:rPr lang="en-US" dirty="0"/>
              <a:t> models via the TensorFlow </a:t>
            </a:r>
            <a:r>
              <a:rPr lang="en-US" dirty="0" err="1"/>
              <a:t>tf.keras</a:t>
            </a:r>
            <a:r>
              <a:rPr lang="en-US" dirty="0"/>
              <a:t> API. </a:t>
            </a:r>
          </a:p>
        </p:txBody>
      </p:sp>
      <p:sp>
        <p:nvSpPr>
          <p:cNvPr id="4" name="Slide Number Placeholder 3"/>
          <p:cNvSpPr>
            <a:spLocks noGrp="1"/>
          </p:cNvSpPr>
          <p:nvPr>
            <p:ph type="sldNum" sz="quarter" idx="5"/>
          </p:nvPr>
        </p:nvSpPr>
        <p:spPr/>
        <p:txBody>
          <a:bodyPr/>
          <a:lstStyle/>
          <a:p>
            <a:fld id="{B478B7C6-C46B-4F06-9F5F-0CDC234339E1}" type="slidenum">
              <a:rPr lang="en-US" smtClean="0"/>
              <a:t>6</a:t>
            </a:fld>
            <a:endParaRPr lang="en-US"/>
          </a:p>
        </p:txBody>
      </p:sp>
    </p:spTree>
    <p:extLst>
      <p:ext uri="{BB962C8B-B14F-4D97-AF65-F5344CB8AC3E}">
        <p14:creationId xmlns:p14="http://schemas.microsoft.com/office/powerpoint/2010/main" val="1529519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models proposed were trained and validated on the following: </a:t>
            </a:r>
          </a:p>
          <a:p>
            <a:endParaRPr lang="en-US" dirty="0"/>
          </a:p>
          <a:p>
            <a:r>
              <a:rPr lang="en-US" dirty="0"/>
              <a:t>• </a:t>
            </a:r>
            <a:r>
              <a:rPr lang="en-US" dirty="0" err="1"/>
              <a:t>EfficientNet</a:t>
            </a:r>
            <a:r>
              <a:rPr lang="en-US" dirty="0"/>
              <a:t> was trained using an M1 Pro processor having 10 core CPU, 16 core GPU and 16 core Neural Engine. </a:t>
            </a:r>
          </a:p>
          <a:p>
            <a:r>
              <a:rPr lang="en-US" dirty="0"/>
              <a:t>• </a:t>
            </a:r>
            <a:r>
              <a:rPr lang="en-US" dirty="0" err="1"/>
              <a:t>AutoKeras</a:t>
            </a:r>
            <a:r>
              <a:rPr lang="en-US" dirty="0"/>
              <a:t> was run on Intel Core i7-6700HQ processor, 4 core CPU, due to the fact that is not available for M1 architecture yet. Ergo, a lower end computer had to be used, dramatically increasing training times (from minutes to hours), while reaching inconclusive results</a:t>
            </a:r>
          </a:p>
          <a:p>
            <a:endParaRPr lang="en-US" dirty="0"/>
          </a:p>
          <a:p>
            <a:r>
              <a:rPr lang="en-US" dirty="0"/>
              <a:t>The dataset was split in the following way:</a:t>
            </a:r>
          </a:p>
          <a:p>
            <a:r>
              <a:rPr lang="en-US" dirty="0"/>
              <a:t>• 90% of the data was used for training</a:t>
            </a:r>
          </a:p>
          <a:p>
            <a:r>
              <a:rPr lang="en-US" dirty="0"/>
              <a:t> • and 10% for validation</a:t>
            </a:r>
          </a:p>
          <a:p>
            <a:endParaRPr lang="en-US" dirty="0"/>
          </a:p>
          <a:p>
            <a:endParaRPr lang="en-US" dirty="0"/>
          </a:p>
          <a:p>
            <a:r>
              <a:rPr lang="en-US" dirty="0"/>
              <a:t>Several experiments were conducted for </a:t>
            </a:r>
            <a:r>
              <a:rPr lang="en-US" dirty="0" err="1"/>
              <a:t>EfficientNet</a:t>
            </a:r>
            <a:r>
              <a:rPr lang="en-US" dirty="0"/>
              <a:t> model, having reached a maximum of 65% validation accuracy.</a:t>
            </a:r>
          </a:p>
        </p:txBody>
      </p:sp>
      <p:sp>
        <p:nvSpPr>
          <p:cNvPr id="4" name="Slide Number Placeholder 3"/>
          <p:cNvSpPr>
            <a:spLocks noGrp="1"/>
          </p:cNvSpPr>
          <p:nvPr>
            <p:ph type="sldNum" sz="quarter" idx="5"/>
          </p:nvPr>
        </p:nvSpPr>
        <p:spPr/>
        <p:txBody>
          <a:bodyPr/>
          <a:lstStyle/>
          <a:p>
            <a:fld id="{B478B7C6-C46B-4F06-9F5F-0CDC234339E1}" type="slidenum">
              <a:rPr lang="en-US" smtClean="0"/>
              <a:t>7</a:t>
            </a:fld>
            <a:endParaRPr lang="en-US"/>
          </a:p>
        </p:txBody>
      </p:sp>
    </p:spTree>
    <p:extLst>
      <p:ext uri="{BB962C8B-B14F-4D97-AF65-F5344CB8AC3E}">
        <p14:creationId xmlns:p14="http://schemas.microsoft.com/office/powerpoint/2010/main" val="651381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78B7C6-C46B-4F06-9F5F-0CDC234339E1}" type="slidenum">
              <a:rPr lang="en-US" smtClean="0"/>
              <a:t>8</a:t>
            </a:fld>
            <a:endParaRPr lang="en-US"/>
          </a:p>
        </p:txBody>
      </p:sp>
    </p:spTree>
    <p:extLst>
      <p:ext uri="{BB962C8B-B14F-4D97-AF65-F5344CB8AC3E}">
        <p14:creationId xmlns:p14="http://schemas.microsoft.com/office/powerpoint/2010/main" val="3686171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478B7C6-C46B-4F06-9F5F-0CDC234339E1}" type="slidenum">
              <a:rPr lang="en-US" smtClean="0"/>
              <a:t>9</a:t>
            </a:fld>
            <a:endParaRPr lang="en-US"/>
          </a:p>
        </p:txBody>
      </p:sp>
    </p:spTree>
    <p:extLst>
      <p:ext uri="{BB962C8B-B14F-4D97-AF65-F5344CB8AC3E}">
        <p14:creationId xmlns:p14="http://schemas.microsoft.com/office/powerpoint/2010/main" val="2040734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pattFill prst="wdUpDiag">
            <a:fgClr>
              <a:srgbClr val="00B0F0"/>
            </a:fgClr>
            <a:bgClr>
              <a:srgbClr val="0070C0"/>
            </a:bgClr>
          </a:pattFill>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GB"/>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GB"/>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GB"/>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GB"/>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B0F0"/>
          </a:solidFill>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GB"/>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GB"/>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solidFill>
            <a:srgbClr val="00B0F0"/>
          </a:solidFill>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GB"/>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GB"/>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4/14/2022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4/14/2022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2D782-D654-E7CD-0AA7-15392D4274D0}"/>
              </a:ext>
            </a:extLst>
          </p:cNvPr>
          <p:cNvSpPr>
            <a:spLocks noGrp="1"/>
          </p:cNvSpPr>
          <p:nvPr>
            <p:ph type="ctrTitle"/>
          </p:nvPr>
        </p:nvSpPr>
        <p:spPr/>
        <p:txBody>
          <a:bodyPr/>
          <a:lstStyle/>
          <a:p>
            <a:r>
              <a:rPr lang="en-RO" dirty="0"/>
              <a:t>Light source presence in images</a:t>
            </a:r>
          </a:p>
        </p:txBody>
      </p:sp>
      <p:sp>
        <p:nvSpPr>
          <p:cNvPr id="3" name="Subtitle 2">
            <a:extLst>
              <a:ext uri="{FF2B5EF4-FFF2-40B4-BE49-F238E27FC236}">
                <a16:creationId xmlns:a16="http://schemas.microsoft.com/office/drawing/2014/main" id="{3A197FDF-1FD7-106F-37B5-4043E82DDAB5}"/>
              </a:ext>
            </a:extLst>
          </p:cNvPr>
          <p:cNvSpPr>
            <a:spLocks noGrp="1"/>
          </p:cNvSpPr>
          <p:nvPr>
            <p:ph type="subTitle" idx="1"/>
          </p:nvPr>
        </p:nvSpPr>
        <p:spPr/>
        <p:txBody>
          <a:bodyPr/>
          <a:lstStyle/>
          <a:p>
            <a:r>
              <a:rPr lang="en-GB" dirty="0"/>
              <a:t>B</a:t>
            </a:r>
            <a:r>
              <a:rPr lang="en-RO" dirty="0"/>
              <a:t>y Filip Comsa</a:t>
            </a:r>
          </a:p>
        </p:txBody>
      </p:sp>
    </p:spTree>
    <p:extLst>
      <p:ext uri="{BB962C8B-B14F-4D97-AF65-F5344CB8AC3E}">
        <p14:creationId xmlns:p14="http://schemas.microsoft.com/office/powerpoint/2010/main" val="4004163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66EC5-5F76-F3C1-6159-0A52196C7522}"/>
              </a:ext>
            </a:extLst>
          </p:cNvPr>
          <p:cNvSpPr>
            <a:spLocks noGrp="1"/>
          </p:cNvSpPr>
          <p:nvPr>
            <p:ph type="title"/>
          </p:nvPr>
        </p:nvSpPr>
        <p:spPr/>
        <p:txBody>
          <a:bodyPr/>
          <a:lstStyle/>
          <a:p>
            <a:r>
              <a:rPr lang="en-RO" dirty="0"/>
              <a:t>Results</a:t>
            </a:r>
          </a:p>
        </p:txBody>
      </p:sp>
      <p:sp>
        <p:nvSpPr>
          <p:cNvPr id="3" name="Content Placeholder 2">
            <a:extLst>
              <a:ext uri="{FF2B5EF4-FFF2-40B4-BE49-F238E27FC236}">
                <a16:creationId xmlns:a16="http://schemas.microsoft.com/office/drawing/2014/main" id="{6C7A0211-BE39-152F-15F2-3EF9210DC188}"/>
              </a:ext>
            </a:extLst>
          </p:cNvPr>
          <p:cNvSpPr>
            <a:spLocks noGrp="1"/>
          </p:cNvSpPr>
          <p:nvPr>
            <p:ph idx="1"/>
          </p:nvPr>
        </p:nvSpPr>
        <p:spPr/>
        <p:txBody>
          <a:bodyPr/>
          <a:lstStyle/>
          <a:p>
            <a:r>
              <a:rPr lang="en-RO" dirty="0"/>
              <a:t>Validation Accuracy: up to 89%</a:t>
            </a:r>
          </a:p>
        </p:txBody>
      </p:sp>
    </p:spTree>
    <p:extLst>
      <p:ext uri="{BB962C8B-B14F-4D97-AF65-F5344CB8AC3E}">
        <p14:creationId xmlns:p14="http://schemas.microsoft.com/office/powerpoint/2010/main" val="2519024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66EC5-5F76-F3C1-6159-0A52196C7522}"/>
              </a:ext>
            </a:extLst>
          </p:cNvPr>
          <p:cNvSpPr>
            <a:spLocks noGrp="1"/>
          </p:cNvSpPr>
          <p:nvPr>
            <p:ph type="title"/>
          </p:nvPr>
        </p:nvSpPr>
        <p:spPr/>
        <p:txBody>
          <a:bodyPr/>
          <a:lstStyle/>
          <a:p>
            <a:r>
              <a:rPr lang="en-RO" dirty="0"/>
              <a:t>Future Work</a:t>
            </a:r>
          </a:p>
        </p:txBody>
      </p:sp>
      <p:sp>
        <p:nvSpPr>
          <p:cNvPr id="3" name="Content Placeholder 2">
            <a:extLst>
              <a:ext uri="{FF2B5EF4-FFF2-40B4-BE49-F238E27FC236}">
                <a16:creationId xmlns:a16="http://schemas.microsoft.com/office/drawing/2014/main" id="{6C7A0211-BE39-152F-15F2-3EF9210DC188}"/>
              </a:ext>
            </a:extLst>
          </p:cNvPr>
          <p:cNvSpPr>
            <a:spLocks noGrp="1"/>
          </p:cNvSpPr>
          <p:nvPr>
            <p:ph idx="1"/>
          </p:nvPr>
        </p:nvSpPr>
        <p:spPr/>
        <p:txBody>
          <a:bodyPr/>
          <a:lstStyle/>
          <a:p>
            <a:r>
              <a:rPr lang="en-RO" dirty="0"/>
              <a:t>Larger dataset</a:t>
            </a:r>
          </a:p>
          <a:p>
            <a:endParaRPr lang="en-RO" dirty="0"/>
          </a:p>
          <a:p>
            <a:r>
              <a:rPr lang="en-RO" dirty="0"/>
              <a:t>Revisiting Pretrained models used with larger dataset</a:t>
            </a:r>
          </a:p>
          <a:p>
            <a:endParaRPr lang="en-RO" dirty="0"/>
          </a:p>
          <a:p>
            <a:r>
              <a:rPr lang="en-RO" dirty="0"/>
              <a:t>Using other models</a:t>
            </a:r>
          </a:p>
          <a:p>
            <a:endParaRPr lang="en-RO" dirty="0"/>
          </a:p>
          <a:p>
            <a:r>
              <a:rPr lang="en-RO" dirty="0"/>
              <a:t>Taking advantage of Image Segmentation</a:t>
            </a:r>
          </a:p>
        </p:txBody>
      </p:sp>
    </p:spTree>
    <p:extLst>
      <p:ext uri="{BB962C8B-B14F-4D97-AF65-F5344CB8AC3E}">
        <p14:creationId xmlns:p14="http://schemas.microsoft.com/office/powerpoint/2010/main" val="1856505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F0734-0CFC-0461-A5C3-369EBD723E1A}"/>
              </a:ext>
            </a:extLst>
          </p:cNvPr>
          <p:cNvSpPr>
            <a:spLocks noGrp="1"/>
          </p:cNvSpPr>
          <p:nvPr>
            <p:ph type="title"/>
          </p:nvPr>
        </p:nvSpPr>
        <p:spPr/>
        <p:txBody>
          <a:bodyPr/>
          <a:lstStyle/>
          <a:p>
            <a:r>
              <a:rPr lang="en-RO" dirty="0"/>
              <a:t>Detecting light</a:t>
            </a:r>
          </a:p>
        </p:txBody>
      </p:sp>
      <p:sp>
        <p:nvSpPr>
          <p:cNvPr id="3" name="Content Placeholder 2">
            <a:extLst>
              <a:ext uri="{FF2B5EF4-FFF2-40B4-BE49-F238E27FC236}">
                <a16:creationId xmlns:a16="http://schemas.microsoft.com/office/drawing/2014/main" id="{20C52788-3611-8D50-9C1B-02723A13B2A8}"/>
              </a:ext>
            </a:extLst>
          </p:cNvPr>
          <p:cNvSpPr>
            <a:spLocks noGrp="1"/>
          </p:cNvSpPr>
          <p:nvPr>
            <p:ph idx="1"/>
          </p:nvPr>
        </p:nvSpPr>
        <p:spPr/>
        <p:txBody>
          <a:bodyPr/>
          <a:lstStyle/>
          <a:p>
            <a:r>
              <a:rPr lang="en-RO" dirty="0"/>
              <a:t>Real world applications</a:t>
            </a:r>
          </a:p>
          <a:p>
            <a:endParaRPr lang="en-RO" dirty="0"/>
          </a:p>
          <a:p>
            <a:r>
              <a:rPr lang="en-RO" dirty="0"/>
              <a:t>Related Work</a:t>
            </a:r>
          </a:p>
        </p:txBody>
      </p:sp>
      <p:pic>
        <p:nvPicPr>
          <p:cNvPr id="5" name="Picture 4">
            <a:extLst>
              <a:ext uri="{FF2B5EF4-FFF2-40B4-BE49-F238E27FC236}">
                <a16:creationId xmlns:a16="http://schemas.microsoft.com/office/drawing/2014/main" id="{0BBB881E-862C-4DCE-8A41-7A96CBAF035A}"/>
              </a:ext>
            </a:extLst>
          </p:cNvPr>
          <p:cNvPicPr>
            <a:picLocks noChangeAspect="1"/>
          </p:cNvPicPr>
          <p:nvPr/>
        </p:nvPicPr>
        <p:blipFill>
          <a:blip r:embed="rId3"/>
          <a:stretch>
            <a:fillRect/>
          </a:stretch>
        </p:blipFill>
        <p:spPr>
          <a:xfrm>
            <a:off x="2887579" y="4021634"/>
            <a:ext cx="4439653" cy="2497305"/>
          </a:xfrm>
          <a:prstGeom prst="rect">
            <a:avLst/>
          </a:prstGeom>
        </p:spPr>
      </p:pic>
      <p:pic>
        <p:nvPicPr>
          <p:cNvPr id="7" name="Picture 6">
            <a:extLst>
              <a:ext uri="{FF2B5EF4-FFF2-40B4-BE49-F238E27FC236}">
                <a16:creationId xmlns:a16="http://schemas.microsoft.com/office/drawing/2014/main" id="{4249B747-A078-43DE-8A05-44DA97B0BF7A}"/>
              </a:ext>
            </a:extLst>
          </p:cNvPr>
          <p:cNvPicPr>
            <a:picLocks noChangeAspect="1"/>
          </p:cNvPicPr>
          <p:nvPr/>
        </p:nvPicPr>
        <p:blipFill>
          <a:blip r:embed="rId4"/>
          <a:stretch>
            <a:fillRect/>
          </a:stretch>
        </p:blipFill>
        <p:spPr>
          <a:xfrm>
            <a:off x="7413176" y="2222287"/>
            <a:ext cx="4572000" cy="3048000"/>
          </a:xfrm>
          <a:prstGeom prst="rect">
            <a:avLst/>
          </a:prstGeom>
        </p:spPr>
      </p:pic>
    </p:spTree>
    <p:extLst>
      <p:ext uri="{BB962C8B-B14F-4D97-AF65-F5344CB8AC3E}">
        <p14:creationId xmlns:p14="http://schemas.microsoft.com/office/powerpoint/2010/main" val="322616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9C35E-9017-1D14-26C0-814078C30A66}"/>
              </a:ext>
            </a:extLst>
          </p:cNvPr>
          <p:cNvSpPr>
            <a:spLocks noGrp="1"/>
          </p:cNvSpPr>
          <p:nvPr>
            <p:ph type="title"/>
          </p:nvPr>
        </p:nvSpPr>
        <p:spPr/>
        <p:txBody>
          <a:bodyPr/>
          <a:lstStyle/>
          <a:p>
            <a:r>
              <a:rPr lang="en-RO" dirty="0"/>
              <a:t>Machine Learning – Detecting Light</a:t>
            </a:r>
          </a:p>
        </p:txBody>
      </p:sp>
      <p:sp>
        <p:nvSpPr>
          <p:cNvPr id="3" name="Content Placeholder 2">
            <a:extLst>
              <a:ext uri="{FF2B5EF4-FFF2-40B4-BE49-F238E27FC236}">
                <a16:creationId xmlns:a16="http://schemas.microsoft.com/office/drawing/2014/main" id="{AC36277C-F37E-413F-A737-5FE26D7D5683}"/>
              </a:ext>
            </a:extLst>
          </p:cNvPr>
          <p:cNvSpPr>
            <a:spLocks noGrp="1"/>
          </p:cNvSpPr>
          <p:nvPr>
            <p:ph idx="1"/>
          </p:nvPr>
        </p:nvSpPr>
        <p:spPr/>
        <p:txBody>
          <a:bodyPr/>
          <a:lstStyle/>
          <a:p>
            <a:r>
              <a:rPr lang="en-RO" dirty="0"/>
              <a:t>Image Classification</a:t>
            </a:r>
          </a:p>
        </p:txBody>
      </p:sp>
    </p:spTree>
    <p:extLst>
      <p:ext uri="{BB962C8B-B14F-4D97-AF65-F5344CB8AC3E}">
        <p14:creationId xmlns:p14="http://schemas.microsoft.com/office/powerpoint/2010/main" val="2375846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F13F-68B8-C4D4-811C-4F054FD53FF3}"/>
              </a:ext>
            </a:extLst>
          </p:cNvPr>
          <p:cNvSpPr>
            <a:spLocks noGrp="1"/>
          </p:cNvSpPr>
          <p:nvPr>
            <p:ph type="title"/>
          </p:nvPr>
        </p:nvSpPr>
        <p:spPr/>
        <p:txBody>
          <a:bodyPr/>
          <a:lstStyle/>
          <a:p>
            <a:r>
              <a:rPr lang="en-RO" dirty="0"/>
              <a:t>My project</a:t>
            </a:r>
          </a:p>
        </p:txBody>
      </p:sp>
      <p:sp>
        <p:nvSpPr>
          <p:cNvPr id="3" name="Content Placeholder 2">
            <a:extLst>
              <a:ext uri="{FF2B5EF4-FFF2-40B4-BE49-F238E27FC236}">
                <a16:creationId xmlns:a16="http://schemas.microsoft.com/office/drawing/2014/main" id="{3B2F4F33-56E0-D97A-7868-B2676CA54D89}"/>
              </a:ext>
            </a:extLst>
          </p:cNvPr>
          <p:cNvSpPr>
            <a:spLocks noGrp="1"/>
          </p:cNvSpPr>
          <p:nvPr>
            <p:ph idx="1"/>
          </p:nvPr>
        </p:nvSpPr>
        <p:spPr/>
        <p:txBody>
          <a:bodyPr/>
          <a:lstStyle/>
          <a:p>
            <a:r>
              <a:rPr lang="en-RO" dirty="0"/>
              <a:t>Dataset</a:t>
            </a:r>
          </a:p>
        </p:txBody>
      </p:sp>
      <p:pic>
        <p:nvPicPr>
          <p:cNvPr id="5" name="Picture 4">
            <a:extLst>
              <a:ext uri="{FF2B5EF4-FFF2-40B4-BE49-F238E27FC236}">
                <a16:creationId xmlns:a16="http://schemas.microsoft.com/office/drawing/2014/main" id="{C449D2DA-5761-083C-167E-92C7FAF6F634}"/>
              </a:ext>
            </a:extLst>
          </p:cNvPr>
          <p:cNvPicPr>
            <a:picLocks noChangeAspect="1"/>
          </p:cNvPicPr>
          <p:nvPr/>
        </p:nvPicPr>
        <p:blipFill>
          <a:blip r:embed="rId3"/>
          <a:stretch>
            <a:fillRect/>
          </a:stretch>
        </p:blipFill>
        <p:spPr>
          <a:xfrm>
            <a:off x="5676625" y="2222287"/>
            <a:ext cx="1357221" cy="4009023"/>
          </a:xfrm>
          <a:prstGeom prst="rect">
            <a:avLst/>
          </a:prstGeom>
        </p:spPr>
      </p:pic>
      <p:pic>
        <p:nvPicPr>
          <p:cNvPr id="7" name="Picture 6">
            <a:extLst>
              <a:ext uri="{FF2B5EF4-FFF2-40B4-BE49-F238E27FC236}">
                <a16:creationId xmlns:a16="http://schemas.microsoft.com/office/drawing/2014/main" id="{FE900CC7-8C7F-4A48-3DF8-62B9B35D8026}"/>
              </a:ext>
            </a:extLst>
          </p:cNvPr>
          <p:cNvPicPr>
            <a:picLocks noChangeAspect="1"/>
          </p:cNvPicPr>
          <p:nvPr/>
        </p:nvPicPr>
        <p:blipFill>
          <a:blip r:embed="rId4"/>
          <a:stretch>
            <a:fillRect/>
          </a:stretch>
        </p:blipFill>
        <p:spPr>
          <a:xfrm>
            <a:off x="8433982" y="2222287"/>
            <a:ext cx="3009545" cy="4009970"/>
          </a:xfrm>
          <a:prstGeom prst="rect">
            <a:avLst/>
          </a:prstGeom>
        </p:spPr>
      </p:pic>
      <p:sp>
        <p:nvSpPr>
          <p:cNvPr id="8" name="TextBox 7">
            <a:extLst>
              <a:ext uri="{FF2B5EF4-FFF2-40B4-BE49-F238E27FC236}">
                <a16:creationId xmlns:a16="http://schemas.microsoft.com/office/drawing/2014/main" id="{EB7A412E-F780-BF5F-964E-5EE5F184AEDD}"/>
              </a:ext>
            </a:extLst>
          </p:cNvPr>
          <p:cNvSpPr txBox="1"/>
          <p:nvPr/>
        </p:nvSpPr>
        <p:spPr>
          <a:xfrm>
            <a:off x="6016083" y="6294115"/>
            <a:ext cx="548548" cy="369332"/>
          </a:xfrm>
          <a:prstGeom prst="rect">
            <a:avLst/>
          </a:prstGeom>
          <a:noFill/>
        </p:spPr>
        <p:txBody>
          <a:bodyPr wrap="none" rtlCol="0">
            <a:spAutoFit/>
          </a:bodyPr>
          <a:lstStyle/>
          <a:p>
            <a:r>
              <a:rPr lang="en-RO" dirty="0"/>
              <a:t>yes</a:t>
            </a:r>
          </a:p>
        </p:txBody>
      </p:sp>
      <p:sp>
        <p:nvSpPr>
          <p:cNvPr id="9" name="TextBox 8">
            <a:extLst>
              <a:ext uri="{FF2B5EF4-FFF2-40B4-BE49-F238E27FC236}">
                <a16:creationId xmlns:a16="http://schemas.microsoft.com/office/drawing/2014/main" id="{8334287E-B7C5-7C36-E1CE-2B19C3367496}"/>
              </a:ext>
            </a:extLst>
          </p:cNvPr>
          <p:cNvSpPr txBox="1"/>
          <p:nvPr/>
        </p:nvSpPr>
        <p:spPr>
          <a:xfrm>
            <a:off x="9700548" y="6294115"/>
            <a:ext cx="476412" cy="369332"/>
          </a:xfrm>
          <a:prstGeom prst="rect">
            <a:avLst/>
          </a:prstGeom>
          <a:noFill/>
        </p:spPr>
        <p:txBody>
          <a:bodyPr wrap="none" rtlCol="0">
            <a:spAutoFit/>
          </a:bodyPr>
          <a:lstStyle/>
          <a:p>
            <a:r>
              <a:rPr lang="en-RO" dirty="0"/>
              <a:t>no</a:t>
            </a:r>
          </a:p>
        </p:txBody>
      </p:sp>
    </p:spTree>
    <p:extLst>
      <p:ext uri="{BB962C8B-B14F-4D97-AF65-F5344CB8AC3E}">
        <p14:creationId xmlns:p14="http://schemas.microsoft.com/office/powerpoint/2010/main" val="2725013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F13F-68B8-C4D4-811C-4F054FD53FF3}"/>
              </a:ext>
            </a:extLst>
          </p:cNvPr>
          <p:cNvSpPr>
            <a:spLocks noGrp="1"/>
          </p:cNvSpPr>
          <p:nvPr>
            <p:ph type="title"/>
          </p:nvPr>
        </p:nvSpPr>
        <p:spPr/>
        <p:txBody>
          <a:bodyPr/>
          <a:lstStyle/>
          <a:p>
            <a:r>
              <a:rPr lang="en-RO" dirty="0"/>
              <a:t>My project</a:t>
            </a:r>
          </a:p>
        </p:txBody>
      </p:sp>
      <p:sp>
        <p:nvSpPr>
          <p:cNvPr id="3" name="Content Placeholder 2">
            <a:extLst>
              <a:ext uri="{FF2B5EF4-FFF2-40B4-BE49-F238E27FC236}">
                <a16:creationId xmlns:a16="http://schemas.microsoft.com/office/drawing/2014/main" id="{3B2F4F33-56E0-D97A-7868-B2676CA54D89}"/>
              </a:ext>
            </a:extLst>
          </p:cNvPr>
          <p:cNvSpPr>
            <a:spLocks noGrp="1"/>
          </p:cNvSpPr>
          <p:nvPr>
            <p:ph idx="1"/>
          </p:nvPr>
        </p:nvSpPr>
        <p:spPr/>
        <p:txBody>
          <a:bodyPr/>
          <a:lstStyle/>
          <a:p>
            <a:r>
              <a:rPr lang="en-RO" dirty="0"/>
              <a:t>Preprocessing</a:t>
            </a:r>
          </a:p>
        </p:txBody>
      </p:sp>
      <p:pic>
        <p:nvPicPr>
          <p:cNvPr id="5" name="Picture 4">
            <a:extLst>
              <a:ext uri="{FF2B5EF4-FFF2-40B4-BE49-F238E27FC236}">
                <a16:creationId xmlns:a16="http://schemas.microsoft.com/office/drawing/2014/main" id="{9D0A2A97-EAB4-4283-9983-319A0F6E7D94}"/>
              </a:ext>
            </a:extLst>
          </p:cNvPr>
          <p:cNvPicPr>
            <a:picLocks noChangeAspect="1"/>
          </p:cNvPicPr>
          <p:nvPr/>
        </p:nvPicPr>
        <p:blipFill>
          <a:blip r:embed="rId3"/>
          <a:stretch>
            <a:fillRect/>
          </a:stretch>
        </p:blipFill>
        <p:spPr>
          <a:xfrm>
            <a:off x="5560353" y="3119065"/>
            <a:ext cx="4437889" cy="2218945"/>
          </a:xfrm>
          <a:prstGeom prst="rect">
            <a:avLst/>
          </a:prstGeom>
        </p:spPr>
      </p:pic>
    </p:spTree>
    <p:extLst>
      <p:ext uri="{BB962C8B-B14F-4D97-AF65-F5344CB8AC3E}">
        <p14:creationId xmlns:p14="http://schemas.microsoft.com/office/powerpoint/2010/main" val="3601731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F13F-68B8-C4D4-811C-4F054FD53FF3}"/>
              </a:ext>
            </a:extLst>
          </p:cNvPr>
          <p:cNvSpPr>
            <a:spLocks noGrp="1"/>
          </p:cNvSpPr>
          <p:nvPr>
            <p:ph type="title"/>
          </p:nvPr>
        </p:nvSpPr>
        <p:spPr/>
        <p:txBody>
          <a:bodyPr/>
          <a:lstStyle/>
          <a:p>
            <a:r>
              <a:rPr lang="en-RO" dirty="0"/>
              <a:t>My project</a:t>
            </a:r>
          </a:p>
        </p:txBody>
      </p:sp>
      <p:sp>
        <p:nvSpPr>
          <p:cNvPr id="3" name="Content Placeholder 2">
            <a:extLst>
              <a:ext uri="{FF2B5EF4-FFF2-40B4-BE49-F238E27FC236}">
                <a16:creationId xmlns:a16="http://schemas.microsoft.com/office/drawing/2014/main" id="{3B2F4F33-56E0-D97A-7868-B2676CA54D89}"/>
              </a:ext>
            </a:extLst>
          </p:cNvPr>
          <p:cNvSpPr>
            <a:spLocks noGrp="1"/>
          </p:cNvSpPr>
          <p:nvPr>
            <p:ph idx="1"/>
          </p:nvPr>
        </p:nvSpPr>
        <p:spPr/>
        <p:txBody>
          <a:bodyPr/>
          <a:lstStyle/>
          <a:p>
            <a:r>
              <a:rPr lang="en-RO" dirty="0"/>
              <a:t>Model</a:t>
            </a:r>
          </a:p>
        </p:txBody>
      </p:sp>
      <p:pic>
        <p:nvPicPr>
          <p:cNvPr id="7" name="Picture 6">
            <a:extLst>
              <a:ext uri="{FF2B5EF4-FFF2-40B4-BE49-F238E27FC236}">
                <a16:creationId xmlns:a16="http://schemas.microsoft.com/office/drawing/2014/main" id="{B664E11F-8FC2-4911-AD6A-925052DD8D23}"/>
              </a:ext>
            </a:extLst>
          </p:cNvPr>
          <p:cNvPicPr>
            <a:picLocks noChangeAspect="1"/>
          </p:cNvPicPr>
          <p:nvPr/>
        </p:nvPicPr>
        <p:blipFill>
          <a:blip r:embed="rId3"/>
          <a:stretch>
            <a:fillRect/>
          </a:stretch>
        </p:blipFill>
        <p:spPr>
          <a:xfrm>
            <a:off x="5045242" y="3429000"/>
            <a:ext cx="5598694" cy="1974539"/>
          </a:xfrm>
          <a:prstGeom prst="rect">
            <a:avLst/>
          </a:prstGeom>
        </p:spPr>
      </p:pic>
    </p:spTree>
    <p:extLst>
      <p:ext uri="{BB962C8B-B14F-4D97-AF65-F5344CB8AC3E}">
        <p14:creationId xmlns:p14="http://schemas.microsoft.com/office/powerpoint/2010/main" val="138927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F13F-68B8-C4D4-811C-4F054FD53FF3}"/>
              </a:ext>
            </a:extLst>
          </p:cNvPr>
          <p:cNvSpPr>
            <a:spLocks noGrp="1"/>
          </p:cNvSpPr>
          <p:nvPr>
            <p:ph type="title"/>
          </p:nvPr>
        </p:nvSpPr>
        <p:spPr>
          <a:xfrm>
            <a:off x="810000" y="589760"/>
            <a:ext cx="10571998" cy="827877"/>
          </a:xfrm>
        </p:spPr>
        <p:txBody>
          <a:bodyPr/>
          <a:lstStyle/>
          <a:p>
            <a:r>
              <a:rPr lang="en-RO" dirty="0"/>
              <a:t>Experiments</a:t>
            </a:r>
          </a:p>
        </p:txBody>
      </p:sp>
      <p:sp>
        <p:nvSpPr>
          <p:cNvPr id="5" name="Content Placeholder 2">
            <a:extLst>
              <a:ext uri="{FF2B5EF4-FFF2-40B4-BE49-F238E27FC236}">
                <a16:creationId xmlns:a16="http://schemas.microsoft.com/office/drawing/2014/main" id="{FF24779C-9C07-8CC7-54E6-D2FE474BB8F2}"/>
              </a:ext>
            </a:extLst>
          </p:cNvPr>
          <p:cNvSpPr>
            <a:spLocks noGrp="1"/>
          </p:cNvSpPr>
          <p:nvPr>
            <p:ph idx="1"/>
          </p:nvPr>
        </p:nvSpPr>
        <p:spPr>
          <a:xfrm>
            <a:off x="818712" y="2222287"/>
            <a:ext cx="10554574" cy="3636511"/>
          </a:xfrm>
        </p:spPr>
        <p:txBody>
          <a:bodyPr/>
          <a:lstStyle/>
          <a:p>
            <a:r>
              <a:rPr lang="en-RO" dirty="0"/>
              <a:t>EfficientNet</a:t>
            </a:r>
          </a:p>
          <a:p>
            <a:endParaRPr lang="en-RO" dirty="0"/>
          </a:p>
          <a:p>
            <a:r>
              <a:rPr lang="en-RO" dirty="0"/>
              <a:t>AutoKeras</a:t>
            </a:r>
          </a:p>
          <a:p>
            <a:endParaRPr lang="en-RO" dirty="0"/>
          </a:p>
          <a:p>
            <a:r>
              <a:rPr lang="en-RO" dirty="0"/>
              <a:t>Self Made Model</a:t>
            </a:r>
          </a:p>
        </p:txBody>
      </p:sp>
    </p:spTree>
    <p:extLst>
      <p:ext uri="{BB962C8B-B14F-4D97-AF65-F5344CB8AC3E}">
        <p14:creationId xmlns:p14="http://schemas.microsoft.com/office/powerpoint/2010/main" val="3434338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F13F-68B8-C4D4-811C-4F054FD53FF3}"/>
              </a:ext>
            </a:extLst>
          </p:cNvPr>
          <p:cNvSpPr>
            <a:spLocks noGrp="1"/>
          </p:cNvSpPr>
          <p:nvPr>
            <p:ph type="title"/>
          </p:nvPr>
        </p:nvSpPr>
        <p:spPr>
          <a:xfrm>
            <a:off x="810000" y="589760"/>
            <a:ext cx="10571998" cy="827877"/>
          </a:xfrm>
        </p:spPr>
        <p:txBody>
          <a:bodyPr/>
          <a:lstStyle/>
          <a:p>
            <a:r>
              <a:rPr lang="en-RO" dirty="0"/>
              <a:t>Experiments</a:t>
            </a:r>
          </a:p>
        </p:txBody>
      </p:sp>
      <p:pic>
        <p:nvPicPr>
          <p:cNvPr id="5" name="Picture 4">
            <a:extLst>
              <a:ext uri="{FF2B5EF4-FFF2-40B4-BE49-F238E27FC236}">
                <a16:creationId xmlns:a16="http://schemas.microsoft.com/office/drawing/2014/main" id="{476DC6C5-90D5-FE7E-429D-19FD72A27794}"/>
              </a:ext>
            </a:extLst>
          </p:cNvPr>
          <p:cNvPicPr>
            <a:picLocks noChangeAspect="1"/>
          </p:cNvPicPr>
          <p:nvPr/>
        </p:nvPicPr>
        <p:blipFill>
          <a:blip r:embed="rId3"/>
          <a:stretch>
            <a:fillRect/>
          </a:stretch>
        </p:blipFill>
        <p:spPr>
          <a:xfrm>
            <a:off x="1141437" y="2374411"/>
            <a:ext cx="9909125" cy="3571894"/>
          </a:xfrm>
          <a:prstGeom prst="rect">
            <a:avLst/>
          </a:prstGeom>
        </p:spPr>
      </p:pic>
    </p:spTree>
    <p:extLst>
      <p:ext uri="{BB962C8B-B14F-4D97-AF65-F5344CB8AC3E}">
        <p14:creationId xmlns:p14="http://schemas.microsoft.com/office/powerpoint/2010/main" val="2376082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F13F-68B8-C4D4-811C-4F054FD53FF3}"/>
              </a:ext>
            </a:extLst>
          </p:cNvPr>
          <p:cNvSpPr>
            <a:spLocks noGrp="1"/>
          </p:cNvSpPr>
          <p:nvPr>
            <p:ph type="title"/>
          </p:nvPr>
        </p:nvSpPr>
        <p:spPr>
          <a:xfrm>
            <a:off x="810000" y="589760"/>
            <a:ext cx="10571998" cy="827877"/>
          </a:xfrm>
        </p:spPr>
        <p:txBody>
          <a:bodyPr/>
          <a:lstStyle/>
          <a:p>
            <a:r>
              <a:rPr lang="en-RO" dirty="0"/>
              <a:t>Experiments</a:t>
            </a:r>
          </a:p>
        </p:txBody>
      </p:sp>
      <p:pic>
        <p:nvPicPr>
          <p:cNvPr id="4" name="Picture 3">
            <a:extLst>
              <a:ext uri="{FF2B5EF4-FFF2-40B4-BE49-F238E27FC236}">
                <a16:creationId xmlns:a16="http://schemas.microsoft.com/office/drawing/2014/main" id="{C795E0DF-67CB-7F2B-9239-E94C273E805D}"/>
              </a:ext>
            </a:extLst>
          </p:cNvPr>
          <p:cNvPicPr>
            <a:picLocks noChangeAspect="1"/>
          </p:cNvPicPr>
          <p:nvPr/>
        </p:nvPicPr>
        <p:blipFill>
          <a:blip r:embed="rId3"/>
          <a:stretch>
            <a:fillRect/>
          </a:stretch>
        </p:blipFill>
        <p:spPr>
          <a:xfrm>
            <a:off x="1899213" y="2221147"/>
            <a:ext cx="8099669" cy="4257035"/>
          </a:xfrm>
          <a:prstGeom prst="rect">
            <a:avLst/>
          </a:prstGeom>
        </p:spPr>
      </p:pic>
    </p:spTree>
    <p:extLst>
      <p:ext uri="{BB962C8B-B14F-4D97-AF65-F5344CB8AC3E}">
        <p14:creationId xmlns:p14="http://schemas.microsoft.com/office/powerpoint/2010/main" val="19508533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247</TotalTime>
  <Words>681</Words>
  <Application>Microsoft Office PowerPoint</Application>
  <PresentationFormat>Widescreen</PresentationFormat>
  <Paragraphs>69</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Century Gothic</vt:lpstr>
      <vt:lpstr>Wingdings 2</vt:lpstr>
      <vt:lpstr>Quotable</vt:lpstr>
      <vt:lpstr>Light source presence in images</vt:lpstr>
      <vt:lpstr>Detecting light</vt:lpstr>
      <vt:lpstr>Machine Learning – Detecting Light</vt:lpstr>
      <vt:lpstr>My project</vt:lpstr>
      <vt:lpstr>My project</vt:lpstr>
      <vt:lpstr>My project</vt:lpstr>
      <vt:lpstr>Experiments</vt:lpstr>
      <vt:lpstr>Experiments</vt:lpstr>
      <vt:lpstr>Experiments</vt:lpstr>
      <vt:lpstr>Results</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light sources in images</dc:title>
  <dc:creator>Adrian Ivan</dc:creator>
  <cp:lastModifiedBy>Filip</cp:lastModifiedBy>
  <cp:revision>10</cp:revision>
  <dcterms:created xsi:type="dcterms:W3CDTF">2022-04-13T10:06:03Z</dcterms:created>
  <dcterms:modified xsi:type="dcterms:W3CDTF">2022-04-14T05:55:46Z</dcterms:modified>
</cp:coreProperties>
</file>