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Override PartName="/ppt/media/image9.png" ContentType="image/png"/>
  <Override PartName="/ppt/media/image7.jpeg" ContentType="image/jpeg"/>
  <Override PartName="/ppt/media/image1.png" ContentType="image/png"/>
  <Override PartName="/ppt/media/image8.png" ContentType="image/png"/>
  <Override PartName="/ppt/media/image2.jpeg" ContentType="image/jpeg"/>
  <Override PartName="/ppt/media/image3.jpeg" ContentType="image/jpeg"/>
  <Override PartName="/ppt/media/image4.jpeg" ContentType="image/jpeg"/>
  <Override PartName="/ppt/media/image11.png" ContentType="image/png"/>
  <Override PartName="/ppt/media/image5.jpeg" ContentType="image/jpeg"/>
  <Override PartName="/ppt/media/image6.jpeg" ContentType="image/jpeg"/>
  <Override PartName="/ppt/media/image10.png" ContentType="image/png"/>
  <Override PartName="/ppt/media/image1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43891200" cy="329184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291840" y="8368560"/>
            <a:ext cx="37306440" cy="549720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2194560" y="7702560"/>
            <a:ext cx="39501360" cy="910656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2194560" y="17674560"/>
            <a:ext cx="39501360" cy="9106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291840" y="8368560"/>
            <a:ext cx="37306440" cy="549720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2194560" y="7702560"/>
            <a:ext cx="19276560" cy="91065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22435200" y="7702560"/>
            <a:ext cx="19276560" cy="910656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2194560" y="17674560"/>
            <a:ext cx="19276560" cy="910656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22435200" y="17674560"/>
            <a:ext cx="19276560" cy="9106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291840" y="8368560"/>
            <a:ext cx="37306440" cy="549720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2194560" y="7702560"/>
            <a:ext cx="12719160" cy="910656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15550200" y="7702560"/>
            <a:ext cx="12719160" cy="910656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28905480" y="7702560"/>
            <a:ext cx="12719160" cy="910656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2194560" y="17674560"/>
            <a:ext cx="12719160" cy="910656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15550200" y="17674560"/>
            <a:ext cx="12719160" cy="910656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28905480" y="17674560"/>
            <a:ext cx="12719160" cy="9106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291840" y="8368560"/>
            <a:ext cx="37306440" cy="5497200"/>
          </a:xfrm>
          <a:prstGeom prst="rect">
            <a:avLst/>
          </a:prstGeom>
        </p:spPr>
        <p:txBody>
          <a:bodyPr lIns="0" rIns="0" tIns="0" bIns="0" anchor="ctr">
            <a:spAutoFit/>
          </a:bodyPr>
          <a:p>
            <a:pPr algn="ctr"/>
            <a:endParaRPr b="0" lang="en-US" sz="4400" spc="-1" strike="noStrike">
              <a:latin typeface="Arial"/>
            </a:endParaRPr>
          </a:p>
        </p:txBody>
      </p:sp>
      <p:sp>
        <p:nvSpPr>
          <p:cNvPr id="3" name="PlaceHolder 2"/>
          <p:cNvSpPr>
            <a:spLocks noGrp="1"/>
          </p:cNvSpPr>
          <p:nvPr>
            <p:ph type="subTitle"/>
          </p:nvPr>
        </p:nvSpPr>
        <p:spPr>
          <a:xfrm>
            <a:off x="2194560" y="7702560"/>
            <a:ext cx="39501360" cy="190918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291840" y="8368560"/>
            <a:ext cx="37306440" cy="549720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body"/>
          </p:nvPr>
        </p:nvSpPr>
        <p:spPr>
          <a:xfrm>
            <a:off x="2194560" y="7702560"/>
            <a:ext cx="39501360" cy="19091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291840" y="8368560"/>
            <a:ext cx="37306440" cy="549720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2194560" y="7702560"/>
            <a:ext cx="19276560" cy="190918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22435200" y="7702560"/>
            <a:ext cx="19276560" cy="19091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291840" y="8368560"/>
            <a:ext cx="37306440" cy="54972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291840" y="8368560"/>
            <a:ext cx="37306440" cy="254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291840" y="8368560"/>
            <a:ext cx="37306440" cy="549720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2194560" y="7702560"/>
            <a:ext cx="19276560" cy="910656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22435200" y="7702560"/>
            <a:ext cx="19276560" cy="190918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2194560" y="17674560"/>
            <a:ext cx="19276560" cy="9106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291840" y="8368560"/>
            <a:ext cx="37306440" cy="549720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2194560" y="7702560"/>
            <a:ext cx="19276560" cy="190918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22435200" y="7702560"/>
            <a:ext cx="19276560" cy="910656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22435200" y="17674560"/>
            <a:ext cx="19276560" cy="9106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291840" y="8368560"/>
            <a:ext cx="37306440" cy="549720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2194560" y="7702560"/>
            <a:ext cx="19276560" cy="910656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22435200" y="7702560"/>
            <a:ext cx="19276560" cy="910656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2194560" y="17674560"/>
            <a:ext cx="39501360" cy="91065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291840" y="8368560"/>
            <a:ext cx="37306440" cy="549720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2194560" y="7702560"/>
            <a:ext cx="39501360" cy="19091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jpe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 name="Слика 17" descr=""/>
          <p:cNvPicPr/>
          <p:nvPr/>
        </p:nvPicPr>
        <p:blipFill>
          <a:blip r:embed="rId1"/>
          <a:stretch/>
        </p:blipFill>
        <p:spPr>
          <a:xfrm>
            <a:off x="0" y="0"/>
            <a:ext cx="43890120" cy="4708080"/>
          </a:xfrm>
          <a:prstGeom prst="rect">
            <a:avLst/>
          </a:prstGeom>
          <a:ln>
            <a:noFill/>
          </a:ln>
        </p:spPr>
      </p:pic>
      <p:sp>
        <p:nvSpPr>
          <p:cNvPr id="39" name="CustomShape 1"/>
          <p:cNvSpPr/>
          <p:nvPr/>
        </p:nvSpPr>
        <p:spPr>
          <a:xfrm>
            <a:off x="4480920" y="5578200"/>
            <a:ext cx="9142920" cy="26516520"/>
          </a:xfrm>
          <a:prstGeom prst="rect">
            <a:avLst/>
          </a:prstGeom>
          <a:noFill/>
          <a:ln w="12600">
            <a:solidFill>
              <a:srgbClr val="7030a0"/>
            </a:solidFill>
            <a:round/>
          </a:ln>
        </p:spPr>
        <p:style>
          <a:lnRef idx="0"/>
          <a:fillRef idx="0"/>
          <a:effectRef idx="0"/>
          <a:fontRef idx="minor"/>
        </p:style>
      </p:sp>
      <p:sp>
        <p:nvSpPr>
          <p:cNvPr id="40" name="CustomShape 2"/>
          <p:cNvSpPr/>
          <p:nvPr/>
        </p:nvSpPr>
        <p:spPr>
          <a:xfrm>
            <a:off x="17373960" y="5669640"/>
            <a:ext cx="9142920" cy="26333640"/>
          </a:xfrm>
          <a:prstGeom prst="rect">
            <a:avLst/>
          </a:prstGeom>
          <a:noFill/>
          <a:ln w="12600">
            <a:solidFill>
              <a:srgbClr val="7030a0"/>
            </a:solidFill>
            <a:round/>
          </a:ln>
        </p:spPr>
        <p:style>
          <a:lnRef idx="0"/>
          <a:fillRef idx="0"/>
          <a:effectRef idx="0"/>
          <a:fontRef idx="minor"/>
        </p:style>
      </p:sp>
      <p:sp>
        <p:nvSpPr>
          <p:cNvPr id="41" name="CustomShape 3"/>
          <p:cNvSpPr/>
          <p:nvPr/>
        </p:nvSpPr>
        <p:spPr>
          <a:xfrm>
            <a:off x="30358440" y="5486760"/>
            <a:ext cx="9142920" cy="26516520"/>
          </a:xfrm>
          <a:prstGeom prst="rect">
            <a:avLst/>
          </a:prstGeom>
          <a:noFill/>
          <a:ln w="12600">
            <a:solidFill>
              <a:srgbClr val="7030a0"/>
            </a:solidFill>
            <a:round/>
          </a:ln>
        </p:spPr>
        <p:style>
          <a:lnRef idx="0"/>
          <a:fillRef idx="0"/>
          <a:effectRef idx="0"/>
          <a:fontRef idx="minor"/>
        </p:style>
      </p:sp>
      <p:sp>
        <p:nvSpPr>
          <p:cNvPr id="42" name="CustomShape 4"/>
          <p:cNvSpPr/>
          <p:nvPr/>
        </p:nvSpPr>
        <p:spPr>
          <a:xfrm>
            <a:off x="5029200" y="367200"/>
            <a:ext cx="33831720" cy="2101320"/>
          </a:xfrm>
          <a:prstGeom prst="rect">
            <a:avLst/>
          </a:prstGeom>
          <a:solidFill>
            <a:srgbClr val="e09a7a"/>
          </a:solidFill>
          <a:ln>
            <a:noFill/>
          </a:ln>
        </p:spPr>
        <p:style>
          <a:lnRef idx="0"/>
          <a:fillRef idx="0"/>
          <a:effectRef idx="0"/>
          <a:fontRef idx="minor"/>
        </p:style>
        <p:txBody>
          <a:bodyPr lIns="90000" rIns="90000" tIns="45000" bIns="45000">
            <a:spAutoFit/>
          </a:bodyPr>
          <a:p>
            <a:pPr algn="ctr">
              <a:lnSpc>
                <a:spcPct val="100000"/>
              </a:lnSpc>
            </a:pPr>
            <a:r>
              <a:rPr b="0" lang="en-US" sz="13200" spc="-1" strike="noStrike">
                <a:solidFill>
                  <a:srgbClr val="000000"/>
                </a:solidFill>
                <a:latin typeface="Trebuchet MS"/>
                <a:ea typeface="Verdana"/>
              </a:rPr>
              <a:t>Animal Detection And Recognition(ADR)</a:t>
            </a:r>
            <a:endParaRPr b="0" lang="en-US" sz="13200" spc="-1" strike="noStrike">
              <a:latin typeface="Arial"/>
            </a:endParaRPr>
          </a:p>
        </p:txBody>
      </p:sp>
      <p:sp>
        <p:nvSpPr>
          <p:cNvPr id="43" name="CustomShape 5"/>
          <p:cNvSpPr/>
          <p:nvPr/>
        </p:nvSpPr>
        <p:spPr>
          <a:xfrm>
            <a:off x="10058400" y="2858040"/>
            <a:ext cx="23773320" cy="1613520"/>
          </a:xfrm>
          <a:prstGeom prst="rect">
            <a:avLst/>
          </a:prstGeom>
          <a:solidFill>
            <a:srgbClr val="e09a7a"/>
          </a:solidFill>
          <a:ln>
            <a:noFill/>
          </a:ln>
        </p:spPr>
        <p:style>
          <a:lnRef idx="0"/>
          <a:fillRef idx="0"/>
          <a:effectRef idx="0"/>
          <a:fontRef idx="minor"/>
        </p:style>
        <p:txBody>
          <a:bodyPr lIns="90000" rIns="90000" tIns="45000" bIns="45000">
            <a:spAutoFit/>
          </a:bodyPr>
          <a:p>
            <a:pPr algn="ctr">
              <a:lnSpc>
                <a:spcPct val="100000"/>
              </a:lnSpc>
            </a:pPr>
            <a:r>
              <a:rPr b="0" i="1" lang="en-US" sz="6000" spc="-1" strike="noStrike">
                <a:solidFill>
                  <a:srgbClr val="181717"/>
                </a:solidFill>
                <a:latin typeface="Trebuchet MS"/>
                <a:ea typeface="Verdana"/>
              </a:rPr>
              <a:t>Grk Ilija, Vasić Filip</a:t>
            </a:r>
            <a:endParaRPr b="0" lang="en-US" sz="6000" spc="-1" strike="noStrike">
              <a:latin typeface="Arial"/>
            </a:endParaRPr>
          </a:p>
          <a:p>
            <a:pPr algn="ctr">
              <a:lnSpc>
                <a:spcPct val="100000"/>
              </a:lnSpc>
            </a:pPr>
            <a:r>
              <a:rPr b="0" i="1" lang="en-US" sz="4000" spc="-1" strike="noStrike">
                <a:solidFill>
                  <a:srgbClr val="181717"/>
                </a:solidFill>
                <a:latin typeface="Trebuchet MS"/>
                <a:ea typeface="Verdana"/>
              </a:rPr>
              <a:t>Fakultet Tehničkih Nauka, Novi Sad</a:t>
            </a:r>
            <a:endParaRPr b="0" lang="en-US" sz="4000" spc="-1" strike="noStrike">
              <a:latin typeface="Arial"/>
            </a:endParaRPr>
          </a:p>
        </p:txBody>
      </p:sp>
      <p:sp>
        <p:nvSpPr>
          <p:cNvPr id="44" name="CustomShape 6"/>
          <p:cNvSpPr/>
          <p:nvPr/>
        </p:nvSpPr>
        <p:spPr>
          <a:xfrm>
            <a:off x="4480920" y="6904080"/>
            <a:ext cx="9138600" cy="1050480"/>
          </a:xfrm>
          <a:prstGeom prst="rect">
            <a:avLst/>
          </a:prstGeom>
          <a:solidFill>
            <a:srgbClr val="e09a7a"/>
          </a:solidFill>
          <a:ln>
            <a:noFill/>
          </a:ln>
        </p:spPr>
        <p:style>
          <a:lnRef idx="0"/>
          <a:fillRef idx="0"/>
          <a:effectRef idx="0"/>
          <a:fontRef idx="minor"/>
        </p:style>
        <p:txBody>
          <a:bodyPr lIns="228600" rIns="228600" tIns="228600" bIns="228600">
            <a:noAutofit/>
          </a:bodyPr>
          <a:p>
            <a:pPr algn="ctr">
              <a:lnSpc>
                <a:spcPct val="100000"/>
              </a:lnSpc>
            </a:pPr>
            <a:r>
              <a:rPr b="0" lang="en-US" sz="4000" spc="-1" strike="noStrike">
                <a:solidFill>
                  <a:srgbClr val="000000"/>
                </a:solidFill>
                <a:latin typeface="Trebuchet MS"/>
                <a:ea typeface="DejaVu Sans"/>
              </a:rPr>
              <a:t>Opis problema i motivacija</a:t>
            </a:r>
            <a:endParaRPr b="0" lang="en-US" sz="4000" spc="-1" strike="noStrike">
              <a:latin typeface="Arial"/>
            </a:endParaRPr>
          </a:p>
        </p:txBody>
      </p:sp>
      <p:sp>
        <p:nvSpPr>
          <p:cNvPr id="45" name="CustomShape 7"/>
          <p:cNvSpPr/>
          <p:nvPr/>
        </p:nvSpPr>
        <p:spPr>
          <a:xfrm>
            <a:off x="4485240" y="16688160"/>
            <a:ext cx="9138600" cy="1050480"/>
          </a:xfrm>
          <a:prstGeom prst="rect">
            <a:avLst/>
          </a:prstGeom>
          <a:solidFill>
            <a:srgbClr val="e09a7a"/>
          </a:solidFill>
          <a:ln>
            <a:noFill/>
          </a:ln>
        </p:spPr>
        <p:style>
          <a:lnRef idx="0"/>
          <a:fillRef idx="0"/>
          <a:effectRef idx="0"/>
          <a:fontRef idx="minor"/>
        </p:style>
        <p:txBody>
          <a:bodyPr lIns="228600" rIns="228600" tIns="228600" bIns="228600">
            <a:noAutofit/>
          </a:bodyPr>
          <a:p>
            <a:pPr algn="ctr">
              <a:lnSpc>
                <a:spcPct val="100000"/>
              </a:lnSpc>
            </a:pPr>
            <a:r>
              <a:rPr b="0" lang="en-US" sz="4000" spc="-1" strike="noStrike">
                <a:solidFill>
                  <a:srgbClr val="000000"/>
                </a:solidFill>
                <a:latin typeface="Trebuchet MS"/>
                <a:ea typeface="DejaVu Sans"/>
              </a:rPr>
              <a:t>Skup podataka</a:t>
            </a:r>
            <a:endParaRPr b="0" lang="en-US" sz="4000" spc="-1" strike="noStrike">
              <a:latin typeface="Arial"/>
            </a:endParaRPr>
          </a:p>
        </p:txBody>
      </p:sp>
      <p:sp>
        <p:nvSpPr>
          <p:cNvPr id="46" name="CustomShape 8"/>
          <p:cNvSpPr/>
          <p:nvPr/>
        </p:nvSpPr>
        <p:spPr>
          <a:xfrm>
            <a:off x="17373960" y="6858000"/>
            <a:ext cx="9142920" cy="1050480"/>
          </a:xfrm>
          <a:prstGeom prst="rect">
            <a:avLst/>
          </a:prstGeom>
          <a:solidFill>
            <a:srgbClr val="e09a7a"/>
          </a:solidFill>
          <a:ln>
            <a:noFill/>
          </a:ln>
        </p:spPr>
        <p:style>
          <a:lnRef idx="0"/>
          <a:fillRef idx="0"/>
          <a:effectRef idx="0"/>
          <a:fontRef idx="minor"/>
        </p:style>
        <p:txBody>
          <a:bodyPr lIns="228600" rIns="228600" tIns="228600" bIns="228600">
            <a:noAutofit/>
          </a:bodyPr>
          <a:p>
            <a:pPr algn="ctr">
              <a:lnSpc>
                <a:spcPct val="100000"/>
              </a:lnSpc>
            </a:pPr>
            <a:r>
              <a:rPr b="0" lang="en-US" sz="4000" spc="-1" strike="noStrike">
                <a:solidFill>
                  <a:srgbClr val="000000"/>
                </a:solidFill>
                <a:latin typeface="Trebuchet MS"/>
                <a:ea typeface="DejaVu Sans"/>
              </a:rPr>
              <a:t>Metod - Custom CNN</a:t>
            </a:r>
            <a:endParaRPr b="0" lang="en-US" sz="4000" spc="-1" strike="noStrike">
              <a:latin typeface="Arial"/>
            </a:endParaRPr>
          </a:p>
        </p:txBody>
      </p:sp>
      <p:sp>
        <p:nvSpPr>
          <p:cNvPr id="47" name="CustomShape 9"/>
          <p:cNvSpPr/>
          <p:nvPr/>
        </p:nvSpPr>
        <p:spPr>
          <a:xfrm>
            <a:off x="17373960" y="16962480"/>
            <a:ext cx="9142920" cy="1050480"/>
          </a:xfrm>
          <a:prstGeom prst="rect">
            <a:avLst/>
          </a:prstGeom>
          <a:solidFill>
            <a:srgbClr val="e09a7a"/>
          </a:solidFill>
          <a:ln>
            <a:noFill/>
          </a:ln>
        </p:spPr>
        <p:style>
          <a:lnRef idx="0"/>
          <a:fillRef idx="0"/>
          <a:effectRef idx="0"/>
          <a:fontRef idx="minor"/>
        </p:style>
        <p:txBody>
          <a:bodyPr lIns="228600" rIns="228600" tIns="228600" bIns="228600">
            <a:noAutofit/>
          </a:bodyPr>
          <a:p>
            <a:pPr algn="ctr">
              <a:lnSpc>
                <a:spcPct val="100000"/>
              </a:lnSpc>
            </a:pPr>
            <a:r>
              <a:rPr b="0" lang="en-US" sz="4000" spc="-1" strike="noStrike">
                <a:solidFill>
                  <a:srgbClr val="000000"/>
                </a:solidFill>
                <a:latin typeface="Trebuchet MS"/>
                <a:ea typeface="DejaVu Sans"/>
              </a:rPr>
              <a:t>Metod – Rezultati</a:t>
            </a:r>
            <a:endParaRPr b="0" lang="en-US" sz="4000" spc="-1" strike="noStrike">
              <a:latin typeface="Arial"/>
            </a:endParaRPr>
          </a:p>
        </p:txBody>
      </p:sp>
      <p:sp>
        <p:nvSpPr>
          <p:cNvPr id="48" name="CustomShape 10"/>
          <p:cNvSpPr/>
          <p:nvPr/>
        </p:nvSpPr>
        <p:spPr>
          <a:xfrm>
            <a:off x="30358440" y="6812640"/>
            <a:ext cx="9142920" cy="1050480"/>
          </a:xfrm>
          <a:prstGeom prst="rect">
            <a:avLst/>
          </a:prstGeom>
          <a:solidFill>
            <a:srgbClr val="e09a7a"/>
          </a:solidFill>
          <a:ln>
            <a:noFill/>
          </a:ln>
        </p:spPr>
        <p:style>
          <a:lnRef idx="0"/>
          <a:fillRef idx="0"/>
          <a:effectRef idx="0"/>
          <a:fontRef idx="minor"/>
        </p:style>
        <p:txBody>
          <a:bodyPr lIns="228600" rIns="228600" tIns="228600" bIns="228600">
            <a:noAutofit/>
          </a:bodyPr>
          <a:p>
            <a:pPr algn="ctr">
              <a:lnSpc>
                <a:spcPct val="100000"/>
              </a:lnSpc>
            </a:pPr>
            <a:r>
              <a:rPr b="0" lang="en-US" sz="4000" spc="-1" strike="noStrike">
                <a:solidFill>
                  <a:srgbClr val="000000"/>
                </a:solidFill>
                <a:latin typeface="Trebuchet MS"/>
                <a:ea typeface="DejaVu Sans"/>
              </a:rPr>
              <a:t>Zaključak i uočeni nedostaci</a:t>
            </a:r>
            <a:endParaRPr b="0" lang="en-US" sz="4000" spc="-1" strike="noStrike">
              <a:latin typeface="Arial"/>
            </a:endParaRPr>
          </a:p>
        </p:txBody>
      </p:sp>
      <p:sp>
        <p:nvSpPr>
          <p:cNvPr id="49" name="CustomShape 11"/>
          <p:cNvSpPr/>
          <p:nvPr/>
        </p:nvSpPr>
        <p:spPr>
          <a:xfrm>
            <a:off x="30358440" y="21031200"/>
            <a:ext cx="9142920" cy="1050480"/>
          </a:xfrm>
          <a:prstGeom prst="rect">
            <a:avLst/>
          </a:prstGeom>
          <a:solidFill>
            <a:srgbClr val="e09a7a"/>
          </a:solidFill>
          <a:ln>
            <a:noFill/>
          </a:ln>
        </p:spPr>
        <p:style>
          <a:lnRef idx="0"/>
          <a:fillRef idx="0"/>
          <a:effectRef idx="0"/>
          <a:fontRef idx="minor"/>
        </p:style>
        <p:txBody>
          <a:bodyPr lIns="228600" rIns="228600" tIns="228600" bIns="228600">
            <a:noAutofit/>
          </a:bodyPr>
          <a:p>
            <a:pPr algn="ctr">
              <a:lnSpc>
                <a:spcPct val="100000"/>
              </a:lnSpc>
            </a:pPr>
            <a:r>
              <a:rPr b="0" lang="en-US" sz="4000" spc="-1" strike="noStrike">
                <a:solidFill>
                  <a:srgbClr val="000000"/>
                </a:solidFill>
                <a:latin typeface="Trebuchet MS"/>
                <a:ea typeface="DejaVu Sans"/>
              </a:rPr>
              <a:t>Pravci daljeg razvoja</a:t>
            </a:r>
            <a:endParaRPr b="0" lang="en-US" sz="4000" spc="-1" strike="noStrike">
              <a:latin typeface="Arial"/>
            </a:endParaRPr>
          </a:p>
        </p:txBody>
      </p:sp>
      <p:sp>
        <p:nvSpPr>
          <p:cNvPr id="50" name="CustomShape 12"/>
          <p:cNvSpPr/>
          <p:nvPr/>
        </p:nvSpPr>
        <p:spPr>
          <a:xfrm>
            <a:off x="4752720" y="8872920"/>
            <a:ext cx="8505360" cy="6062760"/>
          </a:xfrm>
          <a:prstGeom prst="rect">
            <a:avLst/>
          </a:prstGeom>
          <a:noFill/>
          <a:ln>
            <a:noFill/>
          </a:ln>
        </p:spPr>
        <p:style>
          <a:lnRef idx="0"/>
          <a:fillRef idx="0"/>
          <a:effectRef idx="0"/>
          <a:fontRef idx="minor"/>
        </p:style>
        <p:txBody>
          <a:bodyPr lIns="90000" rIns="90000" tIns="45000" bIns="45000">
            <a:spAutoFit/>
          </a:bodyPr>
          <a:p>
            <a:pPr algn="just">
              <a:lnSpc>
                <a:spcPct val="100000"/>
              </a:lnSpc>
              <a:spcBef>
                <a:spcPts val="601"/>
              </a:spcBef>
            </a:pPr>
            <a:endParaRPr b="0" lang="en-US" sz="1800" spc="-1" strike="noStrike">
              <a:latin typeface="Arial"/>
            </a:endParaRPr>
          </a:p>
          <a:p>
            <a:pPr algn="just">
              <a:lnSpc>
                <a:spcPct val="100000"/>
              </a:lnSpc>
              <a:spcBef>
                <a:spcPts val="601"/>
              </a:spcBef>
            </a:pPr>
            <a:r>
              <a:rPr b="0" lang="en-US" sz="2800" spc="-1" strike="noStrike">
                <a:solidFill>
                  <a:srgbClr val="000000"/>
                </a:solidFill>
                <a:latin typeface="Times New Roman"/>
                <a:ea typeface="DejaVu Sans"/>
              </a:rPr>
              <a:t>Cilj projekta je detekcija a zatim i klasifikacija neke od unapred definisanih tipova životinja. U projektu smo radili sa datasetom koji ima 10 tipova životinja. Aplikaciji se na ulaz prosleđuje slika od interesa gde model treba da ogovori da li je na slici uspeo da prepozna i uokviri životinje koje su definisane datasetom.</a:t>
            </a:r>
            <a:endParaRPr b="0" lang="en-US" sz="2800" spc="-1" strike="noStrike">
              <a:latin typeface="Arial"/>
            </a:endParaRPr>
          </a:p>
          <a:p>
            <a:pPr algn="just">
              <a:lnSpc>
                <a:spcPct val="100000"/>
              </a:lnSpc>
              <a:spcBef>
                <a:spcPts val="601"/>
              </a:spcBef>
            </a:pPr>
            <a:r>
              <a:rPr b="0" lang="en-US" sz="2800" spc="-1" strike="noStrike">
                <a:solidFill>
                  <a:srgbClr val="000000"/>
                </a:solidFill>
                <a:latin typeface="Times New Roman"/>
                <a:ea typeface="DejaVu Sans"/>
              </a:rPr>
              <a:t>Želja u startu je bila da radimo sa nekim egzotičnim vrstama životinja koje se nalaze u prirodi i da korisnik aplikacije može da na terenu skenira životinju kamerom/telefonom i da aplikacija prepozna koja egzotična vrsta je u pitanju, koja je njena rasprostranjenost, zivotni vek životinje ili koliko je životinja opasna po čoveka i da li izaziva smrtnost. </a:t>
            </a:r>
            <a:endParaRPr b="0" lang="en-US" sz="2800" spc="-1" strike="noStrike">
              <a:latin typeface="Arial"/>
            </a:endParaRPr>
          </a:p>
        </p:txBody>
      </p:sp>
      <p:sp>
        <p:nvSpPr>
          <p:cNvPr id="51" name="CustomShape 13"/>
          <p:cNvSpPr/>
          <p:nvPr/>
        </p:nvSpPr>
        <p:spPr>
          <a:xfrm>
            <a:off x="4846320" y="17647920"/>
            <a:ext cx="8594640" cy="12524760"/>
          </a:xfrm>
          <a:prstGeom prst="rect">
            <a:avLst/>
          </a:prstGeom>
          <a:noFill/>
          <a:ln>
            <a:noFill/>
          </a:ln>
        </p:spPr>
        <p:style>
          <a:lnRef idx="0"/>
          <a:fillRef idx="0"/>
          <a:effectRef idx="0"/>
          <a:fontRef idx="minor"/>
        </p:style>
        <p:txBody>
          <a:bodyPr lIns="90000" rIns="90000" tIns="45000" bIns="45000">
            <a:spAutoFit/>
          </a:bodyPr>
          <a:p>
            <a:pPr algn="just">
              <a:lnSpc>
                <a:spcPct val="100000"/>
              </a:lnSpc>
              <a:spcBef>
                <a:spcPts val="601"/>
              </a:spcBef>
            </a:pPr>
            <a:endParaRPr b="0" lang="en-US" sz="1800" spc="-1" strike="noStrike">
              <a:latin typeface="Arial"/>
            </a:endParaRPr>
          </a:p>
          <a:p>
            <a:pPr algn="just">
              <a:lnSpc>
                <a:spcPct val="100000"/>
              </a:lnSpc>
              <a:spcBef>
                <a:spcPts val="601"/>
              </a:spcBef>
            </a:pPr>
            <a:endParaRPr b="0" lang="en-US" sz="1800" spc="-1" strike="noStrike">
              <a:latin typeface="Arial"/>
            </a:endParaRPr>
          </a:p>
          <a:p>
            <a:pPr algn="just">
              <a:lnSpc>
                <a:spcPct val="100000"/>
              </a:lnSpc>
              <a:spcBef>
                <a:spcPts val="601"/>
              </a:spcBef>
            </a:pPr>
            <a:r>
              <a:rPr b="0" lang="en-US" sz="2800" spc="-1" strike="noStrike">
                <a:solidFill>
                  <a:srgbClr val="000000"/>
                </a:solidFill>
                <a:latin typeface="Times New Roman"/>
                <a:ea typeface="DejaVu Sans"/>
              </a:rPr>
              <a:t>Animals-10 dataset sadrži 10 tipova životinja i to: </a:t>
            </a:r>
            <a:r>
              <a:rPr b="0" lang="en-US" sz="2800" spc="-1" strike="noStrike">
                <a:solidFill>
                  <a:srgbClr val="000000"/>
                </a:solidFill>
                <a:latin typeface="Times New Roman"/>
                <a:ea typeface="DejaVu Sans"/>
              </a:rPr>
              <a:t>	</a:t>
            </a:r>
            <a:r>
              <a:rPr b="0" lang="en-US" sz="2800" spc="-1" strike="noStrike">
                <a:solidFill>
                  <a:srgbClr val="000000"/>
                </a:solidFill>
                <a:latin typeface="Times New Roman"/>
                <a:ea typeface="DejaVu Sans"/>
              </a:rPr>
              <a:t>pse, mačke, konje, slonove,  leptire,  petlove,  krave, ovce,  paukove i veverice.</a:t>
            </a:r>
            <a:endParaRPr b="0" lang="en-US" sz="2800" spc="-1" strike="noStrike">
              <a:latin typeface="Arial"/>
            </a:endParaRPr>
          </a:p>
          <a:p>
            <a:pPr algn="just">
              <a:lnSpc>
                <a:spcPct val="100000"/>
              </a:lnSpc>
              <a:spcBef>
                <a:spcPts val="601"/>
              </a:spcBef>
            </a:pPr>
            <a:r>
              <a:rPr b="0" lang="en-US" sz="2800" spc="-1" strike="noStrike">
                <a:solidFill>
                  <a:srgbClr val="000000"/>
                </a:solidFill>
                <a:latin typeface="Times New Roman"/>
                <a:ea typeface="DejaVu Sans"/>
              </a:rPr>
              <a:t>	</a:t>
            </a:r>
            <a:r>
              <a:rPr b="0" lang="en-US" sz="2800" spc="-1" strike="noStrike">
                <a:solidFill>
                  <a:srgbClr val="000000"/>
                </a:solidFill>
                <a:latin typeface="Times New Roman"/>
                <a:ea typeface="DejaVu Sans"/>
              </a:rPr>
              <a:t>Početni dataset sačinjava 28 000 slika koje su različitih dimenzija što je loše uticalo na sam trening pa je zbog toga deo slika izbačen iz modela. Da bi nadoknadili ovaj gubitak odrađena je augmentacija koja je izjednačila broj slika svake od 10 vrsta. Usled nedobijanja željenih rezultata došlo je do malih odsutapanja u podelama između trening, test i validacionog skupa. Konačan procentualni odnos iznosi 80%/10%/10% za redom trening/validaciju/test. Kona;an dataset sadrži 25 000 slika. </a:t>
            </a:r>
            <a:endParaRPr b="0" lang="en-US" sz="2800" spc="-1" strike="noStrike">
              <a:latin typeface="Arial"/>
            </a:endParaRPr>
          </a:p>
          <a:p>
            <a:pPr algn="just">
              <a:lnSpc>
                <a:spcPct val="100000"/>
              </a:lnSpc>
              <a:spcBef>
                <a:spcPts val="601"/>
              </a:spcBef>
            </a:pPr>
            <a:endParaRPr b="0" lang="en-US" sz="2800" spc="-1" strike="noStrike">
              <a:latin typeface="Arial"/>
            </a:endParaRPr>
          </a:p>
          <a:p>
            <a:pPr algn="just">
              <a:lnSpc>
                <a:spcPct val="100000"/>
              </a:lnSpc>
              <a:spcBef>
                <a:spcPts val="601"/>
              </a:spcBef>
            </a:pPr>
            <a:endParaRPr b="0" lang="en-US" sz="2800" spc="-1" strike="noStrike">
              <a:latin typeface="Arial"/>
            </a:endParaRPr>
          </a:p>
          <a:p>
            <a:pPr algn="just">
              <a:lnSpc>
                <a:spcPct val="100000"/>
              </a:lnSpc>
              <a:spcBef>
                <a:spcPts val="601"/>
              </a:spcBef>
            </a:pPr>
            <a:endParaRPr b="0" lang="en-US" sz="2800" spc="-1" strike="noStrike">
              <a:latin typeface="Arial"/>
            </a:endParaRPr>
          </a:p>
          <a:p>
            <a:pPr algn="just">
              <a:lnSpc>
                <a:spcPct val="100000"/>
              </a:lnSpc>
              <a:spcBef>
                <a:spcPts val="601"/>
              </a:spcBef>
            </a:pPr>
            <a:endParaRPr b="0" lang="en-US" sz="2800" spc="-1" strike="noStrike">
              <a:latin typeface="Arial"/>
            </a:endParaRPr>
          </a:p>
          <a:p>
            <a:pPr algn="just">
              <a:lnSpc>
                <a:spcPct val="100000"/>
              </a:lnSpc>
              <a:spcBef>
                <a:spcPts val="601"/>
              </a:spcBef>
            </a:pPr>
            <a:endParaRPr b="0" lang="en-US" sz="2800" spc="-1" strike="noStrike">
              <a:latin typeface="Arial"/>
            </a:endParaRPr>
          </a:p>
          <a:p>
            <a:pPr algn="just">
              <a:lnSpc>
                <a:spcPct val="100000"/>
              </a:lnSpc>
              <a:spcBef>
                <a:spcPts val="601"/>
              </a:spcBef>
            </a:pPr>
            <a:endParaRPr b="0" lang="en-US" sz="2800" spc="-1" strike="noStrike">
              <a:latin typeface="Arial"/>
            </a:endParaRPr>
          </a:p>
          <a:p>
            <a:pPr algn="just">
              <a:lnSpc>
                <a:spcPct val="100000"/>
              </a:lnSpc>
              <a:spcBef>
                <a:spcPts val="601"/>
              </a:spcBef>
            </a:pPr>
            <a:endParaRPr b="0" lang="en-US" sz="2800" spc="-1" strike="noStrike">
              <a:latin typeface="Arial"/>
            </a:endParaRPr>
          </a:p>
          <a:p>
            <a:pPr algn="just">
              <a:lnSpc>
                <a:spcPct val="100000"/>
              </a:lnSpc>
              <a:spcBef>
                <a:spcPts val="601"/>
              </a:spcBef>
            </a:pPr>
            <a:endParaRPr b="0" lang="en-US" sz="2800" spc="-1" strike="noStrike">
              <a:latin typeface="Arial"/>
            </a:endParaRPr>
          </a:p>
          <a:p>
            <a:pPr algn="just">
              <a:lnSpc>
                <a:spcPct val="100000"/>
              </a:lnSpc>
              <a:spcBef>
                <a:spcPts val="601"/>
              </a:spcBef>
            </a:pPr>
            <a:endParaRPr b="0" lang="en-US" sz="2800" spc="-1" strike="noStrike">
              <a:latin typeface="Arial"/>
            </a:endParaRPr>
          </a:p>
          <a:p>
            <a:pPr algn="just">
              <a:lnSpc>
                <a:spcPct val="100000"/>
              </a:lnSpc>
              <a:spcBef>
                <a:spcPts val="601"/>
              </a:spcBef>
            </a:pPr>
            <a:endParaRPr b="0" lang="en-US" sz="2800" spc="-1" strike="noStrike">
              <a:latin typeface="Arial"/>
            </a:endParaRPr>
          </a:p>
          <a:p>
            <a:pPr algn="just">
              <a:lnSpc>
                <a:spcPct val="100000"/>
              </a:lnSpc>
              <a:spcBef>
                <a:spcPts val="601"/>
              </a:spcBef>
            </a:pPr>
            <a:endParaRPr b="0" lang="en-US" sz="2800" spc="-1" strike="noStrike">
              <a:latin typeface="Arial"/>
            </a:endParaRPr>
          </a:p>
          <a:p>
            <a:pPr algn="just">
              <a:lnSpc>
                <a:spcPct val="100000"/>
              </a:lnSpc>
              <a:spcBef>
                <a:spcPts val="601"/>
              </a:spcBef>
            </a:pPr>
            <a:endParaRPr b="0" lang="en-US" sz="2800" spc="-1" strike="noStrike">
              <a:latin typeface="Arial"/>
            </a:endParaRPr>
          </a:p>
          <a:p>
            <a:pPr algn="ctr">
              <a:lnSpc>
                <a:spcPct val="100000"/>
              </a:lnSpc>
              <a:spcBef>
                <a:spcPts val="601"/>
              </a:spcBef>
            </a:pPr>
            <a:r>
              <a:rPr b="0" lang="en-US" sz="2800" spc="-1" strike="noStrike">
                <a:solidFill>
                  <a:srgbClr val="000000"/>
                </a:solidFill>
                <a:latin typeface="Times New Roman"/>
                <a:ea typeface="DejaVu Sans"/>
              </a:rPr>
              <a:t>	</a:t>
            </a:r>
            <a:r>
              <a:rPr b="0" i="1" lang="en-US" sz="2800" spc="-1" strike="noStrike">
                <a:solidFill>
                  <a:srgbClr val="000000"/>
                </a:solidFill>
                <a:latin typeface="Times New Roman"/>
                <a:ea typeface="DejaVu Sans"/>
              </a:rPr>
              <a:t>1. Primeri slika koji su korišćeni u datasetu</a:t>
            </a:r>
            <a:endParaRPr b="0" lang="en-US" sz="2800" spc="-1" strike="noStrike">
              <a:latin typeface="Arial"/>
            </a:endParaRPr>
          </a:p>
        </p:txBody>
      </p:sp>
      <p:sp>
        <p:nvSpPr>
          <p:cNvPr id="52" name="CustomShape 14"/>
          <p:cNvSpPr/>
          <p:nvPr/>
        </p:nvSpPr>
        <p:spPr>
          <a:xfrm>
            <a:off x="17830800" y="18476280"/>
            <a:ext cx="8322480" cy="12613320"/>
          </a:xfrm>
          <a:prstGeom prst="rect">
            <a:avLst/>
          </a:prstGeom>
          <a:noFill/>
          <a:ln>
            <a:noFill/>
          </a:ln>
        </p:spPr>
        <p:style>
          <a:lnRef idx="0"/>
          <a:fillRef idx="0"/>
          <a:effectRef idx="0"/>
          <a:fontRef idx="minor"/>
        </p:style>
        <p:txBody>
          <a:bodyPr lIns="90000" rIns="90000" tIns="45000" bIns="45000">
            <a:spAutoFit/>
          </a:bodyPr>
          <a:p>
            <a:pPr algn="just">
              <a:lnSpc>
                <a:spcPct val="100000"/>
              </a:lnSpc>
              <a:spcBef>
                <a:spcPts val="601"/>
              </a:spcBef>
            </a:pPr>
            <a:r>
              <a:rPr b="0" lang="en-US" sz="2600" spc="-1" strike="noStrike">
                <a:solidFill>
                  <a:srgbClr val="000000"/>
                </a:solidFill>
                <a:latin typeface="Times New Roman"/>
                <a:ea typeface="DejaVu Sans"/>
              </a:rPr>
              <a:t>CNN je trenirana u 25 epoha. Batch size koji je korišćen je 16. Ostvareni rezultat na validacionom skupu je:</a:t>
            </a:r>
            <a:endParaRPr b="0" lang="en-US" sz="2600" spc="-1" strike="noStrike">
              <a:latin typeface="Arial"/>
            </a:endParaRPr>
          </a:p>
          <a:p>
            <a:pPr algn="just">
              <a:lnSpc>
                <a:spcPct val="100000"/>
              </a:lnSpc>
              <a:spcBef>
                <a:spcPts val="601"/>
              </a:spcBef>
            </a:pPr>
            <a:endParaRPr b="0" lang="en-US" sz="2600" spc="-1" strike="noStrike">
              <a:latin typeface="Arial"/>
            </a:endParaRPr>
          </a:p>
          <a:p>
            <a:pPr algn="just">
              <a:lnSpc>
                <a:spcPct val="100000"/>
              </a:lnSpc>
              <a:spcBef>
                <a:spcPts val="601"/>
              </a:spcBef>
            </a:pPr>
            <a:r>
              <a:rPr b="0" lang="en-US" sz="2600" spc="-1" strike="noStrike">
                <a:solidFill>
                  <a:srgbClr val="000000"/>
                </a:solidFill>
                <a:latin typeface="Times New Roman"/>
                <a:ea typeface="DejaVu Sans"/>
              </a:rPr>
              <a:t>	</a:t>
            </a:r>
            <a:endParaRPr b="0" lang="en-US" sz="2600" spc="-1" strike="noStrike">
              <a:latin typeface="Arial"/>
            </a:endParaRPr>
          </a:p>
          <a:p>
            <a:pPr algn="just">
              <a:lnSpc>
                <a:spcPct val="100000"/>
              </a:lnSpc>
              <a:spcBef>
                <a:spcPts val="601"/>
              </a:spcBef>
            </a:pPr>
            <a:endParaRPr b="0" lang="en-US" sz="2600" spc="-1" strike="noStrike">
              <a:latin typeface="Arial"/>
            </a:endParaRPr>
          </a:p>
          <a:p>
            <a:pPr algn="just">
              <a:lnSpc>
                <a:spcPct val="100000"/>
              </a:lnSpc>
              <a:spcBef>
                <a:spcPts val="601"/>
              </a:spcBef>
            </a:pPr>
            <a:r>
              <a:rPr b="0" lang="en-US" sz="2600" spc="-1" strike="noStrike">
                <a:solidFill>
                  <a:srgbClr val="000000"/>
                </a:solidFill>
                <a:latin typeface="Times New Roman"/>
                <a:ea typeface="DejaVu Sans"/>
              </a:rPr>
              <a:t>	</a:t>
            </a:r>
            <a:endParaRPr b="0" lang="en-US" sz="2600" spc="-1" strike="noStrike">
              <a:latin typeface="Arial"/>
            </a:endParaRPr>
          </a:p>
          <a:p>
            <a:pPr algn="just">
              <a:lnSpc>
                <a:spcPct val="100000"/>
              </a:lnSpc>
              <a:spcBef>
                <a:spcPts val="601"/>
              </a:spcBef>
            </a:pPr>
            <a:r>
              <a:rPr b="0" lang="en-US" sz="2600" spc="-1" strike="noStrike">
                <a:solidFill>
                  <a:srgbClr val="000000"/>
                </a:solidFill>
                <a:latin typeface="Times New Roman"/>
                <a:ea typeface="DejaVu Sans"/>
              </a:rPr>
              <a:t>Ostvareni rezultat na test skupu je :</a:t>
            </a:r>
            <a:endParaRPr b="0" lang="en-US" sz="2600" spc="-1" strike="noStrike">
              <a:latin typeface="Arial"/>
            </a:endParaRPr>
          </a:p>
          <a:p>
            <a:pPr algn="just">
              <a:lnSpc>
                <a:spcPct val="100000"/>
              </a:lnSpc>
              <a:spcBef>
                <a:spcPts val="601"/>
              </a:spcBef>
            </a:pPr>
            <a:endParaRPr b="0" lang="en-US" sz="2600" spc="-1" strike="noStrike">
              <a:latin typeface="Arial"/>
            </a:endParaRPr>
          </a:p>
          <a:p>
            <a:pPr algn="just">
              <a:lnSpc>
                <a:spcPct val="100000"/>
              </a:lnSpc>
              <a:spcBef>
                <a:spcPts val="601"/>
              </a:spcBef>
            </a:pPr>
            <a:endParaRPr b="0" lang="en-US" sz="2600" spc="-1" strike="noStrike">
              <a:latin typeface="Arial"/>
            </a:endParaRPr>
          </a:p>
          <a:p>
            <a:pPr algn="just">
              <a:lnSpc>
                <a:spcPct val="100000"/>
              </a:lnSpc>
              <a:spcBef>
                <a:spcPts val="601"/>
              </a:spcBef>
            </a:pPr>
            <a:endParaRPr b="0" lang="en-US" sz="2600" spc="-1" strike="noStrike">
              <a:latin typeface="Arial"/>
            </a:endParaRPr>
          </a:p>
          <a:p>
            <a:pPr algn="just">
              <a:lnSpc>
                <a:spcPct val="100000"/>
              </a:lnSpc>
              <a:spcBef>
                <a:spcPts val="601"/>
              </a:spcBef>
            </a:pPr>
            <a:endParaRPr b="0" lang="en-US" sz="2600" spc="-1" strike="noStrike">
              <a:latin typeface="Arial"/>
            </a:endParaRPr>
          </a:p>
          <a:p>
            <a:pPr algn="just">
              <a:lnSpc>
                <a:spcPct val="100000"/>
              </a:lnSpc>
              <a:spcBef>
                <a:spcPts val="601"/>
              </a:spcBef>
            </a:pPr>
            <a:r>
              <a:rPr b="0" lang="en-US" sz="2600" spc="-1" strike="noStrike">
                <a:solidFill>
                  <a:srgbClr val="000000"/>
                </a:solidFill>
                <a:latin typeface="Times New Roman"/>
                <a:ea typeface="Microsoft YaHei"/>
              </a:rPr>
              <a:t>Primer rezultata prepoznavanja životinja</a:t>
            </a:r>
            <a:r>
              <a:rPr b="0" lang="en-US" sz="2600" spc="-1" strike="noStrike">
                <a:solidFill>
                  <a:srgbClr val="000000"/>
                </a:solidFill>
                <a:latin typeface="Times New Roman"/>
                <a:ea typeface="DejaVu Sans"/>
              </a:rPr>
              <a:t>:</a:t>
            </a:r>
            <a:endParaRPr b="0" lang="en-US" sz="2600" spc="-1" strike="noStrike">
              <a:latin typeface="Arial"/>
            </a:endParaRPr>
          </a:p>
          <a:p>
            <a:pPr algn="just">
              <a:lnSpc>
                <a:spcPct val="100000"/>
              </a:lnSpc>
              <a:spcBef>
                <a:spcPts val="601"/>
              </a:spcBef>
            </a:pPr>
            <a:endParaRPr b="0" lang="en-US" sz="2600" spc="-1" strike="noStrike">
              <a:latin typeface="Arial"/>
            </a:endParaRPr>
          </a:p>
          <a:p>
            <a:pPr algn="just">
              <a:lnSpc>
                <a:spcPct val="100000"/>
              </a:lnSpc>
              <a:spcBef>
                <a:spcPts val="601"/>
              </a:spcBef>
            </a:pPr>
            <a:endParaRPr b="0" lang="en-US" sz="2600" spc="-1" strike="noStrike">
              <a:latin typeface="Arial"/>
            </a:endParaRPr>
          </a:p>
          <a:p>
            <a:pPr algn="just">
              <a:lnSpc>
                <a:spcPct val="100000"/>
              </a:lnSpc>
              <a:spcBef>
                <a:spcPts val="601"/>
              </a:spcBef>
            </a:pPr>
            <a:endParaRPr b="0" lang="en-US" sz="2600" spc="-1" strike="noStrike">
              <a:latin typeface="Arial"/>
            </a:endParaRPr>
          </a:p>
          <a:p>
            <a:pPr algn="just">
              <a:lnSpc>
                <a:spcPct val="100000"/>
              </a:lnSpc>
              <a:spcBef>
                <a:spcPts val="601"/>
              </a:spcBef>
            </a:pPr>
            <a:endParaRPr b="0" lang="en-US" sz="2600" spc="-1" strike="noStrike">
              <a:latin typeface="Arial"/>
            </a:endParaRPr>
          </a:p>
          <a:p>
            <a:pPr algn="just">
              <a:lnSpc>
                <a:spcPct val="100000"/>
              </a:lnSpc>
              <a:spcBef>
                <a:spcPts val="601"/>
              </a:spcBef>
            </a:pPr>
            <a:endParaRPr b="0" lang="en-US" sz="2600" spc="-1" strike="noStrike">
              <a:latin typeface="Arial"/>
            </a:endParaRPr>
          </a:p>
          <a:p>
            <a:pPr algn="just">
              <a:lnSpc>
                <a:spcPct val="100000"/>
              </a:lnSpc>
              <a:spcBef>
                <a:spcPts val="601"/>
              </a:spcBef>
            </a:pPr>
            <a:endParaRPr b="0" lang="en-US" sz="2600" spc="-1" strike="noStrike">
              <a:latin typeface="Arial"/>
            </a:endParaRPr>
          </a:p>
          <a:p>
            <a:pPr algn="just">
              <a:lnSpc>
                <a:spcPct val="100000"/>
              </a:lnSpc>
              <a:spcBef>
                <a:spcPts val="601"/>
              </a:spcBef>
            </a:pPr>
            <a:endParaRPr b="0" lang="en-US" sz="2600" spc="-1" strike="noStrike">
              <a:latin typeface="Arial"/>
            </a:endParaRPr>
          </a:p>
          <a:p>
            <a:pPr algn="just">
              <a:lnSpc>
                <a:spcPct val="100000"/>
              </a:lnSpc>
              <a:spcBef>
                <a:spcPts val="601"/>
              </a:spcBef>
            </a:pPr>
            <a:endParaRPr b="0" lang="en-US" sz="2600" spc="-1" strike="noStrike">
              <a:latin typeface="Arial"/>
            </a:endParaRPr>
          </a:p>
          <a:p>
            <a:pPr algn="just">
              <a:lnSpc>
                <a:spcPct val="100000"/>
              </a:lnSpc>
              <a:spcBef>
                <a:spcPts val="601"/>
              </a:spcBef>
            </a:pPr>
            <a:endParaRPr b="0" lang="en-US" sz="2600" spc="-1" strike="noStrike">
              <a:latin typeface="Arial"/>
            </a:endParaRPr>
          </a:p>
          <a:p>
            <a:pPr algn="just">
              <a:lnSpc>
                <a:spcPct val="100000"/>
              </a:lnSpc>
              <a:spcBef>
                <a:spcPts val="601"/>
              </a:spcBef>
            </a:pPr>
            <a:endParaRPr b="0" lang="en-US" sz="2600" spc="-1" strike="noStrike">
              <a:latin typeface="Arial"/>
            </a:endParaRPr>
          </a:p>
          <a:p>
            <a:pPr algn="just">
              <a:lnSpc>
                <a:spcPct val="100000"/>
              </a:lnSpc>
              <a:spcBef>
                <a:spcPts val="601"/>
              </a:spcBef>
            </a:pPr>
            <a:endParaRPr b="0" lang="en-US" sz="2600" spc="-1" strike="noStrike">
              <a:latin typeface="Arial"/>
            </a:endParaRPr>
          </a:p>
          <a:p>
            <a:pPr algn="just">
              <a:lnSpc>
                <a:spcPct val="100000"/>
              </a:lnSpc>
              <a:spcBef>
                <a:spcPts val="601"/>
              </a:spcBef>
            </a:pPr>
            <a:endParaRPr b="0" lang="en-US" sz="2600" spc="-1" strike="noStrike">
              <a:latin typeface="Arial"/>
            </a:endParaRPr>
          </a:p>
          <a:p>
            <a:pPr algn="just">
              <a:lnSpc>
                <a:spcPct val="100000"/>
              </a:lnSpc>
              <a:spcBef>
                <a:spcPts val="601"/>
              </a:spcBef>
            </a:pPr>
            <a:endParaRPr b="0" lang="en-US" sz="2600" spc="-1" strike="noStrike">
              <a:latin typeface="Arial"/>
            </a:endParaRPr>
          </a:p>
          <a:p>
            <a:pPr algn="ctr">
              <a:lnSpc>
                <a:spcPct val="100000"/>
              </a:lnSpc>
              <a:spcBef>
                <a:spcPts val="601"/>
              </a:spcBef>
            </a:pPr>
            <a:r>
              <a:rPr b="0" i="1" lang="en-US" sz="2600" spc="-1" strike="noStrike">
                <a:solidFill>
                  <a:srgbClr val="000000"/>
                </a:solidFill>
                <a:latin typeface="Times New Roman"/>
                <a:ea typeface="DejaVu Sans"/>
              </a:rPr>
              <a:t>2. Na slici su prikazani rezultat modela koji je radio predikciju</a:t>
            </a:r>
            <a:endParaRPr b="0" lang="en-US" sz="2600" spc="-1" strike="noStrike">
              <a:latin typeface="Arial"/>
            </a:endParaRPr>
          </a:p>
        </p:txBody>
      </p:sp>
      <p:sp>
        <p:nvSpPr>
          <p:cNvPr id="53" name="CustomShape 15"/>
          <p:cNvSpPr/>
          <p:nvPr/>
        </p:nvSpPr>
        <p:spPr>
          <a:xfrm>
            <a:off x="17739360" y="8522280"/>
            <a:ext cx="8322480" cy="7768440"/>
          </a:xfrm>
          <a:prstGeom prst="rect">
            <a:avLst/>
          </a:prstGeom>
          <a:noFill/>
          <a:ln>
            <a:noFill/>
          </a:ln>
        </p:spPr>
        <p:style>
          <a:lnRef idx="0"/>
          <a:fillRef idx="0"/>
          <a:effectRef idx="0"/>
          <a:fontRef idx="minor"/>
        </p:style>
        <p:txBody>
          <a:bodyPr lIns="90000" rIns="90000" tIns="45000" bIns="45000">
            <a:spAutoFit/>
          </a:bodyPr>
          <a:p>
            <a:pPr algn="just">
              <a:lnSpc>
                <a:spcPct val="100000"/>
              </a:lnSpc>
              <a:spcBef>
                <a:spcPts val="601"/>
              </a:spcBef>
            </a:pPr>
            <a:r>
              <a:rPr b="0" lang="en-US" sz="2800" spc="-1" strike="noStrike">
                <a:solidFill>
                  <a:srgbClr val="000000"/>
                </a:solidFill>
                <a:latin typeface="Times New Roman"/>
                <a:ea typeface="DejaVu Sans"/>
              </a:rPr>
              <a:t>Nakon treniranja modela na ulaz se prosleđuje slika na kojoj je potrebno da detektujemo i klasifikujemo vrstu životinje. Sliding-Window prolazi kroz sliku kvadratom velicine 80% do 95% veličine slike i pravi isečke, na taj način kreira niz slika koje se prosleđuju CNN na klasifikaciju.  Zatim se prethodno kreirani niz isečaka  prosleđuje do Non Maximum Suppression algoritma (NMS), gde se biraju kvadrati počev od najvećeg i gledajući prosleđeni threshold u zonama preklapanja. Konvoluciona neuronska mreža (CNN) je custom-made arhitekture i  sadrži 7 slojeva u kombinaciji Conv2D/LeakyReLU/MaxPooling2D. Na tih 7 slojeva su dodati slojevi Dropout/Flatten/Dense. Isprobavano je mnoštvo custom CNN mreža sa različitim kombinacijama slojeva, njihovim redosledom kao i vrednostima optimizujućih parametara. Konačan broj epoha odnosno iteracija koji je korišćen za treniranje modela iznosi 40.</a:t>
            </a:r>
            <a:endParaRPr b="0" lang="en-US" sz="2800" spc="-1" strike="noStrike">
              <a:latin typeface="Arial"/>
            </a:endParaRPr>
          </a:p>
        </p:txBody>
      </p:sp>
      <p:sp>
        <p:nvSpPr>
          <p:cNvPr id="54" name="CustomShape 16"/>
          <p:cNvSpPr/>
          <p:nvPr/>
        </p:nvSpPr>
        <p:spPr>
          <a:xfrm>
            <a:off x="30815280" y="8581320"/>
            <a:ext cx="8322480" cy="11747160"/>
          </a:xfrm>
          <a:prstGeom prst="rect">
            <a:avLst/>
          </a:prstGeom>
          <a:noFill/>
          <a:ln>
            <a:noFill/>
          </a:ln>
        </p:spPr>
        <p:style>
          <a:lnRef idx="0"/>
          <a:fillRef idx="0"/>
          <a:effectRef idx="0"/>
          <a:fontRef idx="minor"/>
        </p:style>
        <p:txBody>
          <a:bodyPr lIns="90000" rIns="90000" tIns="45000" bIns="45000">
            <a:spAutoFit/>
          </a:bodyPr>
          <a:p>
            <a:pPr algn="just">
              <a:lnSpc>
                <a:spcPct val="100000"/>
              </a:lnSpc>
              <a:spcBef>
                <a:spcPts val="601"/>
              </a:spcBef>
            </a:pPr>
            <a:r>
              <a:rPr b="0" lang="en-US" sz="2800" spc="-1" strike="noStrike">
                <a:solidFill>
                  <a:srgbClr val="000000"/>
                </a:solidFill>
                <a:latin typeface="Times New Roman"/>
                <a:ea typeface="DejaVu Sans"/>
              </a:rPr>
              <a:t>Najveći nedostatak u ovom momentu je relativno mali dataset sa 25 000 slika na 10 različitih vrsta životinja. Takođe, slike se međusobno razlikuju dosta u dimenzijama pa je dataset već u startu dodatno skraćen.</a:t>
            </a:r>
            <a:endParaRPr b="0" lang="en-US" sz="2800" spc="-1" strike="noStrike">
              <a:latin typeface="Arial"/>
            </a:endParaRPr>
          </a:p>
          <a:p>
            <a:pPr algn="just">
              <a:lnSpc>
                <a:spcPct val="100000"/>
              </a:lnSpc>
              <a:spcBef>
                <a:spcPts val="601"/>
              </a:spcBef>
            </a:pPr>
            <a:endParaRPr b="0" lang="en-US" sz="2800" spc="-1" strike="noStrike">
              <a:latin typeface="Arial"/>
            </a:endParaRPr>
          </a:p>
          <a:p>
            <a:pPr algn="just">
              <a:lnSpc>
                <a:spcPct val="100000"/>
              </a:lnSpc>
              <a:spcBef>
                <a:spcPts val="601"/>
              </a:spcBef>
            </a:pPr>
            <a:endParaRPr b="0" lang="en-US" sz="2800" spc="-1" strike="noStrike">
              <a:latin typeface="Arial"/>
            </a:endParaRPr>
          </a:p>
          <a:p>
            <a:pPr algn="just">
              <a:lnSpc>
                <a:spcPct val="100000"/>
              </a:lnSpc>
              <a:spcBef>
                <a:spcPts val="601"/>
              </a:spcBef>
            </a:pPr>
            <a:endParaRPr b="0" lang="en-US" sz="2800" spc="-1" strike="noStrike">
              <a:latin typeface="Arial"/>
            </a:endParaRPr>
          </a:p>
          <a:p>
            <a:pPr algn="just">
              <a:lnSpc>
                <a:spcPct val="100000"/>
              </a:lnSpc>
              <a:spcBef>
                <a:spcPts val="601"/>
              </a:spcBef>
            </a:pPr>
            <a:endParaRPr b="0" lang="en-US" sz="2800" spc="-1" strike="noStrike">
              <a:latin typeface="Arial"/>
            </a:endParaRPr>
          </a:p>
          <a:p>
            <a:pPr algn="just">
              <a:lnSpc>
                <a:spcPct val="100000"/>
              </a:lnSpc>
              <a:spcBef>
                <a:spcPts val="601"/>
              </a:spcBef>
            </a:pPr>
            <a:endParaRPr b="0" lang="en-US" sz="2800" spc="-1" strike="noStrike">
              <a:latin typeface="Arial"/>
            </a:endParaRPr>
          </a:p>
          <a:p>
            <a:pPr algn="just">
              <a:lnSpc>
                <a:spcPct val="100000"/>
              </a:lnSpc>
              <a:spcBef>
                <a:spcPts val="601"/>
              </a:spcBef>
            </a:pPr>
            <a:endParaRPr b="0" lang="en-US" sz="2800" spc="-1" strike="noStrike">
              <a:latin typeface="Arial"/>
            </a:endParaRPr>
          </a:p>
          <a:p>
            <a:pPr algn="just">
              <a:lnSpc>
                <a:spcPct val="100000"/>
              </a:lnSpc>
              <a:spcBef>
                <a:spcPts val="601"/>
              </a:spcBef>
            </a:pPr>
            <a:endParaRPr b="0" lang="en-US" sz="2800" spc="-1" strike="noStrike">
              <a:latin typeface="Arial"/>
            </a:endParaRPr>
          </a:p>
          <a:p>
            <a:pPr algn="just">
              <a:lnSpc>
                <a:spcPct val="100000"/>
              </a:lnSpc>
              <a:spcBef>
                <a:spcPts val="601"/>
              </a:spcBef>
            </a:pPr>
            <a:endParaRPr b="0" lang="en-US" sz="2800" spc="-1" strike="noStrike">
              <a:latin typeface="Arial"/>
            </a:endParaRPr>
          </a:p>
          <a:p>
            <a:pPr algn="just">
              <a:lnSpc>
                <a:spcPct val="100000"/>
              </a:lnSpc>
              <a:spcBef>
                <a:spcPts val="601"/>
              </a:spcBef>
            </a:pPr>
            <a:endParaRPr b="0" lang="en-US" sz="2800" spc="-1" strike="noStrike">
              <a:latin typeface="Arial"/>
            </a:endParaRPr>
          </a:p>
          <a:p>
            <a:pPr algn="just">
              <a:lnSpc>
                <a:spcPct val="100000"/>
              </a:lnSpc>
              <a:spcBef>
                <a:spcPts val="601"/>
              </a:spcBef>
            </a:pPr>
            <a:endParaRPr b="0" lang="en-US" sz="2800" spc="-1" strike="noStrike">
              <a:latin typeface="Arial"/>
            </a:endParaRPr>
          </a:p>
          <a:p>
            <a:pPr algn="ctr">
              <a:lnSpc>
                <a:spcPct val="100000"/>
              </a:lnSpc>
              <a:spcBef>
                <a:spcPts val="601"/>
              </a:spcBef>
            </a:pPr>
            <a:r>
              <a:rPr b="0" i="1" lang="en-US" sz="2800" spc="-1" strike="noStrike">
                <a:solidFill>
                  <a:srgbClr val="000000"/>
                </a:solidFill>
                <a:latin typeface="Times New Roman"/>
                <a:ea typeface="DejaVu Sans"/>
              </a:rPr>
              <a:t>3.Na slici su prikazane crvene tačke koje označavaju dimenzije slike .Sirina I visina su prikazane na x I y osi I izražene su u pikselima. Vidljiva je široka rasprostranjenost što nas je nateralo da skratimo dataset.</a:t>
            </a:r>
            <a:endParaRPr b="0" lang="en-US" sz="2800" spc="-1" strike="noStrike">
              <a:latin typeface="Arial"/>
            </a:endParaRPr>
          </a:p>
          <a:p>
            <a:pPr algn="just">
              <a:lnSpc>
                <a:spcPct val="100000"/>
              </a:lnSpc>
              <a:spcBef>
                <a:spcPts val="601"/>
              </a:spcBef>
            </a:pPr>
            <a:endParaRPr b="0" lang="en-US" sz="2800" spc="-1" strike="noStrike">
              <a:latin typeface="Arial"/>
            </a:endParaRPr>
          </a:p>
          <a:p>
            <a:pPr algn="just">
              <a:lnSpc>
                <a:spcPct val="100000"/>
              </a:lnSpc>
              <a:spcBef>
                <a:spcPts val="601"/>
              </a:spcBef>
            </a:pPr>
            <a:r>
              <a:rPr b="0" lang="en-US" sz="2800" spc="-1" strike="noStrike">
                <a:solidFill>
                  <a:srgbClr val="000000"/>
                </a:solidFill>
                <a:latin typeface="Times New Roman"/>
                <a:ea typeface="DejaVu Sans"/>
              </a:rPr>
              <a:t>Generalno se ne očekuju odlične performanse naše CNN u slučaju primene na slike niskog kvaliteta, lošeg osvetljenja, slika koje sadrže životinje malih dimenzija, kao i u slučaju varijacija u izgledu i poziciji životinje na slici.</a:t>
            </a:r>
            <a:endParaRPr b="0" lang="en-US" sz="2800" spc="-1" strike="noStrike">
              <a:latin typeface="Arial"/>
            </a:endParaRPr>
          </a:p>
        </p:txBody>
      </p:sp>
      <p:sp>
        <p:nvSpPr>
          <p:cNvPr id="55" name="CustomShape 17"/>
          <p:cNvSpPr/>
          <p:nvPr/>
        </p:nvSpPr>
        <p:spPr>
          <a:xfrm>
            <a:off x="30813120" y="23381280"/>
            <a:ext cx="8322480" cy="478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800" spc="-1" strike="noStrike">
                <a:solidFill>
                  <a:srgbClr val="000000"/>
                </a:solidFill>
                <a:latin typeface="Times New Roman"/>
                <a:ea typeface="DejaVu Sans"/>
              </a:rPr>
              <a:t>Dalje unapređenje modela može da se kreće u više smerova gde bi na jedan način mogli da značajno povećamo dataset kako bi dobili jos robusniji model ili da dodajemo nove vrste životinja i time povećavamo mogućnosti aplikacije. Novi pravac razvoja bi mogla biti i sama želja navedena u motivaciji. </a:t>
            </a:r>
            <a:endParaRPr b="0" lang="en-US" sz="2800" spc="-1" strike="noStrike">
              <a:latin typeface="Arial"/>
            </a:endParaRPr>
          </a:p>
          <a:p>
            <a:pPr algn="just">
              <a:lnSpc>
                <a:spcPct val="100000"/>
              </a:lnSpc>
            </a:pPr>
            <a:endParaRPr b="0" lang="en-US" sz="2800" spc="-1" strike="noStrike">
              <a:latin typeface="Arial"/>
            </a:endParaRPr>
          </a:p>
          <a:p>
            <a:pPr algn="just">
              <a:lnSpc>
                <a:spcPct val="100000"/>
              </a:lnSpc>
            </a:pPr>
            <a:r>
              <a:rPr b="0" lang="en-US" sz="2800" spc="-1" strike="noStrike">
                <a:solidFill>
                  <a:srgbClr val="000000"/>
                </a:solidFill>
                <a:latin typeface="Times New Roman"/>
                <a:ea typeface="DejaVu Sans"/>
              </a:rPr>
              <a:t>Sa druge strane možda bi bilo zanimljivo iskoristiti neke već kreirane CNN modele kao što je ResNet CNN ili neke druge popularne CNN.</a:t>
            </a:r>
            <a:endParaRPr b="0" lang="en-US" sz="2800" spc="-1" strike="noStrike">
              <a:latin typeface="Arial"/>
            </a:endParaRPr>
          </a:p>
          <a:p>
            <a:pPr algn="just">
              <a:lnSpc>
                <a:spcPct val="100000"/>
              </a:lnSpc>
            </a:pPr>
            <a:endParaRPr b="0" lang="en-US" sz="2800" spc="-1" strike="noStrike">
              <a:latin typeface="Arial"/>
            </a:endParaRPr>
          </a:p>
        </p:txBody>
      </p:sp>
      <p:pic>
        <p:nvPicPr>
          <p:cNvPr id="56" name="Picture 57" descr=""/>
          <p:cNvPicPr/>
          <p:nvPr/>
        </p:nvPicPr>
        <p:blipFill>
          <a:blip r:embed="rId2"/>
          <a:stretch/>
        </p:blipFill>
        <p:spPr>
          <a:xfrm>
            <a:off x="10333080" y="24414840"/>
            <a:ext cx="2284920" cy="2284920"/>
          </a:xfrm>
          <a:prstGeom prst="rect">
            <a:avLst/>
          </a:prstGeom>
          <a:ln>
            <a:noFill/>
          </a:ln>
        </p:spPr>
      </p:pic>
      <p:pic>
        <p:nvPicPr>
          <p:cNvPr id="57" name="Picture 58" descr=""/>
          <p:cNvPicPr/>
          <p:nvPr/>
        </p:nvPicPr>
        <p:blipFill>
          <a:blip r:embed="rId3"/>
          <a:stretch/>
        </p:blipFill>
        <p:spPr>
          <a:xfrm>
            <a:off x="7680960" y="24414480"/>
            <a:ext cx="2376720" cy="2285280"/>
          </a:xfrm>
          <a:prstGeom prst="rect">
            <a:avLst/>
          </a:prstGeom>
          <a:ln>
            <a:noFill/>
          </a:ln>
        </p:spPr>
      </p:pic>
      <p:pic>
        <p:nvPicPr>
          <p:cNvPr id="58" name="Picture 59" descr=""/>
          <p:cNvPicPr/>
          <p:nvPr/>
        </p:nvPicPr>
        <p:blipFill>
          <a:blip r:embed="rId4"/>
          <a:stretch/>
        </p:blipFill>
        <p:spPr>
          <a:xfrm>
            <a:off x="5135760" y="24414480"/>
            <a:ext cx="2361600" cy="2285280"/>
          </a:xfrm>
          <a:prstGeom prst="rect">
            <a:avLst/>
          </a:prstGeom>
          <a:ln>
            <a:noFill/>
          </a:ln>
        </p:spPr>
      </p:pic>
      <p:pic>
        <p:nvPicPr>
          <p:cNvPr id="59" name="Picture 60" descr=""/>
          <p:cNvPicPr/>
          <p:nvPr/>
        </p:nvPicPr>
        <p:blipFill>
          <a:blip r:embed="rId5"/>
          <a:stretch/>
        </p:blipFill>
        <p:spPr>
          <a:xfrm>
            <a:off x="5120640" y="27249480"/>
            <a:ext cx="2284920" cy="2284920"/>
          </a:xfrm>
          <a:prstGeom prst="rect">
            <a:avLst/>
          </a:prstGeom>
          <a:ln>
            <a:noFill/>
          </a:ln>
        </p:spPr>
      </p:pic>
      <p:pic>
        <p:nvPicPr>
          <p:cNvPr id="60" name="Picture 61" descr=""/>
          <p:cNvPicPr/>
          <p:nvPr/>
        </p:nvPicPr>
        <p:blipFill>
          <a:blip r:embed="rId6"/>
          <a:stretch/>
        </p:blipFill>
        <p:spPr>
          <a:xfrm>
            <a:off x="7680960" y="27249120"/>
            <a:ext cx="2284920" cy="2284920"/>
          </a:xfrm>
          <a:prstGeom prst="rect">
            <a:avLst/>
          </a:prstGeom>
          <a:ln>
            <a:noFill/>
          </a:ln>
        </p:spPr>
      </p:pic>
      <p:pic>
        <p:nvPicPr>
          <p:cNvPr id="61" name="Picture 62" descr=""/>
          <p:cNvPicPr/>
          <p:nvPr/>
        </p:nvPicPr>
        <p:blipFill>
          <a:blip r:embed="rId7"/>
          <a:stretch/>
        </p:blipFill>
        <p:spPr>
          <a:xfrm>
            <a:off x="10424520" y="27249480"/>
            <a:ext cx="2284920" cy="2284920"/>
          </a:xfrm>
          <a:prstGeom prst="rect">
            <a:avLst/>
          </a:prstGeom>
          <a:ln>
            <a:noFill/>
          </a:ln>
        </p:spPr>
      </p:pic>
      <p:pic>
        <p:nvPicPr>
          <p:cNvPr id="62" name="Picture 67" descr=""/>
          <p:cNvPicPr/>
          <p:nvPr/>
        </p:nvPicPr>
        <p:blipFill>
          <a:blip r:embed="rId8"/>
          <a:stretch/>
        </p:blipFill>
        <p:spPr>
          <a:xfrm>
            <a:off x="31181040" y="10515600"/>
            <a:ext cx="7649280" cy="4571280"/>
          </a:xfrm>
          <a:prstGeom prst="rect">
            <a:avLst/>
          </a:prstGeom>
          <a:ln>
            <a:noFill/>
          </a:ln>
        </p:spPr>
      </p:pic>
      <p:pic>
        <p:nvPicPr>
          <p:cNvPr id="63" name="" descr=""/>
          <p:cNvPicPr/>
          <p:nvPr/>
        </p:nvPicPr>
        <p:blipFill>
          <a:blip r:embed="rId9"/>
          <a:stretch/>
        </p:blipFill>
        <p:spPr>
          <a:xfrm>
            <a:off x="22219920" y="24247080"/>
            <a:ext cx="3398040" cy="2819160"/>
          </a:xfrm>
          <a:prstGeom prst="rect">
            <a:avLst/>
          </a:prstGeom>
          <a:ln>
            <a:noFill/>
          </a:ln>
        </p:spPr>
      </p:pic>
      <p:pic>
        <p:nvPicPr>
          <p:cNvPr id="64" name="" descr=""/>
          <p:cNvPicPr/>
          <p:nvPr/>
        </p:nvPicPr>
        <p:blipFill>
          <a:blip r:embed="rId10"/>
          <a:stretch/>
        </p:blipFill>
        <p:spPr>
          <a:xfrm>
            <a:off x="18105120" y="24231600"/>
            <a:ext cx="3291840" cy="2834640"/>
          </a:xfrm>
          <a:prstGeom prst="rect">
            <a:avLst/>
          </a:prstGeom>
          <a:ln>
            <a:noFill/>
          </a:ln>
        </p:spPr>
      </p:pic>
      <p:graphicFrame>
        <p:nvGraphicFramePr>
          <p:cNvPr id="65" name="Table 18"/>
          <p:cNvGraphicFramePr/>
          <p:nvPr/>
        </p:nvGraphicFramePr>
        <p:xfrm>
          <a:off x="19429920" y="21961080"/>
          <a:ext cx="5075280" cy="1439280"/>
        </p:xfrm>
        <a:graphic>
          <a:graphicData uri="http://schemas.openxmlformats.org/drawingml/2006/table">
            <a:tbl>
              <a:tblPr/>
              <a:tblGrid>
                <a:gridCol w="1268640"/>
                <a:gridCol w="1268640"/>
                <a:gridCol w="1268640"/>
                <a:gridCol w="1464120"/>
              </a:tblGrid>
              <a:tr h="719640">
                <a:tc>
                  <a:txBody>
                    <a:bodyPr lIns="90000" rIns="90000" tIns="46800" bIns="46800">
                      <a:noAutofit/>
                    </a:bodyPr>
                    <a:p>
                      <a:endParaRPr b="0" lang="en-US" sz="1800" spc="-1" strike="noStrike">
                        <a:latin typeface="Arial"/>
                      </a:endParaRPr>
                    </a:p>
                    <a:p>
                      <a:pPr algn="ctr"/>
                      <a:r>
                        <a:rPr b="0" lang="en-US" sz="1800" spc="-1" strike="noStrike">
                          <a:latin typeface="Arial"/>
                        </a:rPr>
                        <a:t>Accuracy</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endParaRPr b="0" lang="en-US" sz="1800" spc="-1" strike="noStrike">
                        <a:latin typeface="Arial"/>
                      </a:endParaRPr>
                    </a:p>
                    <a:p>
                      <a:pPr algn="ctr"/>
                      <a:r>
                        <a:rPr b="0" lang="en-US" sz="1800" spc="-1" strike="noStrike">
                          <a:latin typeface="Arial"/>
                        </a:rPr>
                        <a:t>Test_Acc</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endParaRPr b="0" lang="en-US" sz="1800" spc="-1" strike="noStrike">
                        <a:latin typeface="Arial"/>
                      </a:endParaRPr>
                    </a:p>
                    <a:p>
                      <a:pPr algn="ctr"/>
                      <a:r>
                        <a:rPr b="0" lang="en-US" sz="1800" spc="-1" strike="noStrike">
                          <a:latin typeface="Arial"/>
                        </a:rPr>
                        <a:t>Loss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endParaRPr b="0" lang="en-US" sz="1800" spc="-1" strike="noStrike">
                        <a:latin typeface="Arial"/>
                      </a:endParaRPr>
                    </a:p>
                    <a:p>
                      <a:pPr algn="ctr"/>
                      <a:r>
                        <a:rPr b="0" lang="en-US" sz="1800" spc="-1" strike="noStrike">
                          <a:latin typeface="Arial"/>
                        </a:rPr>
                        <a:t>Test_Loss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20000">
                <a:tc>
                  <a:txBody>
                    <a:bodyPr lIns="90000" rIns="90000" tIns="46800" bIns="46800">
                      <a:noAutofit/>
                    </a:bodyPr>
                    <a:p>
                      <a:endParaRPr b="0" lang="en-US" sz="1800" spc="-1" strike="noStrike">
                        <a:latin typeface="Arial"/>
                      </a:endParaRPr>
                    </a:p>
                    <a:p>
                      <a:pPr algn="ctr"/>
                      <a:r>
                        <a:rPr b="0" lang="en-US" sz="1800" spc="-1" strike="noStrike">
                          <a:latin typeface="Arial"/>
                        </a:rPr>
                        <a:t>0.82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endParaRPr b="0" lang="en-US" sz="1800" spc="-1" strike="noStrike">
                        <a:latin typeface="Arial"/>
                      </a:endParaRPr>
                    </a:p>
                    <a:p>
                      <a:pPr algn="ctr"/>
                      <a:r>
                        <a:rPr b="0" lang="en-US" sz="1800" spc="-1" strike="noStrike">
                          <a:latin typeface="Arial"/>
                        </a:rPr>
                        <a:t>0.82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endParaRPr b="0" lang="en-US" sz="1800" spc="-1" strike="noStrike">
                        <a:latin typeface="Arial"/>
                      </a:endParaRPr>
                    </a:p>
                    <a:p>
                      <a:pPr algn="ctr"/>
                      <a:r>
                        <a:rPr b="0" lang="en-US" sz="1800" spc="-1" strike="noStrike">
                          <a:latin typeface="Arial"/>
                        </a:rPr>
                        <a:t>0.92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endParaRPr b="0" lang="en-US" sz="1800" spc="-1" strike="noStrike">
                        <a:latin typeface="Arial"/>
                      </a:endParaRPr>
                    </a:p>
                    <a:p>
                      <a:pPr algn="ctr"/>
                      <a:r>
                        <a:rPr b="0" lang="en-US" sz="1800" spc="-1" strike="noStrike">
                          <a:latin typeface="Arial"/>
                        </a:rPr>
                        <a:t>0.92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graphicFrame>
        <p:nvGraphicFramePr>
          <p:cNvPr id="66" name="Table 19"/>
          <p:cNvGraphicFramePr/>
          <p:nvPr/>
        </p:nvGraphicFramePr>
        <p:xfrm>
          <a:off x="19447200" y="19602720"/>
          <a:ext cx="5333040" cy="1439280"/>
        </p:xfrm>
        <a:graphic>
          <a:graphicData uri="http://schemas.openxmlformats.org/drawingml/2006/table">
            <a:tbl>
              <a:tblPr/>
              <a:tblGrid>
                <a:gridCol w="1332720"/>
                <a:gridCol w="1332720"/>
                <a:gridCol w="1332720"/>
                <a:gridCol w="1334880"/>
              </a:tblGrid>
              <a:tr h="719640">
                <a:tc>
                  <a:txBody>
                    <a:bodyPr lIns="90000" rIns="90000" tIns="46800" bIns="46800">
                      <a:noAutofit/>
                    </a:bodyPr>
                    <a:p>
                      <a:pPr algn="ctr"/>
                      <a:endParaRPr b="0" lang="en-US" sz="1800" spc="-1" strike="noStrike">
                        <a:latin typeface="Arial"/>
                      </a:endParaRPr>
                    </a:p>
                    <a:p>
                      <a:pPr algn="ctr"/>
                      <a:r>
                        <a:rPr b="0" lang="en-US" sz="1800" spc="-1" strike="noStrike">
                          <a:latin typeface="Arial"/>
                        </a:rPr>
                        <a:t>Accuracy</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endParaRPr b="0" lang="en-US" sz="1800" spc="-1" strike="noStrike">
                        <a:latin typeface="Arial"/>
                      </a:endParaRPr>
                    </a:p>
                    <a:p>
                      <a:pPr algn="ctr"/>
                      <a:r>
                        <a:rPr b="0" lang="en-US" sz="1800" spc="-1" strike="noStrike">
                          <a:latin typeface="Arial"/>
                        </a:rPr>
                        <a:t>Val_Acc</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endParaRPr b="0" lang="en-US" sz="1800" spc="-1" strike="noStrike">
                        <a:latin typeface="Arial"/>
                      </a:endParaRPr>
                    </a:p>
                    <a:p>
                      <a:pPr algn="ctr"/>
                      <a:r>
                        <a:rPr b="0" lang="en-US" sz="1800" spc="-1" strike="noStrike">
                          <a:latin typeface="Arial"/>
                        </a:rPr>
                        <a:t>Loss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endParaRPr b="0" lang="en-US" sz="1800" spc="-1" strike="noStrike">
                        <a:latin typeface="Arial"/>
                      </a:endParaRPr>
                    </a:p>
                    <a:p>
                      <a:r>
                        <a:rPr b="0" lang="en-US" sz="1800" spc="-1" strike="noStrike">
                          <a:latin typeface="Arial"/>
                        </a:rPr>
                        <a:t>Val_Loss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20000">
                <a:tc>
                  <a:txBody>
                    <a:bodyPr lIns="90000" rIns="90000" tIns="46800" bIns="46800">
                      <a:noAutofit/>
                    </a:bodyPr>
                    <a:p>
                      <a:endParaRPr b="0" lang="en-US" sz="1800" spc="-1" strike="noStrike">
                        <a:latin typeface="Arial"/>
                      </a:endParaRPr>
                    </a:p>
                    <a:p>
                      <a:pPr algn="ctr"/>
                      <a:r>
                        <a:rPr b="0" lang="en-US" sz="1800" spc="-1" strike="noStrike">
                          <a:latin typeface="Arial"/>
                        </a:rPr>
                        <a:t>0.97</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endParaRPr b="0" lang="en-US" sz="1800" spc="-1" strike="noStrike">
                        <a:latin typeface="Arial"/>
                      </a:endParaRPr>
                    </a:p>
                    <a:p>
                      <a:pPr algn="ctr"/>
                      <a:r>
                        <a:rPr b="0" lang="en-US" sz="1800" spc="-1" strike="noStrike">
                          <a:latin typeface="Arial"/>
                        </a:rPr>
                        <a:t>0.85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endParaRPr b="0" lang="en-US" sz="1800" spc="-1" strike="noStrike">
                        <a:latin typeface="Arial"/>
                      </a:endParaRPr>
                    </a:p>
                    <a:p>
                      <a:pPr algn="ctr"/>
                      <a:r>
                        <a:rPr b="0" lang="en-US" sz="1800" spc="-1" strike="noStrike">
                          <a:latin typeface="Arial"/>
                        </a:rPr>
                        <a:t>0.59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endParaRPr b="0" lang="en-US" sz="1800" spc="-1" strike="noStrike">
                        <a:latin typeface="Arial"/>
                      </a:endParaRPr>
                    </a:p>
                    <a:p>
                      <a:pPr algn="ctr"/>
                      <a:r>
                        <a:rPr b="0" lang="en-US" sz="1800" spc="-1" strike="noStrike">
                          <a:latin typeface="Arial"/>
                        </a:rPr>
                        <a:t>0.70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pic>
        <p:nvPicPr>
          <p:cNvPr id="67" name="" descr=""/>
          <p:cNvPicPr/>
          <p:nvPr/>
        </p:nvPicPr>
        <p:blipFill>
          <a:blip r:embed="rId11"/>
          <a:stretch/>
        </p:blipFill>
        <p:spPr>
          <a:xfrm>
            <a:off x="18196560" y="27340560"/>
            <a:ext cx="3017520" cy="2377440"/>
          </a:xfrm>
          <a:prstGeom prst="rect">
            <a:avLst/>
          </a:prstGeom>
          <a:ln>
            <a:noFill/>
          </a:ln>
        </p:spPr>
      </p:pic>
      <p:pic>
        <p:nvPicPr>
          <p:cNvPr id="68" name="" descr=""/>
          <p:cNvPicPr/>
          <p:nvPr/>
        </p:nvPicPr>
        <p:blipFill>
          <a:blip r:embed="rId12"/>
          <a:stretch/>
        </p:blipFill>
        <p:spPr>
          <a:xfrm>
            <a:off x="22311360" y="27340560"/>
            <a:ext cx="3200400" cy="24688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329</TotalTime>
  <Application>Neat_Office/6.2.8.2$Windows_x86 LibreOffice_project/</Application>
  <Words>524</Words>
  <Paragraphs>114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2021-01-31T23:19:08Z</dcterms:created>
  <dc:creator>Petar</dc:creator>
  <dc:description/>
  <dc:language>en-US</dc:language>
  <cp:lastModifiedBy/>
  <dcterms:modified xsi:type="dcterms:W3CDTF">2021-06-16T18:42:58Z</dcterms:modified>
  <cp:revision>76</cp:revision>
  <dc:subject/>
  <dc:title>PowerPoint презентација</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