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2" r:id="rId4"/>
    <p:sldId id="259" r:id="rId5"/>
    <p:sldId id="273" r:id="rId6"/>
    <p:sldId id="264" r:id="rId7"/>
    <p:sldId id="265" r:id="rId8"/>
    <p:sldId id="270" r:id="rId9"/>
    <p:sldId id="269" r:id="rId10"/>
    <p:sldId id="260" r:id="rId11"/>
    <p:sldId id="261" r:id="rId12"/>
    <p:sldId id="268" r:id="rId13"/>
    <p:sldId id="262" r:id="rId14"/>
    <p:sldId id="263" r:id="rId15"/>
    <p:sldId id="271" r:id="rId16"/>
    <p:sldId id="26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E0000"/>
    <a:srgbClr val="FEEEE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4ADF8-7371-423C-9FDB-C081830EA6AA}" type="datetimeFigureOut">
              <a:rPr lang="pt-PT" smtClean="0"/>
              <a:t>22/04/2015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B3733-4710-42DC-B738-DA4D68C972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35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18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989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07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738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4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445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795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410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87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38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042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23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34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15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56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9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B035-A402-43DC-AEEE-742885BD4112}" type="datetime1">
              <a:rPr lang="pt-PT" smtClean="0"/>
              <a:t>22/04/2015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51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B1F7-3208-4E5C-84A4-35266FA3692F}" type="datetime1">
              <a:rPr lang="pt-PT" smtClean="0"/>
              <a:t>22/04/2015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434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EB-6F27-432F-8808-DFB91069B26F}" type="datetime1">
              <a:rPr lang="pt-PT" smtClean="0"/>
              <a:t>22/04/2015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70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FC7-D8D8-4329-ACD8-89F692019E5F}" type="datetime1">
              <a:rPr lang="pt-PT" smtClean="0"/>
              <a:t>22/04/2015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52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A15-1F30-46D5-81BD-E068F35AF832}" type="datetime1">
              <a:rPr lang="pt-PT" smtClean="0"/>
              <a:t>22/04/2015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617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351-A478-4D88-BF1C-FB19B9B98EBF}" type="datetime1">
              <a:rPr lang="pt-PT" smtClean="0"/>
              <a:t>22/04/2015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6D5-D1B0-4874-90D4-6505AE6E2D75}" type="datetime1">
              <a:rPr lang="pt-PT" smtClean="0"/>
              <a:t>22/04/2015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6A0-481A-40FA-9E81-8D69D9EDBCD3}" type="datetime1">
              <a:rPr lang="pt-PT" smtClean="0"/>
              <a:t>22/04/2015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4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9C87-0596-40D7-A4F6-E69DC6B961CE}" type="datetime1">
              <a:rPr lang="pt-PT" smtClean="0"/>
              <a:t>22/04/2015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186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861F-5572-4F4B-83CA-C797BB6ED892}" type="datetime1">
              <a:rPr lang="pt-PT" smtClean="0"/>
              <a:t>22/04/2015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2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3148-4993-42F0-8463-7C0F4F8667A3}" type="datetime1">
              <a:rPr lang="pt-PT" smtClean="0"/>
              <a:t>22/04/2015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E908B-9FD3-4FD6-A9AB-3FB3EABC170A}" type="datetime1">
              <a:rPr lang="pt-PT" smtClean="0"/>
              <a:t>22/04/2015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3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github.io/react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backbonej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nockoutjs.com/" TargetMode="External"/><Relationship Id="rId5" Type="http://schemas.openxmlformats.org/officeDocument/2006/relationships/hyperlink" Target="https://angularjs.org/" TargetMode="External"/><Relationship Id="rId4" Type="http://schemas.openxmlformats.org/officeDocument/2006/relationships/hyperlink" Target="http://blog.scottlogic.com/2014/07/30/spa-angular-knockout.html" TargetMode="External"/><Relationship Id="rId9" Type="http://schemas.openxmlformats.org/officeDocument/2006/relationships/hyperlink" Target="https://www.codeschool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hyperlink" Target="https://twitter.com/Monica85Rodri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jpeg"/><Relationship Id="rId9" Type="http://schemas.openxmlformats.org/officeDocument/2006/relationships/hyperlink" Target="mailto:monica85rodrigues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068346"/>
            <a:ext cx="10363200" cy="1359661"/>
          </a:xfrm>
        </p:spPr>
        <p:txBody>
          <a:bodyPr/>
          <a:lstStyle/>
          <a:p>
            <a:r>
              <a:rPr lang="pt-PT" dirty="0" smtClean="0">
                <a:solidFill>
                  <a:srgbClr val="006600"/>
                </a:solidFill>
              </a:rPr>
              <a:t>The Power of SPA</a:t>
            </a:r>
            <a:endParaRPr lang="pt-PT" dirty="0">
              <a:solidFill>
                <a:srgbClr val="0066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1715" y="5085567"/>
            <a:ext cx="5513881" cy="795682"/>
          </a:xfrm>
        </p:spPr>
        <p:txBody>
          <a:bodyPr>
            <a:normAutofit fontScale="70000" lnSpcReduction="20000"/>
          </a:bodyPr>
          <a:lstStyle/>
          <a:p>
            <a:r>
              <a:rPr lang="pt-PT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Mónica </a:t>
            </a:r>
            <a:r>
              <a:rPr lang="pt-PT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Rodrigues</a:t>
            </a:r>
          </a:p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https://github.com/monica85rodrigues/PGGD26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446405" y="3454738"/>
            <a:ext cx="5299191" cy="7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PT" sz="3200" b="1" dirty="0" smtClean="0">
                <a:solidFill>
                  <a:srgbClr val="FF0000"/>
                </a:solidFill>
              </a:rPr>
              <a:t>#PGGD26 – 23/04/2015</a:t>
            </a:r>
            <a:endParaRPr lang="pt-PT" sz="3200" b="1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" y="97822"/>
            <a:ext cx="1326294" cy="8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10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18252" y="100066"/>
            <a:ext cx="9818249" cy="986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 err="1">
                <a:solidFill>
                  <a:srgbClr val="006600"/>
                </a:solidFill>
              </a:rPr>
              <a:t>Multiple</a:t>
            </a:r>
            <a:r>
              <a:rPr lang="pt-PT" dirty="0">
                <a:solidFill>
                  <a:srgbClr val="006600"/>
                </a:solidFill>
              </a:rPr>
              <a:t> </a:t>
            </a:r>
            <a:r>
              <a:rPr lang="pt-PT" dirty="0" err="1">
                <a:solidFill>
                  <a:srgbClr val="006600"/>
                </a:solidFill>
              </a:rPr>
              <a:t>Page</a:t>
            </a:r>
            <a:r>
              <a:rPr lang="pt-PT" dirty="0">
                <a:solidFill>
                  <a:srgbClr val="006600"/>
                </a:solidFill>
              </a:rPr>
              <a:t> </a:t>
            </a:r>
            <a:r>
              <a:rPr lang="pt-PT" dirty="0" err="1">
                <a:solidFill>
                  <a:srgbClr val="006600"/>
                </a:solidFill>
              </a:rPr>
              <a:t>Application</a:t>
            </a:r>
            <a:endParaRPr lang="pt-PT" dirty="0">
              <a:solidFill>
                <a:srgbClr val="0066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17" y="2741044"/>
            <a:ext cx="1077092" cy="1293804"/>
          </a:xfrm>
          <a:prstGeom prst="rect">
            <a:avLst/>
          </a:prstGeom>
        </p:spPr>
      </p:pic>
      <p:sp>
        <p:nvSpPr>
          <p:cNvPr id="31" name="Seta curvada à esquerda 30"/>
          <p:cNvSpPr/>
          <p:nvPr/>
        </p:nvSpPr>
        <p:spPr>
          <a:xfrm>
            <a:off x="7526357" y="2857448"/>
            <a:ext cx="743617" cy="305709"/>
          </a:xfrm>
          <a:prstGeom prst="curvedLeftArrow">
            <a:avLst>
              <a:gd name="adj1" fmla="val 0"/>
              <a:gd name="adj2" fmla="val 51899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" name="Seta para a direita 31"/>
          <p:cNvSpPr/>
          <p:nvPr/>
        </p:nvSpPr>
        <p:spPr>
          <a:xfrm>
            <a:off x="3899653" y="3019290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Seta para a direita 32"/>
          <p:cNvSpPr/>
          <p:nvPr/>
        </p:nvSpPr>
        <p:spPr>
          <a:xfrm flipH="1">
            <a:off x="3899653" y="3463457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CaixaDeTexto 34"/>
          <p:cNvSpPr txBox="1"/>
          <p:nvPr/>
        </p:nvSpPr>
        <p:spPr>
          <a:xfrm>
            <a:off x="4265889" y="2649958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</a:t>
            </a:r>
            <a:endParaRPr lang="pt-PT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33633" y="3574061"/>
            <a:ext cx="231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rendered page</a:t>
            </a:r>
            <a:endParaRPr lang="en-GB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8342179" y="2788265"/>
            <a:ext cx="18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rendering</a:t>
            </a:r>
            <a:endParaRPr lang="pt-PT" dirty="0"/>
          </a:p>
        </p:txBody>
      </p:sp>
      <p:sp>
        <p:nvSpPr>
          <p:cNvPr id="15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33" y="2649958"/>
            <a:ext cx="2132490" cy="1285766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3487586" y="2986574"/>
            <a:ext cx="129473" cy="1294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991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3 0.00208 L 0.2582 -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14 -0.00579 C 0.27825 -0.00718 0.28645 0.00856 0.28737 0.02963 C 0.28815 0.05023 0.28125 0.06852 0.272 0.06944 C 0.26289 0.0706 0.25481 0.0544 0.2539 0.03379 C 0.25312 0.01273 0.25989 -0.00486 0.26914 -0.00579 Z " pathEditMode="relative" rAng="21360000" ptsTypes="AAA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8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39 -0.00579 L 0.28346 0.01574 C 0.28606 0.02037 0.2875 0.02708 0.2875 0.03426 C 0.2875 0.04236 0.28606 0.04884 0.28346 0.05347 L 0.27239 0.07523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54 0.06967 L 0.00612 0.061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11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73948" y="142478"/>
            <a:ext cx="3707694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SPA</a:t>
            </a:r>
            <a:endParaRPr lang="pt-PT" sz="6000" dirty="0">
              <a:solidFill>
                <a:srgbClr val="006600"/>
              </a:solidFill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15" y="2577392"/>
            <a:ext cx="1077092" cy="1293804"/>
          </a:xfrm>
          <a:prstGeom prst="rect">
            <a:avLst/>
          </a:prstGeom>
        </p:spPr>
      </p:pic>
      <p:sp>
        <p:nvSpPr>
          <p:cNvPr id="42" name="Seta para a direita 41"/>
          <p:cNvSpPr/>
          <p:nvPr/>
        </p:nvSpPr>
        <p:spPr>
          <a:xfrm>
            <a:off x="5898395" y="2855638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Seta para a direita 42"/>
          <p:cNvSpPr/>
          <p:nvPr/>
        </p:nvSpPr>
        <p:spPr>
          <a:xfrm flipH="1">
            <a:off x="5898395" y="3299805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/>
          <p:cNvSpPr txBox="1"/>
          <p:nvPr/>
        </p:nvSpPr>
        <p:spPr>
          <a:xfrm>
            <a:off x="6087454" y="2486306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endParaRPr lang="pt-PT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127179" y="3410409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Returns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endParaRPr lang="pt-PT" dirty="0"/>
          </a:p>
        </p:txBody>
      </p:sp>
      <p:sp>
        <p:nvSpPr>
          <p:cNvPr id="46" name="Seta curvada à esquerda 45"/>
          <p:cNvSpPr/>
          <p:nvPr/>
        </p:nvSpPr>
        <p:spPr>
          <a:xfrm flipH="1">
            <a:off x="2746405" y="2959940"/>
            <a:ext cx="743617" cy="305709"/>
          </a:xfrm>
          <a:prstGeom prst="curvedLeftArrow">
            <a:avLst>
              <a:gd name="adj1" fmla="val 0"/>
              <a:gd name="adj2" fmla="val 51899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181437" y="2653474"/>
            <a:ext cx="163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DOM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processing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manipulation</a:t>
            </a:r>
            <a:endParaRPr lang="pt-PT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48" y="2486306"/>
            <a:ext cx="2245209" cy="134231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464711" y="2843052"/>
            <a:ext cx="129473" cy="1294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01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3 0.00209 L 0.2582 -0.005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54 0.06968 L 0.00612 0.061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618 C 0.00612 0.09792 -0.00899 0.12754 -0.02787 0.12754 C -0.04649 0.12754 -0.06185 0.09792 -0.06185 0.0618 C -0.06185 0.02546 -0.04649 -0.00394 -0.02787 -0.00394 C -0.00899 -0.00394 0.00612 0.02546 0.00612 0.0618 Z " pathEditMode="relative" rAng="5400000" ptsTypes="A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2" animBg="1"/>
      <p:bldP spid="14" grpId="4" animBg="1"/>
      <p:bldP spid="14" grpId="6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12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1624536" y="147921"/>
            <a:ext cx="9257288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4800" dirty="0" smtClean="0">
                <a:solidFill>
                  <a:srgbClr val="006600"/>
                </a:solidFill>
              </a:rPr>
              <a:t>Some Javascript Frameworks</a:t>
            </a:r>
            <a:endParaRPr lang="pt-PT" sz="4800" dirty="0">
              <a:solidFill>
                <a:srgbClr val="0066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7" y="1384714"/>
            <a:ext cx="3618028" cy="94095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23" y="2394840"/>
            <a:ext cx="4200313" cy="10522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7" y="3724673"/>
            <a:ext cx="4138528" cy="7365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80" y="4663132"/>
            <a:ext cx="3714807" cy="10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13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67088" y="152217"/>
            <a:ext cx="5852084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SPA Samples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86" y="2419503"/>
            <a:ext cx="1150961" cy="11509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7" y="1564479"/>
            <a:ext cx="2778828" cy="8550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116" y="2419503"/>
            <a:ext cx="3011144" cy="859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5" y="3757527"/>
            <a:ext cx="1751783" cy="17517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77" y="3989549"/>
            <a:ext cx="1196779" cy="11967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00" y="3438038"/>
            <a:ext cx="2390762" cy="11953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84" y="5561614"/>
            <a:ext cx="3015254" cy="9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14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72077" y="2330506"/>
            <a:ext cx="5437665" cy="1563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1500" dirty="0" smtClean="0">
                <a:solidFill>
                  <a:srgbClr val="006600"/>
                </a:solidFill>
              </a:rPr>
              <a:t>Demos</a:t>
            </a:r>
            <a:endParaRPr lang="pt-PT" sz="115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034450" y="1232336"/>
            <a:ext cx="1027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14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15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721719" y="147921"/>
            <a:ext cx="4281120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err="1" smtClean="0">
                <a:solidFill>
                  <a:srgbClr val="006600"/>
                </a:solidFill>
              </a:rPr>
              <a:t>References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33987" y="1982228"/>
            <a:ext cx="102087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Angular VS </a:t>
            </a:r>
            <a:r>
              <a:rPr lang="pt-PT" dirty="0" smtClean="0">
                <a:latin typeface="+mj-lt"/>
              </a:rPr>
              <a:t>Knockout [Online] </a:t>
            </a:r>
            <a:r>
              <a:rPr lang="pt-PT" dirty="0">
                <a:latin typeface="+mj-lt"/>
                <a:hlinkClick r:id="rId4"/>
              </a:rPr>
              <a:t>http://</a:t>
            </a:r>
            <a:r>
              <a:rPr lang="pt-PT" dirty="0" smtClean="0">
                <a:latin typeface="+mj-lt"/>
                <a:hlinkClick r:id="rId4"/>
              </a:rPr>
              <a:t>blog.scottlogic.com/2014/07/30/spa-angular-knockout.html</a:t>
            </a:r>
            <a:r>
              <a:rPr lang="pt-PT" dirty="0" smtClean="0">
                <a:latin typeface="+mj-lt"/>
              </a:rPr>
              <a:t> </a:t>
            </a:r>
            <a:endParaRPr lang="pt-PT" dirty="0" smtClean="0">
              <a:latin typeface="+mj-lt"/>
            </a:endParaRP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Angular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>
                <a:latin typeface="+mj-lt"/>
                <a:hlinkClick r:id="rId5"/>
              </a:rPr>
              <a:t>https://angularjs.org</a:t>
            </a:r>
            <a:r>
              <a:rPr lang="pt-PT" dirty="0" smtClean="0">
                <a:latin typeface="+mj-lt"/>
                <a:hlinkClick r:id="rId5"/>
              </a:rPr>
              <a:t>/</a:t>
            </a:r>
            <a:endParaRPr lang="pt-PT" dirty="0" smtClean="0">
              <a:latin typeface="+mj-lt"/>
            </a:endParaRP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Knockout.js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>
                <a:latin typeface="+mj-lt"/>
                <a:hlinkClick r:id="rId6"/>
              </a:rPr>
              <a:t>http://knockoutjs.com</a:t>
            </a:r>
            <a:r>
              <a:rPr lang="pt-PT" dirty="0" smtClean="0">
                <a:latin typeface="+mj-lt"/>
                <a:hlinkClick r:id="rId6"/>
              </a:rPr>
              <a:t>/</a:t>
            </a: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Backbone.js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 </a:t>
            </a:r>
            <a:r>
              <a:rPr lang="pt-PT" dirty="0">
                <a:latin typeface="+mj-lt"/>
                <a:hlinkClick r:id="rId7"/>
              </a:rPr>
              <a:t>http://backbonejs.org</a:t>
            </a:r>
            <a:r>
              <a:rPr lang="pt-PT" dirty="0" smtClean="0">
                <a:latin typeface="+mj-lt"/>
                <a:hlinkClick r:id="rId7"/>
              </a:rPr>
              <a:t>/</a:t>
            </a:r>
            <a:endParaRPr lang="pt-PT" dirty="0" smtClean="0">
              <a:latin typeface="+mj-lt"/>
            </a:endParaRP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>
                <a:latin typeface="+mj-lt"/>
              </a:rPr>
              <a:t>React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>
                <a:latin typeface="+mj-lt"/>
                <a:hlinkClick r:id="rId8"/>
              </a:rPr>
              <a:t>https://facebook.github.io/react</a:t>
            </a:r>
            <a:r>
              <a:rPr lang="pt-PT" dirty="0" smtClean="0">
                <a:latin typeface="+mj-lt"/>
                <a:hlinkClick r:id="rId8"/>
              </a:rPr>
              <a:t>/</a:t>
            </a: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>
                <a:latin typeface="+mj-lt"/>
              </a:rPr>
              <a:t>Code</a:t>
            </a:r>
            <a:r>
              <a:rPr lang="pt-PT" dirty="0" smtClean="0">
                <a:latin typeface="+mj-lt"/>
              </a:rPr>
              <a:t> </a:t>
            </a:r>
            <a:r>
              <a:rPr lang="pt-PT" dirty="0" err="1" smtClean="0">
                <a:latin typeface="+mj-lt"/>
              </a:rPr>
              <a:t>School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 smtClean="0">
                <a:latin typeface="+mj-lt"/>
                <a:hlinkClick r:id="rId9"/>
              </a:rPr>
              <a:t>https</a:t>
            </a:r>
            <a:r>
              <a:rPr lang="pt-PT" dirty="0">
                <a:latin typeface="+mj-lt"/>
                <a:hlinkClick r:id="rId9"/>
              </a:rPr>
              <a:t>://www.codeschool.com</a:t>
            </a:r>
            <a:r>
              <a:rPr lang="pt-PT" dirty="0" smtClean="0">
                <a:latin typeface="+mj-lt"/>
                <a:hlinkClick r:id="rId9"/>
              </a:rPr>
              <a:t>/</a:t>
            </a:r>
            <a:endParaRPr lang="pt-PT" dirty="0" smtClean="0">
              <a:latin typeface="+mj-lt"/>
            </a:endParaRP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16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61" y="585435"/>
            <a:ext cx="5525159" cy="55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17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787705" y="292912"/>
            <a:ext cx="5988107" cy="761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 smtClean="0">
                <a:solidFill>
                  <a:srgbClr val="006600"/>
                </a:solidFill>
              </a:rPr>
              <a:t>Contacts</a:t>
            </a:r>
            <a:endParaRPr lang="pt-PT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14073" y="1070496"/>
            <a:ext cx="1027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3737061"/>
            <a:ext cx="457200" cy="457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2853266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2073587"/>
            <a:ext cx="457200" cy="4572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537212" y="3780995"/>
            <a:ext cx="62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https://www.facebook.com/monica85rodrigues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537212" y="2898777"/>
            <a:ext cx="62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https://github.com/monica85rodrigues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37212" y="2073587"/>
            <a:ext cx="62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https://www.linkedin.com/in/monicascrodrigues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537212" y="4663213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6757F"/>
                </a:solidFill>
                <a:latin typeface="Arial" panose="020B0604020202020204" pitchFamily="34" charset="0"/>
                <a:hlinkClick r:id="rId7"/>
              </a:rPr>
              <a:t>@Monica85Rodrig</a:t>
            </a:r>
            <a:endParaRPr lang="pt-PT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457534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2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428730" y="2479246"/>
            <a:ext cx="3068425" cy="1886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1500" dirty="0" smtClean="0">
                <a:solidFill>
                  <a:srgbClr val="006600"/>
                </a:solidFill>
              </a:rPr>
              <a:t>Me?</a:t>
            </a:r>
            <a:endParaRPr lang="pt-PT" sz="11500" dirty="0">
              <a:solidFill>
                <a:srgbClr val="0066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31" y="3217235"/>
            <a:ext cx="2407057" cy="110518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7459244" y="1077788"/>
            <a:ext cx="1995291" cy="1652537"/>
            <a:chOff x="7034412" y="806267"/>
            <a:chExt cx="1995291" cy="165253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412" y="806267"/>
              <a:ext cx="1995291" cy="1496468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7460857" y="2089472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Since 2010</a:t>
              </a:r>
              <a:endParaRPr lang="pt-PT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56" y="3065707"/>
            <a:ext cx="2425681" cy="140823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28" y="5225821"/>
            <a:ext cx="1443468" cy="131309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60" y="5581368"/>
            <a:ext cx="2746781" cy="9575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13340" y="4257151"/>
            <a:ext cx="480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latin typeface="+mj-lt"/>
              </a:rPr>
              <a:t>Mónica Rodrigues</a:t>
            </a:r>
          </a:p>
          <a:p>
            <a:pPr algn="ctr"/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9"/>
              </a:rPr>
              <a:t>monica85rodrigues@gmail.com</a:t>
            </a: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pt-PT" sz="2400" b="1" dirty="0">
              <a:latin typeface="+mj-l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30" y="1370927"/>
            <a:ext cx="1842723" cy="103806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41" y="280384"/>
            <a:ext cx="1560174" cy="15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3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43009" y="11446"/>
            <a:ext cx="9435351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4400" dirty="0" smtClean="0">
                <a:solidFill>
                  <a:srgbClr val="006600"/>
                </a:solidFill>
              </a:rPr>
              <a:t>Contents</a:t>
            </a:r>
            <a:endParaRPr lang="pt-PT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1866535" y="1897291"/>
            <a:ext cx="6571535" cy="366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PT" dirty="0" smtClean="0">
                <a:solidFill>
                  <a:schemeClr val="tx1"/>
                </a:solidFill>
              </a:rPr>
              <a:t>Challenge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dirty="0" smtClean="0">
                <a:solidFill>
                  <a:schemeClr val="tx1"/>
                </a:solidFill>
              </a:rPr>
              <a:t>Solution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dirty="0" smtClean="0">
                <a:solidFill>
                  <a:schemeClr val="tx1"/>
                </a:solidFill>
              </a:rPr>
              <a:t>Motivations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Considerations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SPA Samples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Demos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References</a:t>
            </a:r>
          </a:p>
          <a:p>
            <a:pPr marL="0" indent="0">
              <a:buNone/>
            </a:pPr>
            <a:endParaRPr lang="pt-PT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4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39060" y="147921"/>
            <a:ext cx="3885398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 smtClean="0">
                <a:solidFill>
                  <a:srgbClr val="006600"/>
                </a:solidFill>
              </a:rPr>
              <a:t>Challenge</a:t>
            </a:r>
            <a:endParaRPr lang="en-GB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128205" y="2320411"/>
            <a:ext cx="7687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Users want </a:t>
            </a:r>
            <a:r>
              <a:rPr lang="en-GB" sz="2800" dirty="0">
                <a:latin typeface="+mj-lt"/>
              </a:rPr>
              <a:t>a central place to view or take actions on most or all content so they don’t have to waste time navigating between pages.</a:t>
            </a:r>
            <a:endParaRPr lang="pt-PT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13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5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39060" y="147921"/>
            <a:ext cx="3885398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 smtClean="0">
                <a:solidFill>
                  <a:srgbClr val="006600"/>
                </a:solidFill>
              </a:rPr>
              <a:t>Solution</a:t>
            </a:r>
            <a:endParaRPr lang="en-GB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4795251" y="1327416"/>
            <a:ext cx="1973016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a SPA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pic>
        <p:nvPicPr>
          <p:cNvPr id="2050" name="Picture 2" descr="http://www.kahalaresort.com/i/SITE_130419_11280986_BDQ1G/content/CMS_130627_11323619_E1E0R/D12353E6-188B-3B72-2EA84FA07B3710C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68" y="1885444"/>
            <a:ext cx="5429250" cy="433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8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6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73948" y="142478"/>
            <a:ext cx="306842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Solution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120113" y="1460205"/>
            <a:ext cx="7687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Use modern web development techniques to build a single-page app that doesn’t need to reload itself as the user browses through it.</a:t>
            </a:r>
            <a:endParaRPr lang="pt-PT" sz="2800" dirty="0">
              <a:latin typeface="+mj-lt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260752" y="3664515"/>
            <a:ext cx="5203179" cy="127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3800" dirty="0" smtClean="0">
                <a:solidFill>
                  <a:srgbClr val="FF0000"/>
                </a:solidFill>
              </a:rPr>
              <a:t>SPA</a:t>
            </a:r>
            <a:endParaRPr lang="pt-PT" sz="6600" dirty="0" smtClean="0">
              <a:solidFill>
                <a:srgbClr val="FF0000"/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60752" y="5035896"/>
            <a:ext cx="5195761" cy="584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3200" dirty="0" smtClean="0">
                <a:solidFill>
                  <a:srgbClr val="006600"/>
                </a:solidFill>
              </a:rPr>
              <a:t>Single Page Application</a:t>
            </a:r>
            <a:endParaRPr lang="pt-PT" sz="3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7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615598" y="148639"/>
            <a:ext cx="4597818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Motivations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60573" y="203430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each</a:t>
            </a:r>
            <a:endParaRPr lang="pt-PT" sz="28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60573" y="308069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esponsive</a:t>
            </a:r>
            <a:endParaRPr lang="pt-PT" sz="2800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60573" y="4347182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ound Trip</a:t>
            </a:r>
            <a:endParaRPr lang="pt-PT" sz="2800" dirty="0"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60573" y="2516022"/>
            <a:ext cx="76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may be accessible on different platforms and devices</a:t>
            </a:r>
            <a:endParaRPr lang="pt-PT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60573" y="3525298"/>
            <a:ext cx="768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needs to be very responsive to different screen resolutions</a:t>
            </a:r>
            <a:endParaRPr lang="pt-PT" dirty="0">
              <a:latin typeface="+mj-lt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60573" y="4868958"/>
            <a:ext cx="768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does not require many round trips between client and server</a:t>
            </a:r>
            <a:endParaRPr lang="pt-PT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63313" y="1254867"/>
            <a:ext cx="190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The 3 Rs </a:t>
            </a:r>
            <a:endParaRPr lang="pt-PT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21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8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615598" y="148639"/>
            <a:ext cx="4597818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rgbClr val="006600"/>
                </a:solidFill>
              </a:rPr>
              <a:t>Motivations</a:t>
            </a: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60573" y="203430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Better user experience</a:t>
            </a:r>
            <a:endParaRPr lang="pt-PT" sz="28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60573" y="3080698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Separation of responsibilities between client and server</a:t>
            </a:r>
            <a:endParaRPr lang="pt-PT" sz="28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160573" y="4557975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Offline Web applications</a:t>
            </a:r>
            <a:endParaRPr lang="pt-PT" sz="28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14" y="1401377"/>
            <a:ext cx="6100689" cy="39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9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63551" y="147921"/>
            <a:ext cx="5860175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Considerations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34948" y="1629437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T</a:t>
            </a:r>
            <a:r>
              <a:rPr lang="en-GB" sz="2800" dirty="0" smtClean="0">
                <a:latin typeface="+mj-lt"/>
              </a:rPr>
              <a:t>he </a:t>
            </a:r>
            <a:r>
              <a:rPr lang="en-GB" sz="2800" dirty="0">
                <a:latin typeface="+mj-lt"/>
              </a:rPr>
              <a:t>first time that the </a:t>
            </a:r>
            <a:r>
              <a:rPr lang="en-GB" sz="2800" dirty="0" smtClean="0">
                <a:latin typeface="+mj-lt"/>
              </a:rPr>
              <a:t>applications loads </a:t>
            </a:r>
            <a:r>
              <a:rPr lang="en-GB" sz="2800" dirty="0">
                <a:latin typeface="+mj-lt"/>
              </a:rPr>
              <a:t>is slow</a:t>
            </a:r>
            <a:endParaRPr lang="pt-PT" sz="28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160573" y="2906794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Security</a:t>
            </a:r>
            <a:endParaRPr lang="pt-PT" sz="2800" dirty="0"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60573" y="3859698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What is the effort to make an offline application? It is possible?</a:t>
            </a:r>
          </a:p>
        </p:txBody>
      </p:sp>
    </p:spTree>
    <p:extLst>
      <p:ext uri="{BB962C8B-B14F-4D97-AF65-F5344CB8AC3E}">
        <p14:creationId xmlns:p14="http://schemas.microsoft.com/office/powerpoint/2010/main" val="26846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ecutiveTemplate.pptx" id="{1797D834-23D5-4880-B7B8-79853530DD50}" vid="{F79E7B0C-4667-4BC9-905A-A8839715C16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ExecutiveTemplate</Template>
  <TotalTime>1046</TotalTime>
  <Words>321</Words>
  <Application>Microsoft Office PowerPoint</Application>
  <PresentationFormat>Ecrã Panorâmico</PresentationFormat>
  <Paragraphs>123</Paragraphs>
  <Slides>17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Palatino Linotype</vt:lpstr>
      <vt:lpstr>Executive</vt:lpstr>
      <vt:lpstr>The Power of SPA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Poder de uma SPA</dc:title>
  <dc:creator>Mónica Rodrigues</dc:creator>
  <cp:lastModifiedBy>Mónica Rodrigues</cp:lastModifiedBy>
  <cp:revision>77</cp:revision>
  <dcterms:created xsi:type="dcterms:W3CDTF">2015-04-14T19:56:16Z</dcterms:created>
  <dcterms:modified xsi:type="dcterms:W3CDTF">2015-04-23T00:15:10Z</dcterms:modified>
</cp:coreProperties>
</file>