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69" r:id="rId9"/>
    <p:sldId id="260" r:id="rId10"/>
    <p:sldId id="261" r:id="rId11"/>
    <p:sldId id="268" r:id="rId12"/>
    <p:sldId id="262" r:id="rId13"/>
    <p:sldId id="263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E0000"/>
    <a:srgbClr val="FEEEE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ADF8-7371-423C-9FDB-C081830EA6AA}" type="datetimeFigureOut">
              <a:rPr lang="pt-PT" smtClean="0"/>
              <a:t>21/04/2015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B3733-4710-42DC-B738-DA4D68C972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35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18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07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7389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4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445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79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25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38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23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34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15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56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9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3733-4710-42DC-B738-DA4D68C972C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989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B035-A402-43DC-AEEE-742885BD4112}" type="datetime1">
              <a:rPr lang="pt-PT" smtClean="0"/>
              <a:t>21/04/2015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51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B1F7-3208-4E5C-84A4-35266FA3692F}" type="datetime1">
              <a:rPr lang="pt-PT" smtClean="0"/>
              <a:t>21/04/2015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434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EB-6F27-432F-8808-DFB91069B26F}" type="datetime1">
              <a:rPr lang="pt-PT" smtClean="0"/>
              <a:t>21/04/2015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70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FC7-D8D8-4329-ACD8-89F692019E5F}" type="datetime1">
              <a:rPr lang="pt-PT" smtClean="0"/>
              <a:t>21/04/2015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52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A15-1F30-46D5-81BD-E068F35AF832}" type="datetime1">
              <a:rPr lang="pt-PT" smtClean="0"/>
              <a:t>21/04/2015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17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351-A478-4D88-BF1C-FB19B9B98EBF}" type="datetime1">
              <a:rPr lang="pt-PT" smtClean="0"/>
              <a:t>21/04/2015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6D5-D1B0-4874-90D4-6505AE6E2D75}" type="datetime1">
              <a:rPr lang="pt-PT" smtClean="0"/>
              <a:t>21/04/2015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6A0-481A-40FA-9E81-8D69D9EDBCD3}" type="datetime1">
              <a:rPr lang="pt-PT" smtClean="0"/>
              <a:t>21/04/2015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4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9C87-0596-40D7-A4F6-E69DC6B961CE}" type="datetime1">
              <a:rPr lang="pt-PT" smtClean="0"/>
              <a:t>21/04/2015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86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861F-5572-4F4B-83CA-C797BB6ED892}" type="datetime1">
              <a:rPr lang="pt-PT" smtClean="0"/>
              <a:t>21/04/2015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2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3148-4993-42F0-8463-7C0F4F8667A3}" type="datetime1">
              <a:rPr lang="pt-PT" smtClean="0"/>
              <a:t>21/04/2015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E908B-9FD3-4FD6-A9AB-3FB3EABC170A}" type="datetime1">
              <a:rPr lang="pt-PT" smtClean="0"/>
              <a:t>21/04/2015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pt-PT" smtClean="0"/>
              <a:t>#PGGD26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66FD6C-A3C8-4AEA-B271-9B3656C67E0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3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inglepageappbook.com/goal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nockoutjs.com/" TargetMode="External"/><Relationship Id="rId5" Type="http://schemas.openxmlformats.org/officeDocument/2006/relationships/hyperlink" Target="https://angularjs.org/" TargetMode="External"/><Relationship Id="rId4" Type="http://schemas.openxmlformats.org/officeDocument/2006/relationships/hyperlink" Target="http://blog.scottlogic.com/2014/07/30/spa-angular-knockout.html%20%5b201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068346"/>
            <a:ext cx="10363200" cy="1359661"/>
          </a:xfrm>
        </p:spPr>
        <p:txBody>
          <a:bodyPr/>
          <a:lstStyle/>
          <a:p>
            <a:r>
              <a:rPr lang="pt-PT" dirty="0" smtClean="0">
                <a:solidFill>
                  <a:srgbClr val="006600"/>
                </a:solidFill>
              </a:rPr>
              <a:t>The </a:t>
            </a:r>
            <a:r>
              <a:rPr lang="pt-PT" dirty="0" err="1" smtClean="0">
                <a:solidFill>
                  <a:srgbClr val="006600"/>
                </a:solidFill>
              </a:rPr>
              <a:t>Power</a:t>
            </a:r>
            <a:r>
              <a:rPr lang="pt-PT" dirty="0" smtClean="0">
                <a:solidFill>
                  <a:srgbClr val="006600"/>
                </a:solidFill>
              </a:rPr>
              <a:t> of SPA</a:t>
            </a:r>
            <a:endParaRPr lang="pt-PT" dirty="0">
              <a:solidFill>
                <a:srgbClr val="0066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405" y="5149273"/>
            <a:ext cx="5299191" cy="757028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Mónica Rodrigues</a:t>
            </a: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monica85rodrigues@gmail.com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446405" y="3454738"/>
            <a:ext cx="5299191" cy="7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sz="3200" b="1" dirty="0" smtClean="0">
                <a:solidFill>
                  <a:srgbClr val="FF0000"/>
                </a:solidFill>
              </a:rPr>
              <a:t>#PGGD26 – 23/04/2015</a:t>
            </a:r>
            <a:endParaRPr lang="pt-PT" sz="3200" b="1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" y="97822"/>
            <a:ext cx="1326294" cy="8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10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73948" y="142478"/>
            <a:ext cx="3707694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SPA</a:t>
            </a:r>
            <a:endParaRPr lang="pt-PT" sz="6000" dirty="0">
              <a:solidFill>
                <a:srgbClr val="006600"/>
              </a:solidFill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15" y="2577392"/>
            <a:ext cx="1077092" cy="1293804"/>
          </a:xfrm>
          <a:prstGeom prst="rect">
            <a:avLst/>
          </a:prstGeom>
        </p:spPr>
      </p:pic>
      <p:sp>
        <p:nvSpPr>
          <p:cNvPr id="42" name="Seta para a direita 41"/>
          <p:cNvSpPr/>
          <p:nvPr/>
        </p:nvSpPr>
        <p:spPr>
          <a:xfrm>
            <a:off x="5898395" y="2855638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Seta para a direita 42"/>
          <p:cNvSpPr/>
          <p:nvPr/>
        </p:nvSpPr>
        <p:spPr>
          <a:xfrm flipH="1">
            <a:off x="5898395" y="3299805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/>
          <p:cNvSpPr txBox="1"/>
          <p:nvPr/>
        </p:nvSpPr>
        <p:spPr>
          <a:xfrm>
            <a:off x="6087454" y="2486306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 dados</a:t>
            </a:r>
            <a:endParaRPr lang="pt-PT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127179" y="3410409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Retorna dados</a:t>
            </a:r>
            <a:endParaRPr lang="pt-PT" dirty="0"/>
          </a:p>
        </p:txBody>
      </p:sp>
      <p:sp>
        <p:nvSpPr>
          <p:cNvPr id="46" name="Seta curvada à esquerda 45"/>
          <p:cNvSpPr/>
          <p:nvPr/>
        </p:nvSpPr>
        <p:spPr>
          <a:xfrm flipH="1">
            <a:off x="2746405" y="2959940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565220" y="2618424"/>
            <a:ext cx="126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Processa e manipula </a:t>
            </a: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endParaRPr lang="pt-PT" dirty="0"/>
          </a:p>
        </p:txBody>
      </p:sp>
      <p:sp>
        <p:nvSpPr>
          <p:cNvPr id="1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48" y="2486306"/>
            <a:ext cx="2245209" cy="13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11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1624536" y="147921"/>
            <a:ext cx="9257288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4800" dirty="0" smtClean="0">
                <a:solidFill>
                  <a:srgbClr val="006600"/>
                </a:solidFill>
              </a:rPr>
              <a:t>Some Javascript Frameworks</a:t>
            </a:r>
            <a:endParaRPr lang="pt-PT" sz="4800" dirty="0">
              <a:solidFill>
                <a:srgbClr val="0066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96" y="1756995"/>
            <a:ext cx="4290886" cy="111594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34" y="3425934"/>
            <a:ext cx="4685288" cy="117371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96" y="5152640"/>
            <a:ext cx="4138528" cy="7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12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67088" y="152217"/>
            <a:ext cx="5852084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Samples of SPA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86" y="2419503"/>
            <a:ext cx="1150961" cy="11509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7" y="1564479"/>
            <a:ext cx="2778828" cy="8550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16" y="2419503"/>
            <a:ext cx="3011144" cy="85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5" y="3757527"/>
            <a:ext cx="1751783" cy="17517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77" y="3989549"/>
            <a:ext cx="1196779" cy="11967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00" y="3438038"/>
            <a:ext cx="2390762" cy="11953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84" y="5561614"/>
            <a:ext cx="3015254" cy="9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13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72077" y="2330506"/>
            <a:ext cx="5437665" cy="1563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1500" dirty="0" smtClean="0">
                <a:solidFill>
                  <a:srgbClr val="006600"/>
                </a:solidFill>
              </a:rPr>
              <a:t>Demos</a:t>
            </a:r>
            <a:endParaRPr lang="pt-PT" sz="115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034450" y="1232336"/>
            <a:ext cx="1027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14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14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721719" y="147921"/>
            <a:ext cx="4281120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Referências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33987" y="2225310"/>
            <a:ext cx="10208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Angular VS Knockout </a:t>
            </a:r>
            <a:r>
              <a:rPr lang="pt-PT" dirty="0">
                <a:hlinkClick r:id="rId4"/>
              </a:rPr>
              <a:t>http://</a:t>
            </a:r>
            <a:r>
              <a:rPr lang="pt-PT" dirty="0" smtClean="0">
                <a:hlinkClick r:id="rId4"/>
              </a:rPr>
              <a:t>blog.scottlogic.com/2014/07/30/spa-angular-knockout.html [2014</a:t>
            </a:r>
            <a:r>
              <a:rPr lang="pt-PT" dirty="0" smtClean="0"/>
              <a:t>]</a:t>
            </a:r>
          </a:p>
          <a:p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</a:t>
            </a:r>
            <a:r>
              <a:rPr lang="pt-PT" dirty="0">
                <a:hlinkClick r:id="rId5"/>
              </a:rPr>
              <a:t>https://angularjs.org</a:t>
            </a:r>
            <a:r>
              <a:rPr lang="pt-PT" dirty="0" smtClean="0">
                <a:hlinkClick r:id="rId5"/>
              </a:rPr>
              <a:t>/</a:t>
            </a:r>
            <a:endParaRPr lang="pt-PT" dirty="0" smtClean="0"/>
          </a:p>
          <a:p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Knockout.js </a:t>
            </a:r>
            <a:r>
              <a:rPr lang="pt-PT" dirty="0">
                <a:hlinkClick r:id="rId6"/>
              </a:rPr>
              <a:t>http://knockoutjs.com</a:t>
            </a:r>
            <a:r>
              <a:rPr lang="pt-PT" dirty="0" smtClean="0">
                <a:hlinkClick r:id="rId6"/>
              </a:rPr>
              <a:t>/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Backbone.js  </a:t>
            </a:r>
            <a:r>
              <a:rPr lang="pt-PT" dirty="0">
                <a:hlinkClick r:id="rId7"/>
              </a:rPr>
              <a:t>http://backbonejs.org</a:t>
            </a:r>
            <a:r>
              <a:rPr lang="pt-PT" dirty="0" smtClean="0">
                <a:hlinkClick r:id="rId7"/>
              </a:rPr>
              <a:t>/</a:t>
            </a:r>
            <a:endParaRPr lang="pt-PT" dirty="0" smtClean="0"/>
          </a:p>
          <a:p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hlinkClick r:id="rId8"/>
              </a:rPr>
              <a:t>http</a:t>
            </a:r>
            <a:r>
              <a:rPr lang="pt-PT" dirty="0">
                <a:hlinkClick r:id="rId8"/>
              </a:rPr>
              <a:t>://</a:t>
            </a:r>
            <a:r>
              <a:rPr lang="pt-PT" dirty="0" smtClean="0">
                <a:hlinkClick r:id="rId8"/>
              </a:rPr>
              <a:t>singlepageappbook.com/goal.html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6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15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61" y="585435"/>
            <a:ext cx="5525159" cy="55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2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85256" y="2693473"/>
            <a:ext cx="3068425" cy="1886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1500" dirty="0" smtClean="0">
                <a:solidFill>
                  <a:srgbClr val="006600"/>
                </a:solidFill>
              </a:rPr>
              <a:t>Me?</a:t>
            </a:r>
            <a:endParaRPr lang="pt-PT" sz="11500" dirty="0">
              <a:solidFill>
                <a:srgbClr val="0066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31" y="3217235"/>
            <a:ext cx="2407057" cy="110518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7459244" y="1077788"/>
            <a:ext cx="1995291" cy="1652537"/>
            <a:chOff x="7034412" y="806267"/>
            <a:chExt cx="1995291" cy="165253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412" y="806267"/>
              <a:ext cx="1995291" cy="1496468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7460857" y="208947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Since 2010</a:t>
              </a:r>
              <a:endParaRPr lang="pt-P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56" y="3065707"/>
            <a:ext cx="2425681" cy="140823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28" y="5225821"/>
            <a:ext cx="1443468" cy="13130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60" y="5581368"/>
            <a:ext cx="2746781" cy="9575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248764" y="4490226"/>
            <a:ext cx="294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latin typeface="+mj-lt"/>
              </a:rPr>
              <a:t>Mónica Rodrigues</a:t>
            </a:r>
            <a:endParaRPr lang="pt-PT" sz="2400" b="1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41" y="213212"/>
            <a:ext cx="1651843" cy="165184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30" y="1370927"/>
            <a:ext cx="1842723" cy="10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3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43009" y="11446"/>
            <a:ext cx="9435351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4400" dirty="0" smtClean="0">
                <a:solidFill>
                  <a:srgbClr val="006600"/>
                </a:solidFill>
              </a:rPr>
              <a:t>Contents</a:t>
            </a:r>
            <a:endParaRPr lang="pt-PT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866535" y="1897291"/>
            <a:ext cx="6571535" cy="366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Motivations</a:t>
            </a: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Considerations</a:t>
            </a: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 of SPA</a:t>
            </a: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Demos</a:t>
            </a: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pt-PT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4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73948" y="142478"/>
            <a:ext cx="306842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Problem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128205" y="2320411"/>
            <a:ext cx="7687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The user wants a central place to view or take actions on most or all content so they don’t have to waste time navigating between pages.</a:t>
            </a:r>
            <a:endParaRPr lang="pt-P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13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5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73948" y="142478"/>
            <a:ext cx="306842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Solution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120113" y="1460205"/>
            <a:ext cx="7687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Use modern web development techniques to build a single-page app that doesn’t need to reload itself as the user browses through it.</a:t>
            </a:r>
            <a:endParaRPr lang="pt-PT" sz="2800" dirty="0">
              <a:latin typeface="+mj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260752" y="3664515"/>
            <a:ext cx="5203179" cy="127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13800" dirty="0" smtClean="0">
                <a:solidFill>
                  <a:srgbClr val="FF0000"/>
                </a:solidFill>
              </a:rPr>
              <a:t>SPA</a:t>
            </a:r>
            <a:endParaRPr lang="pt-PT" sz="6600" dirty="0" smtClean="0">
              <a:solidFill>
                <a:srgbClr val="FF0000"/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60752" y="5035896"/>
            <a:ext cx="5195761" cy="584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3200" dirty="0" smtClean="0">
                <a:solidFill>
                  <a:srgbClr val="006600"/>
                </a:solidFill>
              </a:rPr>
              <a:t>Single Page Application</a:t>
            </a:r>
            <a:endParaRPr lang="pt-PT" sz="3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6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615598" y="148639"/>
            <a:ext cx="4597818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Motivations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60573" y="203430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each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60573" y="308069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esponsive</a:t>
            </a:r>
            <a:endParaRPr lang="pt-PT" sz="2800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60573" y="4185342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GB" sz="2800" dirty="0" smtClean="0">
                <a:latin typeface="+mj-lt"/>
              </a:rPr>
              <a:t>ound Trip</a:t>
            </a:r>
            <a:endParaRPr lang="pt-PT" sz="2800" dirty="0"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60573" y="2516022"/>
            <a:ext cx="76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can be accessible on different platforms and devices</a:t>
            </a:r>
            <a:endParaRPr lang="pt-PT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60573" y="3525298"/>
            <a:ext cx="76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needs to be very responsive to different resolutions</a:t>
            </a:r>
            <a:endParaRPr lang="pt-PT" dirty="0">
              <a:latin typeface="+mj-lt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60573" y="4707118"/>
            <a:ext cx="768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Web app does not require many round trips between client and server</a:t>
            </a:r>
            <a:endParaRPr lang="pt-PT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63313" y="1254867"/>
            <a:ext cx="190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The 3 Rs </a:t>
            </a:r>
            <a:endParaRPr lang="pt-PT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21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7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615598" y="148639"/>
            <a:ext cx="4597818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rgbClr val="006600"/>
                </a:solidFill>
              </a:rPr>
              <a:t>Motivations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19002" y="917310"/>
            <a:ext cx="892551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pt-PT" sz="4400" dirty="0">
              <a:solidFill>
                <a:srgbClr val="006600"/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60573" y="2034308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Best user experience</a:t>
            </a:r>
            <a:endParaRPr lang="pt-PT" sz="28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60573" y="3080698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Separation of responsibilities of client and server</a:t>
            </a:r>
            <a:endParaRPr lang="pt-PT" sz="2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60573" y="4557975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Offline Web applications</a:t>
            </a:r>
            <a:endParaRPr lang="pt-P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52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8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63551" y="147921"/>
            <a:ext cx="5860175" cy="89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Considerations</a:t>
            </a:r>
            <a:endParaRPr lang="pt-PT" sz="6000" dirty="0">
              <a:solidFill>
                <a:srgbClr val="006600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989373" y="1545579"/>
            <a:ext cx="3738520" cy="67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34948" y="1629437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T</a:t>
            </a:r>
            <a:r>
              <a:rPr lang="en-GB" sz="2800" dirty="0" smtClean="0">
                <a:latin typeface="+mj-lt"/>
              </a:rPr>
              <a:t>he </a:t>
            </a:r>
            <a:r>
              <a:rPr lang="en-GB" sz="2800" dirty="0">
                <a:latin typeface="+mj-lt"/>
              </a:rPr>
              <a:t>first time that the application load is slow</a:t>
            </a:r>
            <a:endParaRPr lang="pt-PT" sz="2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60573" y="2906794"/>
            <a:ext cx="768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Security</a:t>
            </a:r>
            <a:endParaRPr lang="pt-PT" sz="28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60573" y="3847172"/>
            <a:ext cx="768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How much it costs to make an offline application? It is possible?</a:t>
            </a:r>
            <a:endParaRPr lang="pt-P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46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1442700" y="6356349"/>
            <a:ext cx="749300" cy="365125"/>
          </a:xfrm>
        </p:spPr>
        <p:txBody>
          <a:bodyPr/>
          <a:lstStyle/>
          <a:p>
            <a:fld id="{E466FD6C-A3C8-4AEA-B271-9B3656C67E08}" type="slidenum">
              <a:rPr lang="pt-PT" b="1" smtClean="0">
                <a:solidFill>
                  <a:srgbClr val="006600"/>
                </a:solidFill>
              </a:rPr>
              <a:t>9</a:t>
            </a:fld>
            <a:endParaRPr lang="pt-PT" b="1" dirty="0">
              <a:solidFill>
                <a:srgbClr val="00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73948" y="142478"/>
            <a:ext cx="3473025" cy="968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z="6000" dirty="0" smtClean="0">
                <a:solidFill>
                  <a:srgbClr val="006600"/>
                </a:solidFill>
              </a:rPr>
              <a:t>No SPA</a:t>
            </a:r>
            <a:endParaRPr lang="pt-PT" sz="6000" dirty="0">
              <a:solidFill>
                <a:srgbClr val="0066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17" y="2741044"/>
            <a:ext cx="1077092" cy="1293804"/>
          </a:xfrm>
          <a:prstGeom prst="rect">
            <a:avLst/>
          </a:prstGeom>
        </p:spPr>
      </p:pic>
      <p:sp>
        <p:nvSpPr>
          <p:cNvPr id="31" name="Seta curvada à esquerda 30"/>
          <p:cNvSpPr/>
          <p:nvPr/>
        </p:nvSpPr>
        <p:spPr>
          <a:xfrm>
            <a:off x="7526357" y="2857448"/>
            <a:ext cx="743617" cy="305709"/>
          </a:xfrm>
          <a:prstGeom prst="curvedLeftArrow">
            <a:avLst>
              <a:gd name="adj1" fmla="val 0"/>
              <a:gd name="adj2" fmla="val 51899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" name="Seta para a direita 31"/>
          <p:cNvSpPr/>
          <p:nvPr/>
        </p:nvSpPr>
        <p:spPr>
          <a:xfrm>
            <a:off x="3899653" y="3019290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Seta para a direita 32"/>
          <p:cNvSpPr/>
          <p:nvPr/>
        </p:nvSpPr>
        <p:spPr>
          <a:xfrm flipH="1">
            <a:off x="3899653" y="3463457"/>
            <a:ext cx="2560026" cy="1043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aixaDeTexto 34"/>
          <p:cNvSpPr txBox="1"/>
          <p:nvPr/>
        </p:nvSpPr>
        <p:spPr>
          <a:xfrm>
            <a:off x="4145356" y="2649958"/>
            <a:ext cx="23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 página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33633" y="3574061"/>
            <a:ext cx="231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Retorna página </a:t>
            </a:r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renderizada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8269974" y="2649958"/>
            <a:ext cx="184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Renderiza</a:t>
            </a:r>
            <a:r>
              <a:rPr lang="pt-P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página</a:t>
            </a:r>
            <a:endParaRPr lang="pt-PT" dirty="0"/>
          </a:p>
        </p:txBody>
      </p:sp>
      <p:sp>
        <p:nvSpPr>
          <p:cNvPr id="1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11026318" y="97822"/>
            <a:ext cx="999947" cy="365125"/>
          </a:xfrm>
        </p:spPr>
        <p:txBody>
          <a:bodyPr/>
          <a:lstStyle/>
          <a:p>
            <a:r>
              <a:rPr lang="pt-PT" b="1" dirty="0" smtClean="0">
                <a:solidFill>
                  <a:srgbClr val="FE0000"/>
                </a:solidFill>
              </a:rPr>
              <a:t>#PGGD26</a:t>
            </a:r>
            <a:endParaRPr lang="pt-PT" b="1" dirty="0">
              <a:solidFill>
                <a:srgbClr val="FE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8" y="147921"/>
            <a:ext cx="1326294" cy="89121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33" y="2649958"/>
            <a:ext cx="2132490" cy="1285766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487586" y="2986574"/>
            <a:ext cx="129473" cy="1294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991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3 0.00208 L 0.2582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14 -0.00579 C 0.27825 -0.00718 0.28645 0.00856 0.28737 0.02963 C 0.28815 0.05023 0.28125 0.06852 0.272 0.06944 C 0.26289 0.0706 0.25481 0.0544 0.2539 0.03379 C 0.25312 0.01273 0.25989 -0.00486 0.26914 -0.00579 Z " pathEditMode="relative" rAng="21360000" ptsTypes="AAA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8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39 -0.00579 L 0.28346 0.01574 C 0.28606 0.02037 0.2875 0.02708 0.2875 0.03426 C 0.2875 0.04236 0.28606 0.04884 0.28346 0.05347 L 0.27239 0.07523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4 0.06967 L 0.00612 0.061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ecutiveTemplate.pptx" id="{1797D834-23D5-4880-B7B8-79853530DD50}" vid="{F79E7B0C-4667-4BC9-905A-A8839715C16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ExecutiveTemplate</Template>
  <TotalTime>721</TotalTime>
  <Words>271</Words>
  <Application>Microsoft Office PowerPoint</Application>
  <PresentationFormat>Ecrã Panorâmico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The Power of SPA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Poder de uma SPA</dc:title>
  <dc:creator>Mónica Rodrigues</dc:creator>
  <cp:lastModifiedBy>Mónica Rodrigues</cp:lastModifiedBy>
  <cp:revision>51</cp:revision>
  <dcterms:created xsi:type="dcterms:W3CDTF">2015-04-14T19:56:16Z</dcterms:created>
  <dcterms:modified xsi:type="dcterms:W3CDTF">2015-04-22T00:00:57Z</dcterms:modified>
</cp:coreProperties>
</file>