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78" r:id="rId7"/>
    <p:sldId id="258" r:id="rId8"/>
    <p:sldId id="280" r:id="rId9"/>
    <p:sldId id="298" r:id="rId10"/>
    <p:sldId id="282" r:id="rId11"/>
    <p:sldId id="286" r:id="rId12"/>
    <p:sldId id="283" r:id="rId13"/>
    <p:sldId id="284" r:id="rId14"/>
    <p:sldId id="287" r:id="rId15"/>
    <p:sldId id="288" r:id="rId16"/>
    <p:sldId id="291" r:id="rId17"/>
    <p:sldId id="294" r:id="rId18"/>
    <p:sldId id="295" r:id="rId19"/>
    <p:sldId id="296" r:id="rId20"/>
    <p:sldId id="299" r:id="rId21"/>
    <p:sldId id="297" r:id="rId22"/>
    <p:sldId id="300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0655" autoAdjust="0"/>
  </p:normalViewPr>
  <p:slideViewPr>
    <p:cSldViewPr snapToGrid="0">
      <p:cViewPr>
        <p:scale>
          <a:sx n="96" d="100"/>
          <a:sy n="96" d="100"/>
        </p:scale>
        <p:origin x="1092" y="28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15769-9E91-CA5B-E258-D6A1BC6A2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C08CE2-DCEC-0DD0-3452-47015240F5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1E60C7-F5D9-1373-5516-657EF4EDCE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32777-C1D9-7B2A-F437-50D33155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37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EEC1E-4EA9-395C-4707-78703F6E9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D3E3DC-55EA-3AC9-99D4-221C695F9D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114BF3-0DB5-D4A6-2F32-C657C7514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18006-000C-161D-D4D9-3BE070849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99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2B26B-D397-C964-E096-07C63FBEB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932DDD-79A1-AE68-7DED-4A6983644A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F7EA51-8489-34A7-3086-FF4C66A2B4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CBE1F-7F74-15BE-1923-B52D4D3112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3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A3BF9-5C08-B93B-532F-12E27B76A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709748-1E1D-D0F6-B226-F5D71F3214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36E9ED-3853-767D-B1B5-95AED41B1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791B5-1AFE-E5FB-31C1-5372C40826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23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AC926-E62A-FCDC-4D82-D8B3DDF98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B41283-6190-293D-FE05-46484506C3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97E015-B3F6-55B7-8E8D-9F386162E7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BA603-B9C9-EA96-430F-4A5F93FC55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99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2B492-ADE8-C2B4-8F29-5B3AA0580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360C52-8100-2F93-DC97-FA3D9E4840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BEF4C2-9B13-549E-5ECF-38CFCEEBD4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D0AAB-C341-F721-38EC-388C9023DE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39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DD3FA-9ED8-24B3-5EAA-46662F9DF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5BB9F6-382A-D1AA-6E08-EF235E32B8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2706AD-4E45-7806-A4B1-7E411D7401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88708-1A49-168C-E628-F67E52F00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86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45889-7EF8-7835-D4F6-65733F4A6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F265C3-D2D5-6335-3014-34DF9449D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C02535-5640-6851-C93B-8D229764EE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55410-41A3-6BD4-093C-5A4711C79C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043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CF968-EBC0-964C-132E-F7476D64E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5DF6A4-A8BC-B4F5-D90B-829A29CBDB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83F9AC-DBC1-6C5E-23E0-5D81C4F2A1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98AB7-7179-DDA6-B6DB-19D9C64A4D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1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F1CB8-6A7D-2CCE-865A-3BB9FBD8E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7A9C62-5B9E-284D-7331-076B324EF9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59E79B-41FA-F29F-7227-46F3163C50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C9F8B-9FBB-52C6-086B-6ADE87F70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28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8CD71-C4AD-8DAD-965A-85C13A646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A41946-CD77-AE98-F6B2-9D37270933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504DB4-433A-4B7E-431F-F06B5B80A9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BC37F-6A4B-EA69-2C0C-734E50619D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3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DK" dirty="0"/>
              <a:t>LEAP AI and data consulting – Case</a:t>
            </a:r>
            <a:br>
              <a:rPr lang="en-DK" dirty="0"/>
            </a:br>
            <a:r>
              <a:rPr lang="en-DK" sz="1600" dirty="0"/>
              <a:t>Filip Arthur Blaafjell</a:t>
            </a:r>
            <a:r>
              <a:rPr lang="en-DK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03" y="-607760"/>
            <a:ext cx="5655197" cy="1997867"/>
          </a:xfrm>
        </p:spPr>
        <p:txBody>
          <a:bodyPr anchor="b"/>
          <a:lstStyle/>
          <a:p>
            <a:r>
              <a:rPr lang="en-DK" dirty="0"/>
              <a:t>Data models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7871" y="6260727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BFBD3F-F6C1-53E3-5BE0-8AAA63D1530A}"/>
              </a:ext>
            </a:extLst>
          </p:cNvPr>
          <p:cNvSpPr txBox="1"/>
          <p:nvPr/>
        </p:nvSpPr>
        <p:spPr>
          <a:xfrm>
            <a:off x="440803" y="1758102"/>
            <a:ext cx="608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12 models: 4 Staging </a:t>
            </a:r>
            <a:r>
              <a:rPr lang="en-DK" dirty="0">
                <a:sym typeface="Wingdings" panose="05000000000000000000" pitchFamily="2" charset="2"/>
              </a:rPr>
              <a:t>--&gt; 4 Intermediates --&gt; 4 Marts</a:t>
            </a:r>
          </a:p>
        </p:txBody>
      </p:sp>
      <p:pic>
        <p:nvPicPr>
          <p:cNvPr id="28" name="Picture 27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188607D8-FEAD-23B6-9B67-98B42D6C5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54" y="2796772"/>
            <a:ext cx="11751197" cy="291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99E22-CABD-D420-8FF5-B83764C3B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4F7E53-67FC-FA98-9CA0-B06FE89D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39" y="785597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DK" dirty="0"/>
              <a:t>taging layer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58265-1F04-0D50-A2BA-0AF2E313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9394" y="596078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55A8160-6CFC-75E1-AA9B-BF31F26C8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DK" altLang="en-DK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Modeling Architecture and Design Principles</a:t>
            </a:r>
            <a:endParaRPr kumimoji="0" lang="en-DK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DK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D2D748C9-C88E-A170-FCD9-E1064F88DDAF}"/>
              </a:ext>
            </a:extLst>
          </p:cNvPr>
          <p:cNvSpPr txBox="1">
            <a:spLocks/>
          </p:cNvSpPr>
          <p:nvPr/>
        </p:nvSpPr>
        <p:spPr>
          <a:xfrm>
            <a:off x="92764" y="2228569"/>
            <a:ext cx="3247662" cy="191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B69D042D-3A99-6AE1-7DAA-440546EAA82D}"/>
              </a:ext>
            </a:extLst>
          </p:cNvPr>
          <p:cNvSpPr txBox="1">
            <a:spLocks/>
          </p:cNvSpPr>
          <p:nvPr/>
        </p:nvSpPr>
        <p:spPr>
          <a:xfrm>
            <a:off x="212036" y="2167284"/>
            <a:ext cx="3247662" cy="191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86B3F266-0E8B-AE00-2EA8-ED15BE364C2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21367" y="2350742"/>
            <a:ext cx="3247662" cy="311592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Standardize raw feeds (types, nulls, text)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Validate core keys &amp; domains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Remove</a:t>
            </a:r>
            <a:r>
              <a:rPr lang="en-US" dirty="0"/>
              <a:t> noise early (invalid states, empty strings)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business logic or aggregation here</a:t>
            </a:r>
          </a:p>
          <a:p>
            <a:endParaRPr lang="en-US" dirty="0"/>
          </a:p>
        </p:txBody>
      </p:sp>
      <p:pic>
        <p:nvPicPr>
          <p:cNvPr id="50" name="Picture 49" descr="A diagram of a company&#10;&#10;AI-generated content may be incorrect.">
            <a:extLst>
              <a:ext uri="{FF2B5EF4-FFF2-40B4-BE49-F238E27FC236}">
                <a16:creationId xmlns:a16="http://schemas.microsoft.com/office/drawing/2014/main" id="{5D463C94-EAFA-D960-0B5A-955127B27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106" y="2097156"/>
            <a:ext cx="5197956" cy="327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58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1631C-7F38-9A3C-D3E5-4A50BC9C5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EC4287-F9C0-B75F-DF76-BA6FB0B4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68" y="798837"/>
            <a:ext cx="3985591" cy="1917700"/>
          </a:xfrm>
        </p:spPr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DK" dirty="0"/>
              <a:t>ntermediate layer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2AA77-E80B-4F9D-3768-240F9E19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9394" y="596078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C8EE4479-B2A6-E94D-5758-7694A93E2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DK" altLang="en-DK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Modeling Architecture and Design Principles</a:t>
            </a:r>
            <a:endParaRPr kumimoji="0" lang="en-DK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DK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D85858C-568C-3C7B-3B16-CC0177912EA9}"/>
              </a:ext>
            </a:extLst>
          </p:cNvPr>
          <p:cNvSpPr txBox="1">
            <a:spLocks/>
          </p:cNvSpPr>
          <p:nvPr/>
        </p:nvSpPr>
        <p:spPr>
          <a:xfrm>
            <a:off x="92764" y="2228569"/>
            <a:ext cx="3247662" cy="191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008EE67E-6731-EC0F-0EA6-629D26B108AC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47868" y="2460072"/>
            <a:ext cx="3826567" cy="3115929"/>
          </a:xfrm>
        </p:spPr>
        <p:txBody>
          <a:bodyPr>
            <a:normAutofit/>
          </a:bodyPr>
          <a:lstStyle/>
          <a:p>
            <a:r>
              <a:rPr lang="en-US" dirty="0"/>
              <a:t>Transform standardized staging data into analytics-ready aggregates</a:t>
            </a:r>
            <a:r>
              <a:rPr lang="en-DK" dirty="0"/>
              <a:t> based on grains.</a:t>
            </a:r>
          </a:p>
          <a:p>
            <a:br>
              <a:rPr lang="en-US" dirty="0"/>
            </a:br>
            <a:r>
              <a:rPr lang="en-US" dirty="0"/>
              <a:t>This layer defines behavioral, product, and macro-level relationships across dimensions (user, state, month).</a:t>
            </a:r>
          </a:p>
        </p:txBody>
      </p:sp>
      <p:pic>
        <p:nvPicPr>
          <p:cNvPr id="7" name="Picture 6" descr="A screenshot of a diagram&#10;&#10;AI-generated content may be incorrect.">
            <a:extLst>
              <a:ext uri="{FF2B5EF4-FFF2-40B4-BE49-F238E27FC236}">
                <a16:creationId xmlns:a16="http://schemas.microsoft.com/office/drawing/2014/main" id="{E5B642CC-6198-1B8A-6BBB-AE11FCEDC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135" y="1913841"/>
            <a:ext cx="6616863" cy="303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92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0994F-9130-6744-BCAD-AAC8B5136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C11B7E-B1AB-19FF-0353-8172D987D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68" y="798837"/>
            <a:ext cx="3985591" cy="1917700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DK" dirty="0"/>
              <a:t>ART LAYER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628C8-4CA1-B89D-048A-3B1DAC27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9394" y="596078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8BCA7AE-4FF7-1817-2CDE-9E36C21D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DK" altLang="en-DK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Modeling Architecture and Design Principles</a:t>
            </a:r>
            <a:endParaRPr kumimoji="0" lang="en-DK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DK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A7D8E516-56AD-25EB-7528-23CB117FA528}"/>
              </a:ext>
            </a:extLst>
          </p:cNvPr>
          <p:cNvSpPr txBox="1">
            <a:spLocks/>
          </p:cNvSpPr>
          <p:nvPr/>
        </p:nvSpPr>
        <p:spPr>
          <a:xfrm>
            <a:off x="92764" y="2228569"/>
            <a:ext cx="3247662" cy="191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D315F3C-AF07-4BB9-6A90-CF78A292E4A9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47868" y="2460072"/>
            <a:ext cx="3826567" cy="3115929"/>
          </a:xfrm>
        </p:spPr>
        <p:txBody>
          <a:bodyPr>
            <a:normAutofit/>
          </a:bodyPr>
          <a:lstStyle/>
          <a:p>
            <a:r>
              <a:rPr lang="en-US" dirty="0"/>
              <a:t>Deliver aggregated</a:t>
            </a:r>
            <a:r>
              <a:rPr lang="en-DK" dirty="0"/>
              <a:t> </a:t>
            </a:r>
            <a:r>
              <a:rPr lang="en-US" dirty="0" err="1"/>
              <a:t>analyti</a:t>
            </a:r>
            <a:r>
              <a:rPr lang="en-DK" dirty="0"/>
              <a:t>cs and </a:t>
            </a:r>
            <a:r>
              <a:rPr lang="en-US" dirty="0"/>
              <a:t>datasets with business logic applied.</a:t>
            </a:r>
            <a:endParaRPr lang="en-DK" dirty="0"/>
          </a:p>
          <a:p>
            <a:br>
              <a:rPr lang="en-US" dirty="0"/>
            </a:br>
            <a:r>
              <a:rPr lang="en-US" dirty="0"/>
              <a:t>These models expose key performance metrics, growth trends, and demographic insights for visualization and decision-making.</a:t>
            </a:r>
          </a:p>
        </p:txBody>
      </p:sp>
      <p:pic>
        <p:nvPicPr>
          <p:cNvPr id="6" name="Picture 5" descr="A diagram of a person&#10;&#10;AI-generated content may be incorrect.">
            <a:extLst>
              <a:ext uri="{FF2B5EF4-FFF2-40B4-BE49-F238E27FC236}">
                <a16:creationId xmlns:a16="http://schemas.microsoft.com/office/drawing/2014/main" id="{F8C975B5-2B17-C466-2941-2D1A85FCE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102" y="2228569"/>
            <a:ext cx="6766068" cy="304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66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FD632-6F05-25BC-6609-FA700BFD2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1088-692F-89A5-8F7A-936C3BD0E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516835"/>
            <a:ext cx="12192000" cy="11728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5A3511-BD30-8AE5-4952-2D57474B7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225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45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8EDCD-11C0-EE52-C104-C0B49DBCA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BF4D3-7C3B-1A45-351A-5035EA4DF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0376" y="1553752"/>
            <a:ext cx="6210300" cy="3377354"/>
          </a:xfrm>
        </p:spPr>
        <p:txBody>
          <a:bodyPr/>
          <a:lstStyle/>
          <a:p>
            <a:r>
              <a:rPr lang="en-DK" dirty="0"/>
              <a:t>Current Data Governance and Scalability</a:t>
            </a:r>
            <a:br>
              <a:rPr lang="en-DK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93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B508C-96A8-E3A1-F6C7-51FAA3F54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C21515-F63E-5952-3C38-13A73BD3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30" y="323149"/>
            <a:ext cx="3985591" cy="1917700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DK" dirty="0"/>
              <a:t>obust testing and documentation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6D92B-4895-4DB8-CD44-A8DAA741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9394" y="596078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D57AA8AB-0959-28B3-D808-4B3CD775A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DK" altLang="en-DK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Modeling Architecture and Design Principles</a:t>
            </a:r>
            <a:endParaRPr kumimoji="0" lang="en-DK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DK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922C87FA-8DB9-7868-29EA-1E4E0030B5DE}"/>
              </a:ext>
            </a:extLst>
          </p:cNvPr>
          <p:cNvSpPr txBox="1">
            <a:spLocks/>
          </p:cNvSpPr>
          <p:nvPr/>
        </p:nvSpPr>
        <p:spPr>
          <a:xfrm>
            <a:off x="92764" y="2228568"/>
            <a:ext cx="3247662" cy="3436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FBC516CB-5E11-1E68-A5BF-7DF1CC4EC2F7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47868" y="2460072"/>
            <a:ext cx="5188228" cy="336425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ensures that every layer meets integrity, consistency, and realism standards before data reaches analytics consumers.</a:t>
            </a: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All models have sep</a:t>
            </a:r>
            <a:r>
              <a:rPr lang="en-US" dirty="0"/>
              <a:t>a</a:t>
            </a:r>
            <a:r>
              <a:rPr lang="en-DK" dirty="0"/>
              <a:t>rate YAML test files with clear a model description, column descriptions and data quality testing.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Testing methods is sep</a:t>
            </a:r>
            <a:r>
              <a:rPr lang="en-US" dirty="0"/>
              <a:t>a</a:t>
            </a:r>
            <a:r>
              <a:rPr lang="en-DK" dirty="0"/>
              <a:t>rated by layers Hygiene (STG) </a:t>
            </a:r>
            <a:r>
              <a:rPr lang="en-DK" dirty="0">
                <a:sym typeface="Wingdings" panose="05000000000000000000" pitchFamily="2" charset="2"/>
              </a:rPr>
              <a:t> Aggregation (INT)  Metrics (MART)</a:t>
            </a:r>
          </a:p>
          <a:p>
            <a:endParaRPr lang="en-DK" dirty="0">
              <a:sym typeface="Wingdings" panose="05000000000000000000" pitchFamily="2" charset="2"/>
            </a:endParaRPr>
          </a:p>
          <a:p>
            <a:endParaRPr lang="en-DK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A88828-6435-1F86-A990-C12DB48EC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323" y="1124405"/>
            <a:ext cx="6430677" cy="460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87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6088B-4F8D-01EF-B4BE-1090C4BBB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88CA1-38CC-F076-8045-DD40CDA47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7375" y="1543813"/>
            <a:ext cx="6496050" cy="3377354"/>
          </a:xfrm>
        </p:spPr>
        <p:txBody>
          <a:bodyPr/>
          <a:lstStyle/>
          <a:p>
            <a:r>
              <a:rPr lang="en-DK" dirty="0"/>
              <a:t>Future work, thoughts and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71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2259B-0922-537B-8418-8E581185A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9F0B6D-4F63-FED3-1374-47DFE986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30" y="323149"/>
            <a:ext cx="7670040" cy="1917700"/>
          </a:xfrm>
        </p:spPr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DK" dirty="0"/>
              <a:t>UTURE WORK – CI/CD </a:t>
            </a:r>
            <a:r>
              <a:rPr lang="en-DK" dirty="0">
                <a:sym typeface="Wingdings" panose="05000000000000000000" pitchFamily="2" charset="2"/>
              </a:rPr>
              <a:t></a:t>
            </a:r>
            <a:r>
              <a:rPr lang="en-DK" dirty="0"/>
              <a:t> PRODUCTION READY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23E8B-134D-3E4A-5DF1-7E7C490A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9394" y="596078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D3A724F6-3ACB-54CB-112D-B632ED690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DK" altLang="en-DK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Modeling Architecture and Design Principles</a:t>
            </a:r>
            <a:endParaRPr kumimoji="0" lang="en-DK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DK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B119ADE-DE68-61F1-61E8-9C0A4307B1C1}"/>
              </a:ext>
            </a:extLst>
          </p:cNvPr>
          <p:cNvSpPr txBox="1">
            <a:spLocks/>
          </p:cNvSpPr>
          <p:nvPr/>
        </p:nvSpPr>
        <p:spPr>
          <a:xfrm>
            <a:off x="92764" y="2228568"/>
            <a:ext cx="3247662" cy="3436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58306A-8515-A768-2B77-28D1F413683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78830" y="2345968"/>
            <a:ext cx="10039135" cy="32384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Raw schemas continuously updated by Snowpipe.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Dedicated databases and warehouses for dev, stg, and prod, with strict role-based access.</a:t>
            </a: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Git CI/CD workflow:</a:t>
            </a:r>
          </a:p>
          <a:p>
            <a:pPr lvl="1" indent="0">
              <a:buNone/>
            </a:pPr>
            <a:r>
              <a:rPr lang="en-US" dirty="0"/>
              <a:t>PR triggers CI: automated </a:t>
            </a:r>
            <a:r>
              <a:rPr lang="en-US" dirty="0" err="1"/>
              <a:t>dbt</a:t>
            </a:r>
            <a:r>
              <a:rPr lang="en-US" dirty="0"/>
              <a:t> build and testing → Approval triggers CD: deploys to </a:t>
            </a:r>
            <a:r>
              <a:rPr lang="en-DK" dirty="0"/>
              <a:t>        </a:t>
            </a:r>
            <a:r>
              <a:rPr lang="en-US" dirty="0"/>
              <a:t>Snowflake production → Data models and metrics updated.</a:t>
            </a: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metadata logging and data freshness dashboards + Snowflake query history.</a:t>
            </a: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lvl="1" indent="0">
              <a:buNone/>
            </a:pPr>
            <a:endParaRPr lang="en-DK" dirty="0"/>
          </a:p>
          <a:p>
            <a:endParaRPr lang="en-DK" dirty="0"/>
          </a:p>
          <a:p>
            <a:endParaRPr lang="en-DK" dirty="0"/>
          </a:p>
          <a:p>
            <a:pPr lvl="1" indent="0">
              <a:buNone/>
            </a:pPr>
            <a:endParaRPr lang="en-DK" dirty="0"/>
          </a:p>
          <a:p>
            <a:pPr lvl="1" indent="0">
              <a:buNone/>
            </a:pP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617030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B90A1-FEDE-359D-5A25-E17F463CE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3FFF13-0FC9-3478-0623-3F29947F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30" y="323149"/>
            <a:ext cx="8584440" cy="1917700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DK" dirty="0"/>
              <a:t>hat would I have done differ</a:t>
            </a:r>
            <a:r>
              <a:rPr lang="en-US" dirty="0"/>
              <a:t>e</a:t>
            </a:r>
            <a:r>
              <a:rPr lang="en-DK" dirty="0"/>
              <a:t>ntly next time?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F2E49-CFA3-5F59-CBB1-34554EE3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9394" y="596078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2CE58E2-42D9-3FC9-563A-3D2797CF1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DK" altLang="en-DK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Modeling Architecture and Design Principles</a:t>
            </a:r>
            <a:endParaRPr kumimoji="0" lang="en-DK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DK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61186DB5-7C5D-23EF-3C47-07506883DCDA}"/>
              </a:ext>
            </a:extLst>
          </p:cNvPr>
          <p:cNvSpPr txBox="1">
            <a:spLocks/>
          </p:cNvSpPr>
          <p:nvPr/>
        </p:nvSpPr>
        <p:spPr>
          <a:xfrm>
            <a:off x="92764" y="2228568"/>
            <a:ext cx="3247662" cy="3436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52CCC-A756-C8EF-68D6-7B8D8B50B73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78830" y="2345968"/>
            <a:ext cx="10039135" cy="323849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Allocate more time to mapping data lineage and defining model grains to ensure structural clarity and consistency across all layers</a:t>
            </a: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P</a:t>
            </a:r>
            <a:r>
              <a:rPr lang="en-US" dirty="0" err="1"/>
              <a:t>rioritize</a:t>
            </a:r>
            <a:r>
              <a:rPr lang="en-US" dirty="0"/>
              <a:t> scalability and governance from </a:t>
            </a:r>
            <a:r>
              <a:rPr lang="en-DK" dirty="0"/>
              <a:t>scratch</a:t>
            </a:r>
            <a:r>
              <a:rPr lang="en-US" dirty="0"/>
              <a:t> by gaining a deeper understanding of Snowflake architecture, including warehouse, database, schema, and role configuration</a:t>
            </a: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Prototype a complete end-to-end data flow from raw to mart early on to validate the overall design and ensure a robust, scalable process before developing individual layers.</a:t>
            </a: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Establish stronger data testing and validation routines early in the process to catch anomalies and ensure trust in model outputs before building</a:t>
            </a:r>
            <a:r>
              <a:rPr lang="en-DK" dirty="0"/>
              <a:t> the</a:t>
            </a:r>
            <a:r>
              <a:rPr lang="en-US" dirty="0"/>
              <a:t> downstream layers.</a:t>
            </a: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 assumptions and data definitions continuously</a:t>
            </a:r>
            <a:r>
              <a:rPr lang="en-DK" dirty="0"/>
              <a:t> and more frequently</a:t>
            </a:r>
            <a:r>
              <a:rPr lang="en-US" dirty="0"/>
              <a:t> to make models easier to maintain</a:t>
            </a:r>
            <a:r>
              <a:rPr lang="en-DK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lvl="1" indent="0">
              <a:buNone/>
            </a:pPr>
            <a:endParaRPr lang="en-DK" dirty="0"/>
          </a:p>
          <a:p>
            <a:pPr lvl="1" indent="0">
              <a:buNone/>
            </a:pP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07399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674013"/>
            <a:ext cx="3047253" cy="3269589"/>
          </a:xfrm>
        </p:spPr>
        <p:txBody>
          <a:bodyPr>
            <a:normAutofit/>
          </a:bodyPr>
          <a:lstStyle/>
          <a:p>
            <a:r>
              <a:rPr lang="en-DK" dirty="0"/>
              <a:t>Project Introduction</a:t>
            </a:r>
            <a:endParaRPr lang="en-US" dirty="0"/>
          </a:p>
          <a:p>
            <a:r>
              <a:rPr lang="en-DK" dirty="0"/>
              <a:t>Pipeline Overview</a:t>
            </a:r>
            <a:endParaRPr lang="en-US" dirty="0"/>
          </a:p>
          <a:p>
            <a:r>
              <a:rPr lang="en-DK" dirty="0"/>
              <a:t>Data Layers and Models</a:t>
            </a:r>
          </a:p>
          <a:p>
            <a:r>
              <a:rPr lang="en-DK" dirty="0"/>
              <a:t>Data Governance </a:t>
            </a:r>
          </a:p>
          <a:p>
            <a:r>
              <a:rPr lang="en-DK" dirty="0"/>
              <a:t>Summary and Questions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118" y="1371535"/>
            <a:ext cx="5259293" cy="3377354"/>
          </a:xfrm>
        </p:spPr>
        <p:txBody>
          <a:bodyPr/>
          <a:lstStyle/>
          <a:p>
            <a:r>
              <a:rPr lang="en-DK" dirty="0"/>
              <a:t>Amazon E-commerce and Macroeconomic insight in the US (2018-2023)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-180975"/>
            <a:ext cx="7288282" cy="873146"/>
          </a:xfrm>
        </p:spPr>
        <p:txBody>
          <a:bodyPr/>
          <a:lstStyle/>
          <a:p>
            <a:r>
              <a:rPr lang="en-DK" dirty="0"/>
              <a:t>project introduction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98519" y="873146"/>
            <a:ext cx="7669282" cy="5433651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DK" dirty="0"/>
              <a:t>Project goal:</a:t>
            </a:r>
          </a:p>
          <a:p>
            <a:pPr marL="285750" lvl="1"/>
            <a:r>
              <a:rPr lang="en-US" dirty="0"/>
              <a:t>Transform raw data into a unified analytical model to explore consumer spending behavior and macroeconomic performance across U.S. states.</a:t>
            </a:r>
            <a:endParaRPr lang="en-DK" dirty="0"/>
          </a:p>
          <a:p>
            <a:pPr marL="0" lvl="1" indent="0">
              <a:buNone/>
            </a:pPr>
            <a:r>
              <a:rPr lang="en-DK" dirty="0"/>
              <a:t>Data:</a:t>
            </a:r>
          </a:p>
          <a:p>
            <a:pPr marL="285750" lvl="1"/>
            <a:r>
              <a:rPr lang="en-US" i="1" dirty="0"/>
              <a:t>FRED Economic Data</a:t>
            </a:r>
            <a:r>
              <a:rPr lang="en-US" dirty="0"/>
              <a:t> </a:t>
            </a:r>
            <a:r>
              <a:rPr lang="en-DK" dirty="0"/>
              <a:t>- </a:t>
            </a:r>
            <a:r>
              <a:rPr lang="en-US" dirty="0"/>
              <a:t>Monthly and state-level indicators </a:t>
            </a:r>
            <a:endParaRPr lang="en-DK" dirty="0"/>
          </a:p>
          <a:p>
            <a:pPr marL="285750" lvl="1"/>
            <a:r>
              <a:rPr lang="en-US" i="1" dirty="0"/>
              <a:t>Open E-commerce 1.0 (MIT Media Lab)</a:t>
            </a:r>
            <a:r>
              <a:rPr lang="en-DK" i="1" dirty="0"/>
              <a:t> -</a:t>
            </a:r>
            <a:r>
              <a:rPr lang="en-US" dirty="0"/>
              <a:t> 1.8M U.S. Amazon purchases (2018–2022) linked with user demographics.</a:t>
            </a:r>
            <a:endParaRPr lang="en-DK" dirty="0"/>
          </a:p>
          <a:p>
            <a:pPr marL="0" lvl="1" indent="0">
              <a:buNone/>
            </a:pPr>
            <a:r>
              <a:rPr lang="en-US" dirty="0"/>
              <a:t>Core Tasks:</a:t>
            </a:r>
            <a:r>
              <a:rPr lang="en-DK" dirty="0"/>
              <a:t> </a:t>
            </a:r>
          </a:p>
          <a:p>
            <a:pPr marL="285750" lvl="1"/>
            <a:r>
              <a:rPr lang="en-US" dirty="0"/>
              <a:t>Load data into Snowflake and design raw → staging → intermediate → marts layers.</a:t>
            </a:r>
            <a:endParaRPr lang="en-DK" dirty="0"/>
          </a:p>
          <a:p>
            <a:pPr marL="285750" lvl="1"/>
            <a:r>
              <a:rPr lang="en-US" dirty="0"/>
              <a:t>Build </a:t>
            </a:r>
            <a:r>
              <a:rPr lang="en-DK" dirty="0"/>
              <a:t>robust </a:t>
            </a:r>
            <a:r>
              <a:rPr lang="en-US" dirty="0" err="1"/>
              <a:t>dbt</a:t>
            </a:r>
            <a:r>
              <a:rPr lang="en-US" dirty="0"/>
              <a:t> transformations with documentation and data tests.</a:t>
            </a:r>
            <a:endParaRPr lang="en-DK" dirty="0"/>
          </a:p>
          <a:p>
            <a:pPr marL="285750" lvl="1"/>
            <a:r>
              <a:rPr lang="en-US" dirty="0"/>
              <a:t>Model aggregated state-level performance metrics (spend, CPI, unemployment).</a:t>
            </a:r>
            <a:endParaRPr lang="en-DK" dirty="0"/>
          </a:p>
          <a:p>
            <a:pPr marL="285750" lvl="1"/>
            <a:r>
              <a:rPr lang="en-US" dirty="0"/>
              <a:t>Prepare outputs optimized for Power BI dashboards.</a:t>
            </a:r>
            <a:endParaRPr lang="en-DK" dirty="0"/>
          </a:p>
          <a:p>
            <a:pPr marL="285750" lvl="1"/>
            <a:endParaRPr lang="en-DK" dirty="0"/>
          </a:p>
          <a:p>
            <a:pPr marL="285750" lvl="1"/>
            <a:endParaRPr lang="en-DK" dirty="0"/>
          </a:p>
          <a:p>
            <a:pPr marL="285750" lvl="1"/>
            <a:endParaRPr lang="en-DK" dirty="0"/>
          </a:p>
          <a:p>
            <a:pPr marL="285750" lvl="1"/>
            <a:endParaRPr lang="en-DK" dirty="0"/>
          </a:p>
          <a:p>
            <a:pPr marL="0" lvl="1" indent="0">
              <a:buNone/>
            </a:pPr>
            <a:endParaRPr lang="en-DK" dirty="0"/>
          </a:p>
          <a:p>
            <a:pPr lvl="1"/>
            <a:endParaRPr lang="en-DK" dirty="0"/>
          </a:p>
          <a:p>
            <a:pPr lvl="1"/>
            <a:endParaRPr lang="en-DK" dirty="0"/>
          </a:p>
          <a:p>
            <a:pPr lvl="1"/>
            <a:endParaRPr lang="en-DK" dirty="0"/>
          </a:p>
          <a:p>
            <a:pPr lvl="1"/>
            <a:endParaRPr lang="en-DK" dirty="0"/>
          </a:p>
          <a:p>
            <a:pPr lvl="1"/>
            <a:endParaRPr lang="en-DK" dirty="0"/>
          </a:p>
          <a:p>
            <a:pPr lvl="1"/>
            <a:endParaRPr lang="en-DK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597026" cy="3457971"/>
          </a:xfrm>
        </p:spPr>
        <p:txBody>
          <a:bodyPr/>
          <a:lstStyle/>
          <a:p>
            <a:r>
              <a:rPr lang="en-DK" dirty="0"/>
              <a:t>Data and pipeline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E34E1-F614-BE07-FE9C-894390121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689E-0CAE-09BC-7FF9-0882312B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69" y="394447"/>
            <a:ext cx="9953308" cy="899331"/>
          </a:xfrm>
        </p:spPr>
        <p:txBody>
          <a:bodyPr>
            <a:normAutofit/>
          </a:bodyPr>
          <a:lstStyle/>
          <a:p>
            <a:r>
              <a:rPr lang="en-DK" dirty="0"/>
              <a:t>Data overview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093F4395-E39F-A2F1-482A-95F45480C6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03913-6AB7-3960-0404-45A8CFF17F8D}"/>
              </a:ext>
            </a:extLst>
          </p:cNvPr>
          <p:cNvSpPr txBox="1"/>
          <p:nvPr/>
        </p:nvSpPr>
        <p:spPr>
          <a:xfrm>
            <a:off x="151969" y="2008443"/>
            <a:ext cx="84950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Amazon purchases: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8 columns - transaction level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Captures what each user bought and when</a:t>
            </a:r>
          </a:p>
          <a:p>
            <a:endParaRPr lang="en-DK" dirty="0"/>
          </a:p>
          <a:p>
            <a:r>
              <a:rPr lang="en-DK" dirty="0"/>
              <a:t>Amazon survey: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22 columns – user level demographics and behaviour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Linked to purchases by user ID</a:t>
            </a:r>
          </a:p>
          <a:p>
            <a:endParaRPr lang="en-DK" dirty="0"/>
          </a:p>
          <a:p>
            <a:r>
              <a:rPr lang="en-DK" dirty="0"/>
              <a:t>FRED macroeconomics: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13 columns – macroeconomic indicators by state </a:t>
            </a:r>
          </a:p>
          <a:p>
            <a:endParaRPr lang="en-DK" dirty="0"/>
          </a:p>
          <a:p>
            <a:r>
              <a:rPr lang="en-DK" dirty="0"/>
              <a:t>FRED Unemployment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3 columns – unemployment rate by state and month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84253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69" y="394447"/>
            <a:ext cx="9953308" cy="899331"/>
          </a:xfrm>
        </p:spPr>
        <p:txBody>
          <a:bodyPr/>
          <a:lstStyle/>
          <a:p>
            <a:r>
              <a:rPr lang="en-DK" dirty="0"/>
              <a:t>pipeline overview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C889B41F-5CCC-B606-D1CA-CCC4B2FC0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49" y="1293778"/>
            <a:ext cx="11360902" cy="487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3E323-0176-1292-6527-0FAFBFFA6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77DF-1B8D-537E-52AB-48D8670BF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8350" y="1523935"/>
            <a:ext cx="6210300" cy="3377354"/>
          </a:xfrm>
        </p:spPr>
        <p:txBody>
          <a:bodyPr/>
          <a:lstStyle/>
          <a:p>
            <a:r>
              <a:rPr lang="en-DK" dirty="0"/>
              <a:t>Data layers and models</a:t>
            </a:r>
            <a:br>
              <a:rPr lang="en-DK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64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97056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DK" dirty="0" err="1"/>
              <a:t>ata</a:t>
            </a:r>
            <a:r>
              <a:rPr lang="en-DK" dirty="0"/>
              <a:t> mod</a:t>
            </a:r>
            <a:r>
              <a:rPr lang="en-US" dirty="0"/>
              <a:t>e</a:t>
            </a:r>
            <a:r>
              <a:rPr lang="en-DK" dirty="0"/>
              <a:t>ling framework and layer principles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201" y="3076575"/>
            <a:ext cx="3247662" cy="3238499"/>
          </a:xfrm>
        </p:spPr>
        <p:txBody>
          <a:bodyPr>
            <a:normAutofit/>
          </a:bodyPr>
          <a:lstStyle/>
          <a:p>
            <a:r>
              <a:rPr lang="en-US" dirty="0"/>
              <a:t>Built on a layered </a:t>
            </a:r>
            <a:r>
              <a:rPr lang="en-DK" dirty="0" err="1"/>
              <a:t>dbt</a:t>
            </a:r>
            <a:r>
              <a:rPr lang="en-DK" dirty="0"/>
              <a:t> transformation</a:t>
            </a:r>
            <a:r>
              <a:rPr lang="en-US" dirty="0"/>
              <a:t> architecture (STG → INT → MART)</a:t>
            </a:r>
            <a:r>
              <a:rPr lang="en-DK" dirty="0"/>
              <a:t>. T</a:t>
            </a:r>
            <a:r>
              <a:rPr lang="en-US" dirty="0"/>
              <a:t>he model</a:t>
            </a:r>
            <a:r>
              <a:rPr lang="en-DK" dirty="0"/>
              <a:t>s</a:t>
            </a:r>
            <a:r>
              <a:rPr lang="en-US" dirty="0"/>
              <a:t> follows principles of modularity</a:t>
            </a:r>
            <a:r>
              <a:rPr lang="en-DK" dirty="0"/>
              <a:t> and</a:t>
            </a:r>
            <a:r>
              <a:rPr lang="en-US" dirty="0"/>
              <a:t> consistency, ensuring structured,</a:t>
            </a:r>
            <a:r>
              <a:rPr lang="en-DK" dirty="0"/>
              <a:t> scalable</a:t>
            </a:r>
            <a:r>
              <a:rPr lang="en-US" dirty="0"/>
              <a:t>, and reliable data.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3CDDB4-C244-C5D6-8627-5B30C1EE44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762500" y="1400173"/>
            <a:ext cx="1933575" cy="4752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C6A73C-32CF-A94D-B498-CDBBD055F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DK" altLang="en-DK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Modeling Architecture and Design Principles</a:t>
            </a:r>
            <a:endParaRPr kumimoji="0" lang="en-DK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DK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051BAA2E-3D0F-3C80-09EC-2ADED92059F4}"/>
              </a:ext>
            </a:extLst>
          </p:cNvPr>
          <p:cNvSpPr txBox="1">
            <a:spLocks/>
          </p:cNvSpPr>
          <p:nvPr/>
        </p:nvSpPr>
        <p:spPr>
          <a:xfrm>
            <a:off x="4762501" y="1400173"/>
            <a:ext cx="1933574" cy="793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K" sz="1800" dirty="0"/>
              <a:t>STAGING</a:t>
            </a:r>
            <a:endParaRPr lang="en-US" sz="1800" dirty="0"/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C7790CFB-770E-D160-4F31-C2A5ED805493}"/>
              </a:ext>
            </a:extLst>
          </p:cNvPr>
          <p:cNvSpPr txBox="1">
            <a:spLocks/>
          </p:cNvSpPr>
          <p:nvPr/>
        </p:nvSpPr>
        <p:spPr>
          <a:xfrm>
            <a:off x="4762499" y="2283384"/>
            <a:ext cx="1917895" cy="793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K" sz="1600" dirty="0"/>
              <a:t>Cast and clean </a:t>
            </a:r>
            <a:endParaRPr lang="en-US" sz="1600" dirty="0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DC2FF6E5-01C6-52E4-989B-3A254CA63092}"/>
              </a:ext>
            </a:extLst>
          </p:cNvPr>
          <p:cNvSpPr txBox="1">
            <a:spLocks/>
          </p:cNvSpPr>
          <p:nvPr/>
        </p:nvSpPr>
        <p:spPr>
          <a:xfrm>
            <a:off x="4778180" y="3380065"/>
            <a:ext cx="1917895" cy="793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K" sz="1600" dirty="0"/>
              <a:t>Keep grain identical to source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A2CCCEBA-C096-7580-A3B8-71C181755105}"/>
              </a:ext>
            </a:extLst>
          </p:cNvPr>
          <p:cNvSpPr txBox="1">
            <a:spLocks/>
          </p:cNvSpPr>
          <p:nvPr/>
        </p:nvSpPr>
        <p:spPr>
          <a:xfrm>
            <a:off x="4778180" y="4664636"/>
            <a:ext cx="1917895" cy="793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K" sz="1600" dirty="0"/>
              <a:t>standardize Naming and values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E8AA1C-73AA-EFA0-16B5-4FC9AD9AB928}"/>
              </a:ext>
            </a:extLst>
          </p:cNvPr>
          <p:cNvSpPr/>
          <p:nvPr/>
        </p:nvSpPr>
        <p:spPr>
          <a:xfrm>
            <a:off x="7341531" y="1400173"/>
            <a:ext cx="1933575" cy="4752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799E18C5-4D30-88C7-BB18-879B85AB8B69}"/>
              </a:ext>
            </a:extLst>
          </p:cNvPr>
          <p:cNvSpPr txBox="1">
            <a:spLocks/>
          </p:cNvSpPr>
          <p:nvPr/>
        </p:nvSpPr>
        <p:spPr>
          <a:xfrm>
            <a:off x="7341532" y="1400173"/>
            <a:ext cx="1933574" cy="793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K" sz="1800" dirty="0"/>
              <a:t>Intermediate</a:t>
            </a:r>
            <a:endParaRPr lang="en-US" sz="1800" dirty="0"/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30D1671F-3E4A-BDB9-3C5E-B549EFF2FE1C}"/>
              </a:ext>
            </a:extLst>
          </p:cNvPr>
          <p:cNvSpPr txBox="1">
            <a:spLocks/>
          </p:cNvSpPr>
          <p:nvPr/>
        </p:nvSpPr>
        <p:spPr>
          <a:xfrm>
            <a:off x="7372891" y="3400759"/>
            <a:ext cx="1917895" cy="793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K" sz="1600" dirty="0"/>
              <a:t>Enforce grain integrity</a:t>
            </a:r>
            <a:endParaRPr lang="en-US" sz="1600" dirty="0"/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F126393A-B542-F800-E261-648F3556D451}"/>
              </a:ext>
            </a:extLst>
          </p:cNvPr>
          <p:cNvSpPr txBox="1">
            <a:spLocks/>
          </p:cNvSpPr>
          <p:nvPr/>
        </p:nvSpPr>
        <p:spPr>
          <a:xfrm>
            <a:off x="7357211" y="2267454"/>
            <a:ext cx="1917895" cy="793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K" sz="1600" dirty="0"/>
              <a:t>Join and aggregate</a:t>
            </a:r>
          </a:p>
        </p:txBody>
      </p:sp>
      <p:sp>
        <p:nvSpPr>
          <p:cNvPr id="23" name="Title 2">
            <a:extLst>
              <a:ext uri="{FF2B5EF4-FFF2-40B4-BE49-F238E27FC236}">
                <a16:creationId xmlns:a16="http://schemas.microsoft.com/office/drawing/2014/main" id="{3EFED1F3-9290-9A83-E24A-340283F209E5}"/>
              </a:ext>
            </a:extLst>
          </p:cNvPr>
          <p:cNvSpPr txBox="1">
            <a:spLocks/>
          </p:cNvSpPr>
          <p:nvPr/>
        </p:nvSpPr>
        <p:spPr>
          <a:xfrm>
            <a:off x="7357211" y="4664636"/>
            <a:ext cx="1917895" cy="793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Ensure null-safe calculations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AADA15-2AF9-B877-7563-6E64330F499D}"/>
              </a:ext>
            </a:extLst>
          </p:cNvPr>
          <p:cNvCxnSpPr>
            <a:cxnSpLocks/>
          </p:cNvCxnSpPr>
          <p:nvPr/>
        </p:nvCxnSpPr>
        <p:spPr>
          <a:xfrm>
            <a:off x="4960471" y="1942353"/>
            <a:ext cx="15299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C66204-6BE3-DEA6-C472-7A7651D2B888}"/>
              </a:ext>
            </a:extLst>
          </p:cNvPr>
          <p:cNvCxnSpPr>
            <a:cxnSpLocks/>
          </p:cNvCxnSpPr>
          <p:nvPr/>
        </p:nvCxnSpPr>
        <p:spPr>
          <a:xfrm>
            <a:off x="7527364" y="1951317"/>
            <a:ext cx="15299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973F25C-90AE-2A17-C9EA-2621C66CF0C3}"/>
              </a:ext>
            </a:extLst>
          </p:cNvPr>
          <p:cNvSpPr/>
          <p:nvPr/>
        </p:nvSpPr>
        <p:spPr>
          <a:xfrm>
            <a:off x="9888914" y="1400173"/>
            <a:ext cx="1933575" cy="4752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33" name="Title 2">
            <a:extLst>
              <a:ext uri="{FF2B5EF4-FFF2-40B4-BE49-F238E27FC236}">
                <a16:creationId xmlns:a16="http://schemas.microsoft.com/office/drawing/2014/main" id="{08DE5DAC-3F0B-81E1-2CC4-377A76D0DBBE}"/>
              </a:ext>
            </a:extLst>
          </p:cNvPr>
          <p:cNvSpPr txBox="1">
            <a:spLocks/>
          </p:cNvSpPr>
          <p:nvPr/>
        </p:nvSpPr>
        <p:spPr>
          <a:xfrm>
            <a:off x="9904882" y="1400173"/>
            <a:ext cx="1933574" cy="793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K" sz="1800" dirty="0"/>
              <a:t>mart</a:t>
            </a:r>
            <a:endParaRPr lang="en-US" sz="1800" dirty="0"/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E3C57C5D-9D97-AEB8-B425-E10457975067}"/>
              </a:ext>
            </a:extLst>
          </p:cNvPr>
          <p:cNvSpPr txBox="1">
            <a:spLocks/>
          </p:cNvSpPr>
          <p:nvPr/>
        </p:nvSpPr>
        <p:spPr>
          <a:xfrm>
            <a:off x="9904880" y="2283384"/>
            <a:ext cx="1917895" cy="793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K" sz="1600" dirty="0"/>
              <a:t>Deliver </a:t>
            </a:r>
            <a:r>
              <a:rPr lang="en-DK" sz="1600" dirty="0" err="1"/>
              <a:t>bu</a:t>
            </a:r>
            <a:r>
              <a:rPr lang="en-US" sz="1600" dirty="0" err="1"/>
              <a:t>si</a:t>
            </a:r>
            <a:r>
              <a:rPr lang="en-DK" sz="1600" dirty="0"/>
              <a:t>ness ready metrics</a:t>
            </a:r>
            <a:endParaRPr lang="en-US" sz="1600" dirty="0"/>
          </a:p>
        </p:txBody>
      </p:sp>
      <p:sp>
        <p:nvSpPr>
          <p:cNvPr id="35" name="Title 2">
            <a:extLst>
              <a:ext uri="{FF2B5EF4-FFF2-40B4-BE49-F238E27FC236}">
                <a16:creationId xmlns:a16="http://schemas.microsoft.com/office/drawing/2014/main" id="{B74938E4-B6F3-57F1-9169-4739649D3C1F}"/>
              </a:ext>
            </a:extLst>
          </p:cNvPr>
          <p:cNvSpPr txBox="1">
            <a:spLocks/>
          </p:cNvSpPr>
          <p:nvPr/>
        </p:nvSpPr>
        <p:spPr>
          <a:xfrm>
            <a:off x="9920561" y="3380065"/>
            <a:ext cx="1917895" cy="793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Use consistent grains</a:t>
            </a:r>
            <a:r>
              <a:rPr lang="en-DK" sz="1600" dirty="0"/>
              <a:t> </a:t>
            </a:r>
          </a:p>
        </p:txBody>
      </p:sp>
      <p:sp>
        <p:nvSpPr>
          <p:cNvPr id="36" name="Title 2">
            <a:extLst>
              <a:ext uri="{FF2B5EF4-FFF2-40B4-BE49-F238E27FC236}">
                <a16:creationId xmlns:a16="http://schemas.microsoft.com/office/drawing/2014/main" id="{FA2CB02C-30A5-8D02-7FDB-F4991770C66F}"/>
              </a:ext>
            </a:extLst>
          </p:cNvPr>
          <p:cNvSpPr txBox="1">
            <a:spLocks/>
          </p:cNvSpPr>
          <p:nvPr/>
        </p:nvSpPr>
        <p:spPr>
          <a:xfrm>
            <a:off x="9920561" y="4664636"/>
            <a:ext cx="1917895" cy="793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28D674-4D2D-F680-F929-00899ECD5AB4}"/>
              </a:ext>
            </a:extLst>
          </p:cNvPr>
          <p:cNvCxnSpPr>
            <a:cxnSpLocks/>
          </p:cNvCxnSpPr>
          <p:nvPr/>
        </p:nvCxnSpPr>
        <p:spPr>
          <a:xfrm>
            <a:off x="10090714" y="1951317"/>
            <a:ext cx="15299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BEA5282-AE0E-FC28-EAFB-5830D5D3D887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6696075" y="3776661"/>
            <a:ext cx="661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5B42ED-41F9-C315-F695-AE9466630879}"/>
              </a:ext>
            </a:extLst>
          </p:cNvPr>
          <p:cNvCxnSpPr/>
          <p:nvPr/>
        </p:nvCxnSpPr>
        <p:spPr>
          <a:xfrm>
            <a:off x="9275106" y="3756022"/>
            <a:ext cx="661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itle 2">
            <a:extLst>
              <a:ext uri="{FF2B5EF4-FFF2-40B4-BE49-F238E27FC236}">
                <a16:creationId xmlns:a16="http://schemas.microsoft.com/office/drawing/2014/main" id="{26E1326C-6CDB-00C1-EDBD-2986F977AFD1}"/>
              </a:ext>
            </a:extLst>
          </p:cNvPr>
          <p:cNvSpPr txBox="1">
            <a:spLocks/>
          </p:cNvSpPr>
          <p:nvPr/>
        </p:nvSpPr>
        <p:spPr>
          <a:xfrm>
            <a:off x="9912721" y="4695824"/>
            <a:ext cx="1917895" cy="793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Design for performance</a:t>
            </a:r>
            <a:r>
              <a:rPr lang="en-DK" sz="1600" dirty="0"/>
              <a:t> (no joins)</a:t>
            </a:r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{3AF092BE-DFE1-49FD-B490-F65EE8F9DD13}TF7521aafa-c748-4c40-a498-ba511be234dc5b1b6097_win32-5039330bb2f3</Template>
  <TotalTime>2059</TotalTime>
  <Words>768</Words>
  <Application>Microsoft Office PowerPoint</Application>
  <PresentationFormat>Widescreen</PresentationFormat>
  <Paragraphs>155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Tenorite</vt:lpstr>
      <vt:lpstr>Wingdings</vt:lpstr>
      <vt:lpstr>Custom</vt:lpstr>
      <vt:lpstr>LEAP AI and data consulting – Case Filip Arthur Blaafjell </vt:lpstr>
      <vt:lpstr>AGENDA</vt:lpstr>
      <vt:lpstr>Amazon E-commerce and Macroeconomic insight in the US (2018-2023)</vt:lpstr>
      <vt:lpstr>project introduction</vt:lpstr>
      <vt:lpstr>Data and pipeline overview</vt:lpstr>
      <vt:lpstr>Data overview</vt:lpstr>
      <vt:lpstr>pipeline overview</vt:lpstr>
      <vt:lpstr>Data layers and models </vt:lpstr>
      <vt:lpstr>Data modeling framework and layer principles</vt:lpstr>
      <vt:lpstr>Data models</vt:lpstr>
      <vt:lpstr>Staging layer</vt:lpstr>
      <vt:lpstr>Intermediate layer</vt:lpstr>
      <vt:lpstr>MART LAYER</vt:lpstr>
      <vt:lpstr>PowerPoint Presentation</vt:lpstr>
      <vt:lpstr>Current Data Governance and Scalability </vt:lpstr>
      <vt:lpstr>Robust testing and documentation</vt:lpstr>
      <vt:lpstr>Future work, thoughts and summary</vt:lpstr>
      <vt:lpstr>FUTURE WORK – CI/CD  PRODUCTION READY</vt:lpstr>
      <vt:lpstr>What would I have done differently next time?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 Arthur Blaafjell</dc:creator>
  <cp:lastModifiedBy>Filip Arthur Blaafjell</cp:lastModifiedBy>
  <cp:revision>10</cp:revision>
  <dcterms:created xsi:type="dcterms:W3CDTF">2025-10-20T09:17:04Z</dcterms:created>
  <dcterms:modified xsi:type="dcterms:W3CDTF">2025-10-23T19:12:20Z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