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1888" y="-336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AAE62-E8CF-E84C-BB68-D89DDB01FD2A}" type="datetimeFigureOut">
              <a:rPr lang="sv-SE" smtClean="0"/>
              <a:t>16-11-27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D4B7E-D1FE-7A47-9FCB-BBBD20A391F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932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D4B7E-D1FE-7A47-9FCB-BBBD20A391FF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361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5395-DBBA-8B43-A8B6-48599DCAB636}" type="datetimeFigureOut">
              <a:rPr lang="sv-SE" smtClean="0"/>
              <a:t>16-11-27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7102-4A32-FF45-812D-CB18BD7C1B97}" type="slidenum">
              <a:rPr lang="sv-SE" smtClean="0"/>
              <a:t>‹Nr.›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161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5395-DBBA-8B43-A8B6-48599DCAB636}" type="datetimeFigureOut">
              <a:rPr lang="sv-SE" smtClean="0"/>
              <a:t>16-11-27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7102-4A32-FF45-812D-CB18BD7C1B97}" type="slidenum">
              <a:rPr lang="sv-SE" smtClean="0"/>
              <a:t>‹Nr.›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197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5395-DBBA-8B43-A8B6-48599DCAB636}" type="datetimeFigureOut">
              <a:rPr lang="sv-SE" smtClean="0"/>
              <a:t>16-11-27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7102-4A32-FF45-812D-CB18BD7C1B97}" type="slidenum">
              <a:rPr lang="sv-SE" smtClean="0"/>
              <a:t>‹Nr.›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373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5395-DBBA-8B43-A8B6-48599DCAB636}" type="datetimeFigureOut">
              <a:rPr lang="sv-SE" smtClean="0"/>
              <a:t>16-11-27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7102-4A32-FF45-812D-CB18BD7C1B97}" type="slidenum">
              <a:rPr lang="sv-SE" smtClean="0"/>
              <a:t>‹Nr.›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5124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5395-DBBA-8B43-A8B6-48599DCAB636}" type="datetimeFigureOut">
              <a:rPr lang="sv-SE" smtClean="0"/>
              <a:t>16-11-27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7102-4A32-FF45-812D-CB18BD7C1B97}" type="slidenum">
              <a:rPr lang="sv-SE" smtClean="0"/>
              <a:t>‹Nr.›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7369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5395-DBBA-8B43-A8B6-48599DCAB636}" type="datetimeFigureOut">
              <a:rPr lang="sv-SE" smtClean="0"/>
              <a:t>16-11-27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7102-4A32-FF45-812D-CB18BD7C1B97}" type="slidenum">
              <a:rPr lang="sv-SE" smtClean="0"/>
              <a:t>‹Nr.›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650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5395-DBBA-8B43-A8B6-48599DCAB636}" type="datetimeFigureOut">
              <a:rPr lang="sv-SE" smtClean="0"/>
              <a:t>16-11-27</a:t>
            </a:fld>
            <a:endParaRPr lang="sv-SE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7102-4A32-FF45-812D-CB18BD7C1B97}" type="slidenum">
              <a:rPr lang="sv-SE" smtClean="0"/>
              <a:t>‹Nr.›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7683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5395-DBBA-8B43-A8B6-48599DCAB636}" type="datetimeFigureOut">
              <a:rPr lang="sv-SE" smtClean="0"/>
              <a:t>16-11-27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7102-4A32-FF45-812D-CB18BD7C1B97}" type="slidenum">
              <a:rPr lang="sv-SE" smtClean="0"/>
              <a:t>‹Nr.›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9409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5395-DBBA-8B43-A8B6-48599DCAB636}" type="datetimeFigureOut">
              <a:rPr lang="sv-SE" smtClean="0"/>
              <a:t>16-11-27</a:t>
            </a:fld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7102-4A32-FF45-812D-CB18BD7C1B97}" type="slidenum">
              <a:rPr lang="sv-SE" smtClean="0"/>
              <a:t>‹Nr.›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6801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5395-DBBA-8B43-A8B6-48599DCAB636}" type="datetimeFigureOut">
              <a:rPr lang="sv-SE" smtClean="0"/>
              <a:t>16-11-27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7102-4A32-FF45-812D-CB18BD7C1B97}" type="slidenum">
              <a:rPr lang="sv-SE" smtClean="0"/>
              <a:t>‹Nr.›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7489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5395-DBBA-8B43-A8B6-48599DCAB636}" type="datetimeFigureOut">
              <a:rPr lang="sv-SE" smtClean="0"/>
              <a:t>16-11-27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7102-4A32-FF45-812D-CB18BD7C1B97}" type="slidenum">
              <a:rPr lang="sv-SE" smtClean="0"/>
              <a:t>‹Nr.›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434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15395-DBBA-8B43-A8B6-48599DCAB636}" type="datetimeFigureOut">
              <a:rPr lang="sv-SE" smtClean="0"/>
              <a:t>16-11-27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57102-4A32-FF45-812D-CB18BD7C1B97}" type="slidenum">
              <a:rPr lang="sv-SE" smtClean="0"/>
              <a:t>‹Nr.›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5784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Rak pil 31"/>
          <p:cNvCxnSpPr>
            <a:stCxn id="65" idx="0"/>
            <a:endCxn id="84" idx="2"/>
          </p:cNvCxnSpPr>
          <p:nvPr/>
        </p:nvCxnSpPr>
        <p:spPr>
          <a:xfrm flipV="1">
            <a:off x="3850933" y="2302039"/>
            <a:ext cx="19328" cy="88368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ylinder 7"/>
          <p:cNvSpPr/>
          <p:nvPr/>
        </p:nvSpPr>
        <p:spPr>
          <a:xfrm>
            <a:off x="1020656" y="1200831"/>
            <a:ext cx="1269920" cy="1235728"/>
          </a:xfrm>
          <a:prstGeom prst="ca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 err="1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rgbClr val="262626"/>
                </a:solidFill>
              </a:rPr>
              <a:t>Booli</a:t>
            </a:r>
            <a:endParaRPr lang="sv-SE" dirty="0" smtClean="0">
              <a:solidFill>
                <a:srgbClr val="262626"/>
              </a:solidFill>
            </a:endParaRPr>
          </a:p>
        </p:txBody>
      </p:sp>
      <p:cxnSp>
        <p:nvCxnSpPr>
          <p:cNvPr id="10" name="Rak pil 9"/>
          <p:cNvCxnSpPr>
            <a:stCxn id="76" idx="0"/>
            <a:endCxn id="65" idx="2"/>
          </p:cNvCxnSpPr>
          <p:nvPr/>
        </p:nvCxnSpPr>
        <p:spPr>
          <a:xfrm flipV="1">
            <a:off x="3850933" y="4089633"/>
            <a:ext cx="0" cy="107962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upp 20"/>
          <p:cNvGrpSpPr/>
          <p:nvPr/>
        </p:nvGrpSpPr>
        <p:grpSpPr>
          <a:xfrm>
            <a:off x="6403506" y="961763"/>
            <a:ext cx="2711356" cy="843951"/>
            <a:chOff x="1512774" y="5234457"/>
            <a:chExt cx="2711356" cy="843951"/>
          </a:xfrm>
        </p:grpSpPr>
        <p:grpSp>
          <p:nvGrpSpPr>
            <p:cNvPr id="18" name="Grupp 17"/>
            <p:cNvGrpSpPr/>
            <p:nvPr/>
          </p:nvGrpSpPr>
          <p:grpSpPr>
            <a:xfrm>
              <a:off x="1512774" y="5234457"/>
              <a:ext cx="2711356" cy="843951"/>
              <a:chOff x="1807635" y="5480678"/>
              <a:chExt cx="2711356" cy="843951"/>
            </a:xfrm>
          </p:grpSpPr>
          <p:sp>
            <p:nvSpPr>
              <p:cNvPr id="17" name="Rektangel 16"/>
              <p:cNvSpPr/>
              <p:nvPr/>
            </p:nvSpPr>
            <p:spPr>
              <a:xfrm>
                <a:off x="1807635" y="5480678"/>
                <a:ext cx="2711356" cy="843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sv-SE" dirty="0" smtClean="0">
                  <a:solidFill>
                    <a:srgbClr val="262626"/>
                  </a:solidFill>
                </a:endParaRPr>
              </a:p>
            </p:txBody>
          </p:sp>
          <p:sp>
            <p:nvSpPr>
              <p:cNvPr id="14" name="Rektangel 13"/>
              <p:cNvSpPr/>
              <p:nvPr/>
            </p:nvSpPr>
            <p:spPr>
              <a:xfrm>
                <a:off x="1807635" y="6078408"/>
                <a:ext cx="2711356" cy="2308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sv-SE" sz="900" dirty="0" smtClean="0"/>
                  <a:t>$</a:t>
                </a:r>
                <a:r>
                  <a:rPr lang="sv-SE" sz="900" noProof="1" smtClean="0"/>
                  <a:t>http.get</a:t>
                </a:r>
                <a:r>
                  <a:rPr lang="sv-SE" sz="900" dirty="0" smtClean="0"/>
                  <a:t>('/</a:t>
                </a:r>
                <a:r>
                  <a:rPr lang="sv-SE" sz="900" dirty="0" err="1" smtClean="0"/>
                  <a:t>get_apartments</a:t>
                </a:r>
                <a:r>
                  <a:rPr lang="sv-SE" sz="900" dirty="0" smtClean="0"/>
                  <a:t>', {</a:t>
                </a:r>
                <a:r>
                  <a:rPr lang="sv-SE" sz="900" dirty="0" err="1" smtClean="0"/>
                  <a:t>params</a:t>
                </a:r>
                <a:r>
                  <a:rPr lang="sv-SE" sz="900" dirty="0" smtClean="0"/>
                  <a:t>: </a:t>
                </a:r>
                <a:r>
                  <a:rPr lang="sv-SE" sz="900" dirty="0" err="1" smtClean="0"/>
                  <a:t>reqData</a:t>
                </a:r>
                <a:r>
                  <a:rPr lang="sv-SE" sz="900" dirty="0" smtClean="0"/>
                  <a:t>})</a:t>
                </a:r>
                <a:endParaRPr lang="sv-SE" sz="900" dirty="0"/>
              </a:p>
            </p:txBody>
          </p:sp>
          <p:sp>
            <p:nvSpPr>
              <p:cNvPr id="13" name="textruta 12"/>
              <p:cNvSpPr txBox="1"/>
              <p:nvPr/>
            </p:nvSpPr>
            <p:spPr>
              <a:xfrm>
                <a:off x="1846700" y="5517002"/>
                <a:ext cx="23546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100" dirty="0" smtClean="0"/>
                  <a:t>Controllern skickar ett </a:t>
                </a:r>
                <a:r>
                  <a:rPr lang="sv-SE" sz="1100" dirty="0" err="1" smtClean="0"/>
                  <a:t>http.get</a:t>
                </a:r>
                <a:r>
                  <a:rPr lang="sv-SE" sz="1100" dirty="0" smtClean="0"/>
                  <a:t> anrop med en parameter, </a:t>
                </a:r>
                <a:r>
                  <a:rPr lang="sv-SE" sz="1100" dirty="0" err="1" smtClean="0"/>
                  <a:t>reqData</a:t>
                </a:r>
                <a:endParaRPr lang="sv-SE" sz="1100" dirty="0"/>
              </a:p>
            </p:txBody>
          </p:sp>
        </p:grpSp>
        <p:sp>
          <p:nvSpPr>
            <p:cNvPr id="19" name="Ellips 18"/>
            <p:cNvSpPr/>
            <p:nvPr/>
          </p:nvSpPr>
          <p:spPr>
            <a:xfrm>
              <a:off x="3877345" y="5264808"/>
              <a:ext cx="317647" cy="31764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sz="1400" dirty="0" smtClean="0">
                  <a:solidFill>
                    <a:srgbClr val="262626"/>
                  </a:solidFill>
                </a:rPr>
                <a:t>2</a:t>
              </a:r>
            </a:p>
          </p:txBody>
        </p:sp>
      </p:grpSp>
      <p:grpSp>
        <p:nvGrpSpPr>
          <p:cNvPr id="22" name="Grupp 21"/>
          <p:cNvGrpSpPr/>
          <p:nvPr/>
        </p:nvGrpSpPr>
        <p:grpSpPr>
          <a:xfrm>
            <a:off x="6413433" y="31306"/>
            <a:ext cx="2711356" cy="843951"/>
            <a:chOff x="1512774" y="5234457"/>
            <a:chExt cx="2711356" cy="843951"/>
          </a:xfrm>
        </p:grpSpPr>
        <p:grpSp>
          <p:nvGrpSpPr>
            <p:cNvPr id="23" name="Grupp 22"/>
            <p:cNvGrpSpPr/>
            <p:nvPr/>
          </p:nvGrpSpPr>
          <p:grpSpPr>
            <a:xfrm>
              <a:off x="1512774" y="5234457"/>
              <a:ext cx="2711356" cy="843951"/>
              <a:chOff x="1807635" y="5480678"/>
              <a:chExt cx="2711356" cy="843951"/>
            </a:xfrm>
          </p:grpSpPr>
          <p:sp>
            <p:nvSpPr>
              <p:cNvPr id="25" name="Rektangel 24"/>
              <p:cNvSpPr/>
              <p:nvPr/>
            </p:nvSpPr>
            <p:spPr>
              <a:xfrm>
                <a:off x="1807635" y="5480678"/>
                <a:ext cx="2711356" cy="843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sv-SE" dirty="0" smtClean="0">
                  <a:solidFill>
                    <a:srgbClr val="262626"/>
                  </a:solidFill>
                </a:endParaRPr>
              </a:p>
            </p:txBody>
          </p:sp>
          <p:sp>
            <p:nvSpPr>
              <p:cNvPr id="26" name="Rektangel 25"/>
              <p:cNvSpPr/>
              <p:nvPr/>
            </p:nvSpPr>
            <p:spPr>
              <a:xfrm>
                <a:off x="1807635" y="6078408"/>
                <a:ext cx="2711356" cy="2308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sv-SE" sz="900" dirty="0" smtClean="0"/>
                  <a:t>&lt;form </a:t>
                </a:r>
                <a:r>
                  <a:rPr lang="sv-SE" sz="900" dirty="0" err="1" smtClean="0"/>
                  <a:t>method</a:t>
                </a:r>
                <a:r>
                  <a:rPr lang="sv-SE" sz="900" dirty="0" smtClean="0"/>
                  <a:t>="get" </a:t>
                </a:r>
                <a:r>
                  <a:rPr lang="sv-SE" sz="900" dirty="0" err="1" smtClean="0"/>
                  <a:t>ng-click</a:t>
                </a:r>
                <a:r>
                  <a:rPr lang="sv-SE" sz="900" dirty="0" smtClean="0"/>
                  <a:t>='</a:t>
                </a:r>
                <a:r>
                  <a:rPr lang="sv-SE" sz="900" dirty="0" err="1" smtClean="0"/>
                  <a:t>getApartments</a:t>
                </a:r>
                <a:r>
                  <a:rPr lang="sv-SE" sz="900" dirty="0" smtClean="0"/>
                  <a:t>();'&gt;</a:t>
                </a:r>
                <a:endParaRPr lang="sv-SE" sz="900" dirty="0"/>
              </a:p>
            </p:txBody>
          </p:sp>
          <p:sp>
            <p:nvSpPr>
              <p:cNvPr id="27" name="textruta 26"/>
              <p:cNvSpPr txBox="1"/>
              <p:nvPr/>
            </p:nvSpPr>
            <p:spPr>
              <a:xfrm>
                <a:off x="1846700" y="5577935"/>
                <a:ext cx="23546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100" dirty="0" err="1" smtClean="0"/>
                  <a:t>Clienten</a:t>
                </a:r>
                <a:r>
                  <a:rPr lang="sv-SE" sz="1100" dirty="0" smtClean="0"/>
                  <a:t> anropar en funktion i controllern, </a:t>
                </a:r>
                <a:r>
                  <a:rPr lang="sv-SE" sz="1100" dirty="0" err="1" smtClean="0"/>
                  <a:t>getApartments</a:t>
                </a:r>
                <a:r>
                  <a:rPr lang="sv-SE" sz="1100" dirty="0" smtClean="0"/>
                  <a:t>() </a:t>
                </a:r>
                <a:endParaRPr lang="sv-SE" sz="1100" dirty="0"/>
              </a:p>
            </p:txBody>
          </p:sp>
        </p:grpSp>
        <p:sp>
          <p:nvSpPr>
            <p:cNvPr id="24" name="Ellips 23"/>
            <p:cNvSpPr/>
            <p:nvPr/>
          </p:nvSpPr>
          <p:spPr>
            <a:xfrm>
              <a:off x="3877345" y="5264808"/>
              <a:ext cx="317647" cy="317647"/>
            </a:xfrm>
            <a:prstGeom prst="ellipse">
              <a:avLst/>
            </a:prstGeom>
            <a:solidFill>
              <a:srgbClr val="CF543F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sz="1400" dirty="0" smtClean="0">
                  <a:solidFill>
                    <a:srgbClr val="262626"/>
                  </a:solidFill>
                </a:rPr>
                <a:t>1</a:t>
              </a:r>
            </a:p>
          </p:txBody>
        </p:sp>
      </p:grpSp>
      <p:pic>
        <p:nvPicPr>
          <p:cNvPr id="28" name="Bildobjekt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95" y="2068395"/>
            <a:ext cx="800356" cy="736328"/>
          </a:xfrm>
          <a:prstGeom prst="rect">
            <a:avLst/>
          </a:prstGeom>
        </p:spPr>
      </p:pic>
      <p:cxnSp>
        <p:nvCxnSpPr>
          <p:cNvPr id="35" name="Rak pil 34"/>
          <p:cNvCxnSpPr>
            <a:stCxn id="84" idx="1"/>
            <a:endCxn id="8" idx="4"/>
          </p:cNvCxnSpPr>
          <p:nvPr/>
        </p:nvCxnSpPr>
        <p:spPr>
          <a:xfrm flipH="1" flipV="1">
            <a:off x="2290576" y="1818695"/>
            <a:ext cx="1084873" cy="3138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lips 37"/>
          <p:cNvSpPr/>
          <p:nvPr/>
        </p:nvSpPr>
        <p:spPr>
          <a:xfrm>
            <a:off x="3692109" y="2574117"/>
            <a:ext cx="317647" cy="317647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400" dirty="0" smtClean="0">
                <a:solidFill>
                  <a:srgbClr val="262626"/>
                </a:solidFill>
              </a:rPr>
              <a:t>2</a:t>
            </a:r>
          </a:p>
        </p:txBody>
      </p:sp>
      <p:sp>
        <p:nvSpPr>
          <p:cNvPr id="39" name="Ellips 38"/>
          <p:cNvSpPr/>
          <p:nvPr/>
        </p:nvSpPr>
        <p:spPr>
          <a:xfrm>
            <a:off x="3674042" y="4521288"/>
            <a:ext cx="317647" cy="317647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400" dirty="0" smtClean="0">
                <a:solidFill>
                  <a:srgbClr val="262626"/>
                </a:solidFill>
              </a:rPr>
              <a:t>1</a:t>
            </a:r>
          </a:p>
        </p:txBody>
      </p:sp>
      <p:grpSp>
        <p:nvGrpSpPr>
          <p:cNvPr id="40" name="Grupp 39"/>
          <p:cNvGrpSpPr/>
          <p:nvPr/>
        </p:nvGrpSpPr>
        <p:grpSpPr>
          <a:xfrm>
            <a:off x="6403506" y="1909235"/>
            <a:ext cx="2711356" cy="843951"/>
            <a:chOff x="1512774" y="5234457"/>
            <a:chExt cx="2711356" cy="843951"/>
          </a:xfrm>
        </p:grpSpPr>
        <p:grpSp>
          <p:nvGrpSpPr>
            <p:cNvPr id="41" name="Grupp 40"/>
            <p:cNvGrpSpPr/>
            <p:nvPr/>
          </p:nvGrpSpPr>
          <p:grpSpPr>
            <a:xfrm>
              <a:off x="1512774" y="5234457"/>
              <a:ext cx="2711356" cy="843951"/>
              <a:chOff x="1807635" y="5480678"/>
              <a:chExt cx="2711356" cy="843951"/>
            </a:xfrm>
          </p:grpSpPr>
          <p:sp>
            <p:nvSpPr>
              <p:cNvPr id="43" name="Rektangel 42"/>
              <p:cNvSpPr/>
              <p:nvPr/>
            </p:nvSpPr>
            <p:spPr>
              <a:xfrm>
                <a:off x="1807635" y="5480678"/>
                <a:ext cx="2711356" cy="843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sv-SE" dirty="0" smtClean="0">
                  <a:solidFill>
                    <a:srgbClr val="262626"/>
                  </a:solidFill>
                </a:endParaRPr>
              </a:p>
            </p:txBody>
          </p:sp>
          <p:sp>
            <p:nvSpPr>
              <p:cNvPr id="44" name="Rektangel 43"/>
              <p:cNvSpPr/>
              <p:nvPr/>
            </p:nvSpPr>
            <p:spPr>
              <a:xfrm>
                <a:off x="1807635" y="6078408"/>
                <a:ext cx="2711356" cy="2308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sv-SE" sz="900" dirty="0" err="1" smtClean="0"/>
                  <a:t>pg_caller.runQuery</a:t>
                </a:r>
                <a:r>
                  <a:rPr lang="sv-SE" sz="900" dirty="0" smtClean="0"/>
                  <a:t>(</a:t>
                </a:r>
                <a:r>
                  <a:rPr lang="sv-SE" sz="900" dirty="0" err="1" smtClean="0"/>
                  <a:t>query</a:t>
                </a:r>
                <a:r>
                  <a:rPr lang="sv-SE" sz="900" dirty="0" smtClean="0"/>
                  <a:t>, </a:t>
                </a:r>
                <a:r>
                  <a:rPr lang="sv-SE" sz="900" dirty="0" err="1" smtClean="0"/>
                  <a:t>handleResponse</a:t>
                </a:r>
                <a:r>
                  <a:rPr lang="sv-SE" sz="900" dirty="0" smtClean="0"/>
                  <a:t>)</a:t>
                </a:r>
                <a:endParaRPr lang="sv-SE" sz="900" dirty="0"/>
              </a:p>
            </p:txBody>
          </p:sp>
          <p:sp>
            <p:nvSpPr>
              <p:cNvPr id="45" name="textruta 44"/>
              <p:cNvSpPr txBox="1"/>
              <p:nvPr/>
            </p:nvSpPr>
            <p:spPr>
              <a:xfrm>
                <a:off x="1835808" y="5498485"/>
                <a:ext cx="235464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100" dirty="0" smtClean="0"/>
                  <a:t>Serverns tar emot get anropet och skickar en fråga till databasen tillsammans med en callback funktion </a:t>
                </a:r>
                <a:endParaRPr lang="sv-SE" sz="1100" dirty="0"/>
              </a:p>
            </p:txBody>
          </p:sp>
        </p:grpSp>
        <p:sp>
          <p:nvSpPr>
            <p:cNvPr id="42" name="Ellips 41"/>
            <p:cNvSpPr/>
            <p:nvPr/>
          </p:nvSpPr>
          <p:spPr>
            <a:xfrm>
              <a:off x="3877345" y="5264808"/>
              <a:ext cx="317647" cy="317647"/>
            </a:xfrm>
            <a:prstGeom prst="ellipse">
              <a:avLst/>
            </a:prstGeom>
            <a:solidFill>
              <a:srgbClr val="CF543F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sz="1400" dirty="0" smtClean="0">
                  <a:solidFill>
                    <a:srgbClr val="262626"/>
                  </a:solidFill>
                </a:rPr>
                <a:t>3</a:t>
              </a:r>
            </a:p>
          </p:txBody>
        </p:sp>
      </p:grpSp>
      <p:grpSp>
        <p:nvGrpSpPr>
          <p:cNvPr id="69" name="Grupp 68"/>
          <p:cNvGrpSpPr/>
          <p:nvPr/>
        </p:nvGrpSpPr>
        <p:grpSpPr>
          <a:xfrm>
            <a:off x="3356121" y="3185722"/>
            <a:ext cx="1979246" cy="903911"/>
            <a:chOff x="5252149" y="2471114"/>
            <a:chExt cx="1979246" cy="903911"/>
          </a:xfrm>
        </p:grpSpPr>
        <p:grpSp>
          <p:nvGrpSpPr>
            <p:cNvPr id="67" name="Grupp 66"/>
            <p:cNvGrpSpPr/>
            <p:nvPr/>
          </p:nvGrpSpPr>
          <p:grpSpPr>
            <a:xfrm>
              <a:off x="5252149" y="2471114"/>
              <a:ext cx="1979246" cy="903911"/>
              <a:chOff x="5252149" y="2471114"/>
              <a:chExt cx="1979246" cy="903911"/>
            </a:xfrm>
          </p:grpSpPr>
          <p:sp>
            <p:nvSpPr>
              <p:cNvPr id="64" name="Rektangel 63"/>
              <p:cNvSpPr/>
              <p:nvPr/>
            </p:nvSpPr>
            <p:spPr>
              <a:xfrm>
                <a:off x="6241772" y="2471114"/>
                <a:ext cx="989623" cy="903911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sv-SE" dirty="0" smtClean="0">
                  <a:solidFill>
                    <a:srgbClr val="262626"/>
                  </a:solidFill>
                </a:endParaRPr>
              </a:p>
            </p:txBody>
          </p:sp>
          <p:sp>
            <p:nvSpPr>
              <p:cNvPr id="65" name="Rektangel 64"/>
              <p:cNvSpPr/>
              <p:nvPr/>
            </p:nvSpPr>
            <p:spPr>
              <a:xfrm>
                <a:off x="5252149" y="2471114"/>
                <a:ext cx="989623" cy="903911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sv-SE" dirty="0" smtClean="0">
                  <a:solidFill>
                    <a:srgbClr val="262626"/>
                  </a:solidFill>
                </a:endParaRPr>
              </a:p>
            </p:txBody>
          </p:sp>
          <p:sp>
            <p:nvSpPr>
              <p:cNvPr id="66" name="Rektangel 65"/>
              <p:cNvSpPr/>
              <p:nvPr/>
            </p:nvSpPr>
            <p:spPr>
              <a:xfrm>
                <a:off x="5252149" y="2471114"/>
                <a:ext cx="1979246" cy="9039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 smtClean="0">
                    <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  <a:solidFill>
                      <a:srgbClr val="262626"/>
                    </a:solidFill>
                  </a:rPr>
                  <a:t>Controller</a:t>
                </a:r>
                <a:endParaRPr lang="sv-SE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rgbClr val="262626"/>
                  </a:solidFill>
                </a:endParaRPr>
              </a:p>
            </p:txBody>
          </p:sp>
        </p:grpSp>
        <p:pic>
          <p:nvPicPr>
            <p:cNvPr id="68" name="Bildobjekt 6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2644" y="3163314"/>
              <a:ext cx="737229" cy="164085"/>
            </a:xfrm>
            <a:prstGeom prst="rect">
              <a:avLst/>
            </a:prstGeom>
          </p:spPr>
        </p:pic>
      </p:grpSp>
      <p:grpSp>
        <p:nvGrpSpPr>
          <p:cNvPr id="78" name="Grupp 77"/>
          <p:cNvGrpSpPr/>
          <p:nvPr/>
        </p:nvGrpSpPr>
        <p:grpSpPr>
          <a:xfrm>
            <a:off x="3356121" y="5169259"/>
            <a:ext cx="2426479" cy="1351144"/>
            <a:chOff x="4709081" y="2576903"/>
            <a:chExt cx="2426479" cy="1351144"/>
          </a:xfrm>
        </p:grpSpPr>
        <p:grpSp>
          <p:nvGrpSpPr>
            <p:cNvPr id="73" name="Grupp 72"/>
            <p:cNvGrpSpPr/>
            <p:nvPr/>
          </p:nvGrpSpPr>
          <p:grpSpPr>
            <a:xfrm>
              <a:off x="4709081" y="2576903"/>
              <a:ext cx="1979246" cy="903911"/>
              <a:chOff x="5252149" y="2471114"/>
              <a:chExt cx="1979246" cy="903911"/>
            </a:xfrm>
          </p:grpSpPr>
          <p:sp>
            <p:nvSpPr>
              <p:cNvPr id="75" name="Rektangel 74"/>
              <p:cNvSpPr/>
              <p:nvPr/>
            </p:nvSpPr>
            <p:spPr>
              <a:xfrm>
                <a:off x="6241772" y="2471114"/>
                <a:ext cx="989623" cy="903911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sv-SE" dirty="0" smtClean="0">
                  <a:solidFill>
                    <a:srgbClr val="262626"/>
                  </a:solidFill>
                </a:endParaRPr>
              </a:p>
            </p:txBody>
          </p:sp>
          <p:sp>
            <p:nvSpPr>
              <p:cNvPr id="76" name="Rektangel 75"/>
              <p:cNvSpPr/>
              <p:nvPr/>
            </p:nvSpPr>
            <p:spPr>
              <a:xfrm>
                <a:off x="5252149" y="2471114"/>
                <a:ext cx="989623" cy="903911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sv-SE" dirty="0" smtClean="0">
                  <a:solidFill>
                    <a:srgbClr val="262626"/>
                  </a:solidFill>
                </a:endParaRPr>
              </a:p>
            </p:txBody>
          </p:sp>
          <p:sp>
            <p:nvSpPr>
              <p:cNvPr id="77" name="Rektangel 76"/>
              <p:cNvSpPr/>
              <p:nvPr/>
            </p:nvSpPr>
            <p:spPr>
              <a:xfrm>
                <a:off x="5252149" y="2471114"/>
                <a:ext cx="1979246" cy="9039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 err="1" smtClean="0">
                    <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  <a:solidFill>
                      <a:srgbClr val="262626"/>
                    </a:solidFill>
                  </a:rPr>
                  <a:t>Client</a:t>
                </a:r>
                <a:endParaRPr lang="sv-SE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rgbClr val="262626"/>
                  </a:solidFill>
                </a:endParaRPr>
              </a:p>
            </p:txBody>
          </p:sp>
        </p:grpSp>
        <p:pic>
          <p:nvPicPr>
            <p:cNvPr id="29" name="Bildobjekt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1094" y="3033581"/>
              <a:ext cx="894466" cy="894466"/>
            </a:xfrm>
            <a:prstGeom prst="rect">
              <a:avLst/>
            </a:prstGeom>
          </p:spPr>
        </p:pic>
      </p:grpSp>
      <p:grpSp>
        <p:nvGrpSpPr>
          <p:cNvPr id="86" name="Grupp 85"/>
          <p:cNvGrpSpPr/>
          <p:nvPr/>
        </p:nvGrpSpPr>
        <p:grpSpPr>
          <a:xfrm>
            <a:off x="3375449" y="1136271"/>
            <a:ext cx="2301451" cy="1165768"/>
            <a:chOff x="4709081" y="979407"/>
            <a:chExt cx="2301451" cy="1165768"/>
          </a:xfrm>
        </p:grpSpPr>
        <p:grpSp>
          <p:nvGrpSpPr>
            <p:cNvPr id="81" name="Grupp 80"/>
            <p:cNvGrpSpPr/>
            <p:nvPr/>
          </p:nvGrpSpPr>
          <p:grpSpPr>
            <a:xfrm>
              <a:off x="4709081" y="1241264"/>
              <a:ext cx="1979246" cy="903911"/>
              <a:chOff x="5252149" y="2471114"/>
              <a:chExt cx="1979246" cy="903911"/>
            </a:xfrm>
          </p:grpSpPr>
          <p:sp>
            <p:nvSpPr>
              <p:cNvPr id="83" name="Rektangel 82"/>
              <p:cNvSpPr/>
              <p:nvPr/>
            </p:nvSpPr>
            <p:spPr>
              <a:xfrm>
                <a:off x="6241772" y="2471114"/>
                <a:ext cx="989623" cy="903911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sv-SE" dirty="0" smtClean="0">
                  <a:solidFill>
                    <a:srgbClr val="262626"/>
                  </a:solidFill>
                </a:endParaRPr>
              </a:p>
            </p:txBody>
          </p:sp>
          <p:sp>
            <p:nvSpPr>
              <p:cNvPr id="84" name="Rektangel 83"/>
              <p:cNvSpPr/>
              <p:nvPr/>
            </p:nvSpPr>
            <p:spPr>
              <a:xfrm>
                <a:off x="5252149" y="2471114"/>
                <a:ext cx="989623" cy="903911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sv-SE" dirty="0" smtClean="0">
                  <a:solidFill>
                    <a:srgbClr val="262626"/>
                  </a:solidFill>
                </a:endParaRPr>
              </a:p>
            </p:txBody>
          </p:sp>
          <p:sp>
            <p:nvSpPr>
              <p:cNvPr id="85" name="Rektangel 84"/>
              <p:cNvSpPr/>
              <p:nvPr/>
            </p:nvSpPr>
            <p:spPr>
              <a:xfrm>
                <a:off x="5252149" y="2471114"/>
                <a:ext cx="1979246" cy="9039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 smtClean="0">
                    <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  <a:solidFill>
                      <a:srgbClr val="262626"/>
                    </a:solidFill>
                  </a:rPr>
                  <a:t>Server</a:t>
                </a:r>
                <a:endParaRPr lang="sv-SE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rgbClr val="262626"/>
                  </a:solidFill>
                </a:endParaRPr>
              </a:p>
            </p:txBody>
          </p:sp>
        </p:grpSp>
        <p:pic>
          <p:nvPicPr>
            <p:cNvPr id="30" name="Bildobjekt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53733" y="979407"/>
              <a:ext cx="756799" cy="726528"/>
            </a:xfrm>
            <a:prstGeom prst="rect">
              <a:avLst/>
            </a:prstGeom>
          </p:spPr>
        </p:pic>
      </p:grpSp>
      <p:grpSp>
        <p:nvGrpSpPr>
          <p:cNvPr id="89" name="Grupp 88"/>
          <p:cNvGrpSpPr/>
          <p:nvPr/>
        </p:nvGrpSpPr>
        <p:grpSpPr>
          <a:xfrm>
            <a:off x="6393579" y="3980669"/>
            <a:ext cx="2711356" cy="1382560"/>
            <a:chOff x="1512774" y="5234457"/>
            <a:chExt cx="2711356" cy="1382560"/>
          </a:xfrm>
        </p:grpSpPr>
        <p:grpSp>
          <p:nvGrpSpPr>
            <p:cNvPr id="90" name="Grupp 89"/>
            <p:cNvGrpSpPr/>
            <p:nvPr/>
          </p:nvGrpSpPr>
          <p:grpSpPr>
            <a:xfrm>
              <a:off x="1512774" y="5234457"/>
              <a:ext cx="2711356" cy="1382560"/>
              <a:chOff x="1807635" y="5480678"/>
              <a:chExt cx="2711356" cy="1382560"/>
            </a:xfrm>
          </p:grpSpPr>
          <p:sp>
            <p:nvSpPr>
              <p:cNvPr id="92" name="Rektangel 91"/>
              <p:cNvSpPr/>
              <p:nvPr/>
            </p:nvSpPr>
            <p:spPr>
              <a:xfrm>
                <a:off x="1807635" y="5480678"/>
                <a:ext cx="2711356" cy="843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sv-SE" dirty="0" smtClean="0">
                  <a:solidFill>
                    <a:srgbClr val="262626"/>
                  </a:solidFill>
                </a:endParaRPr>
              </a:p>
            </p:txBody>
          </p:sp>
          <p:sp>
            <p:nvSpPr>
              <p:cNvPr id="93" name="Rektangel 92"/>
              <p:cNvSpPr/>
              <p:nvPr/>
            </p:nvSpPr>
            <p:spPr>
              <a:xfrm>
                <a:off x="1807635" y="6078408"/>
                <a:ext cx="2711356" cy="78483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ro-RO" sz="900" dirty="0" smtClean="0"/>
                  <a:t>res.json({</a:t>
                </a:r>
              </a:p>
              <a:p>
                <a:r>
                  <a:rPr lang="ro-RO" sz="900" dirty="0" smtClean="0"/>
                  <a:t>                success: true,</a:t>
                </a:r>
              </a:p>
              <a:p>
                <a:r>
                  <a:rPr lang="ro-RO" sz="900" dirty="0" smtClean="0"/>
                  <a:t>                message: "Got data =)",</a:t>
                </a:r>
              </a:p>
              <a:p>
                <a:r>
                  <a:rPr lang="ro-RO" sz="900" dirty="0" smtClean="0"/>
                  <a:t>                data: rows</a:t>
                </a:r>
              </a:p>
              <a:p>
                <a:r>
                  <a:rPr lang="ro-RO" sz="900" dirty="0" smtClean="0"/>
                  <a:t>            });</a:t>
                </a:r>
                <a:endParaRPr lang="sv-SE" sz="900" dirty="0"/>
              </a:p>
            </p:txBody>
          </p:sp>
          <p:sp>
            <p:nvSpPr>
              <p:cNvPr id="94" name="textruta 93"/>
              <p:cNvSpPr txBox="1"/>
              <p:nvPr/>
            </p:nvSpPr>
            <p:spPr>
              <a:xfrm>
                <a:off x="1846700" y="5517002"/>
                <a:ext cx="23546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100" dirty="0" smtClean="0"/>
                  <a:t>Servern skickar tillbaka ett svar till </a:t>
                </a:r>
                <a:r>
                  <a:rPr lang="sv-SE" sz="1100" dirty="0" err="1" smtClean="0"/>
                  <a:t>clienten</a:t>
                </a:r>
                <a:r>
                  <a:rPr lang="sv-SE" sz="1100" dirty="0" smtClean="0"/>
                  <a:t> i res </a:t>
                </a:r>
                <a:endParaRPr lang="sv-SE" sz="1100" dirty="0"/>
              </a:p>
            </p:txBody>
          </p:sp>
        </p:grpSp>
        <p:sp>
          <p:nvSpPr>
            <p:cNvPr id="91" name="Ellips 90"/>
            <p:cNvSpPr/>
            <p:nvPr/>
          </p:nvSpPr>
          <p:spPr>
            <a:xfrm>
              <a:off x="3877345" y="5264808"/>
              <a:ext cx="317647" cy="317647"/>
            </a:xfrm>
            <a:prstGeom prst="ellipse">
              <a:avLst/>
            </a:prstGeom>
            <a:solidFill>
              <a:srgbClr val="CF543F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sz="1400" dirty="0">
                  <a:solidFill>
                    <a:srgbClr val="262626"/>
                  </a:solidFill>
                </a:rPr>
                <a:t>5</a:t>
              </a:r>
              <a:endParaRPr lang="sv-SE" sz="1400" dirty="0" smtClean="0">
                <a:solidFill>
                  <a:srgbClr val="262626"/>
                </a:solidFill>
              </a:endParaRPr>
            </a:p>
          </p:txBody>
        </p:sp>
      </p:grpSp>
      <p:grpSp>
        <p:nvGrpSpPr>
          <p:cNvPr id="95" name="Grupp 94"/>
          <p:cNvGrpSpPr/>
          <p:nvPr/>
        </p:nvGrpSpPr>
        <p:grpSpPr>
          <a:xfrm>
            <a:off x="6384295" y="3052059"/>
            <a:ext cx="2711356" cy="843951"/>
            <a:chOff x="1512774" y="5234457"/>
            <a:chExt cx="2711356" cy="843951"/>
          </a:xfrm>
        </p:grpSpPr>
        <p:grpSp>
          <p:nvGrpSpPr>
            <p:cNvPr id="96" name="Grupp 95"/>
            <p:cNvGrpSpPr/>
            <p:nvPr/>
          </p:nvGrpSpPr>
          <p:grpSpPr>
            <a:xfrm>
              <a:off x="1512774" y="5234457"/>
              <a:ext cx="2711356" cy="843951"/>
              <a:chOff x="1807635" y="5480678"/>
              <a:chExt cx="2711356" cy="843951"/>
            </a:xfrm>
          </p:grpSpPr>
          <p:sp>
            <p:nvSpPr>
              <p:cNvPr id="98" name="Rektangel 97"/>
              <p:cNvSpPr/>
              <p:nvPr/>
            </p:nvSpPr>
            <p:spPr>
              <a:xfrm>
                <a:off x="1807635" y="5480678"/>
                <a:ext cx="2711356" cy="843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sv-SE" dirty="0" smtClean="0">
                  <a:solidFill>
                    <a:srgbClr val="262626"/>
                  </a:solidFill>
                </a:endParaRPr>
              </a:p>
            </p:txBody>
          </p:sp>
          <p:sp>
            <p:nvSpPr>
              <p:cNvPr id="99" name="Rektangel 98"/>
              <p:cNvSpPr/>
              <p:nvPr/>
            </p:nvSpPr>
            <p:spPr>
              <a:xfrm>
                <a:off x="1807635" y="6078408"/>
                <a:ext cx="2711356" cy="2308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sv-SE" sz="900" dirty="0" smtClean="0"/>
                  <a:t>var </a:t>
                </a:r>
                <a:r>
                  <a:rPr lang="sv-SE" sz="900" dirty="0" err="1" smtClean="0"/>
                  <a:t>handleResponse</a:t>
                </a:r>
                <a:r>
                  <a:rPr lang="sv-SE" sz="900" dirty="0" smtClean="0"/>
                  <a:t> = </a:t>
                </a:r>
                <a:r>
                  <a:rPr lang="sv-SE" sz="900" dirty="0" err="1" smtClean="0"/>
                  <a:t>function</a:t>
                </a:r>
                <a:r>
                  <a:rPr lang="sv-SE" sz="900" dirty="0" smtClean="0"/>
                  <a:t>(</a:t>
                </a:r>
                <a:r>
                  <a:rPr lang="sv-SE" sz="900" dirty="0" err="1" smtClean="0"/>
                  <a:t>rows</a:t>
                </a:r>
                <a:r>
                  <a:rPr lang="sv-SE" sz="900" dirty="0" smtClean="0"/>
                  <a:t>){</a:t>
                </a:r>
              </a:p>
            </p:txBody>
          </p:sp>
          <p:sp>
            <p:nvSpPr>
              <p:cNvPr id="100" name="textruta 99"/>
              <p:cNvSpPr txBox="1"/>
              <p:nvPr/>
            </p:nvSpPr>
            <p:spPr>
              <a:xfrm>
                <a:off x="1836773" y="5520977"/>
                <a:ext cx="235464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100" dirty="0" smtClean="0"/>
                  <a:t>Databasen utför frågan och resultatet </a:t>
                </a:r>
                <a:r>
                  <a:rPr lang="sv-SE" sz="1100" dirty="0" err="1" smtClean="0"/>
                  <a:t>rows</a:t>
                </a:r>
                <a:r>
                  <a:rPr lang="sv-SE" sz="1100" dirty="0" smtClean="0"/>
                  <a:t> blir </a:t>
                </a:r>
                <a:r>
                  <a:rPr lang="sv-SE" sz="1100" dirty="0" err="1" smtClean="0"/>
                  <a:t>inparameter</a:t>
                </a:r>
                <a:r>
                  <a:rPr lang="sv-SE" sz="1100" dirty="0" smtClean="0"/>
                  <a:t> till callback -funktionen </a:t>
                </a:r>
                <a:endParaRPr lang="sv-SE" sz="1100" dirty="0"/>
              </a:p>
            </p:txBody>
          </p:sp>
        </p:grpSp>
        <p:sp>
          <p:nvSpPr>
            <p:cNvPr id="97" name="Ellips 96"/>
            <p:cNvSpPr/>
            <p:nvPr/>
          </p:nvSpPr>
          <p:spPr>
            <a:xfrm>
              <a:off x="3877345" y="5264808"/>
              <a:ext cx="317647" cy="317647"/>
            </a:xfrm>
            <a:prstGeom prst="ellipse">
              <a:avLst/>
            </a:prstGeom>
            <a:solidFill>
              <a:srgbClr val="CF543F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sz="1400" dirty="0">
                  <a:solidFill>
                    <a:srgbClr val="262626"/>
                  </a:solidFill>
                </a:rPr>
                <a:t>4</a:t>
              </a:r>
              <a:endParaRPr lang="sv-SE" sz="1400" dirty="0" smtClean="0">
                <a:solidFill>
                  <a:srgbClr val="262626"/>
                </a:solidFill>
              </a:endParaRPr>
            </a:p>
          </p:txBody>
        </p:sp>
      </p:grpSp>
      <p:grpSp>
        <p:nvGrpSpPr>
          <p:cNvPr id="101" name="Grupp 100"/>
          <p:cNvGrpSpPr/>
          <p:nvPr/>
        </p:nvGrpSpPr>
        <p:grpSpPr>
          <a:xfrm>
            <a:off x="6384295" y="5473006"/>
            <a:ext cx="2711356" cy="1384994"/>
            <a:chOff x="1512774" y="5232023"/>
            <a:chExt cx="2711356" cy="1384994"/>
          </a:xfrm>
        </p:grpSpPr>
        <p:grpSp>
          <p:nvGrpSpPr>
            <p:cNvPr id="102" name="Grupp 101"/>
            <p:cNvGrpSpPr/>
            <p:nvPr/>
          </p:nvGrpSpPr>
          <p:grpSpPr>
            <a:xfrm>
              <a:off x="1512774" y="5232023"/>
              <a:ext cx="2711356" cy="1384994"/>
              <a:chOff x="1807635" y="5478244"/>
              <a:chExt cx="2711356" cy="1384994"/>
            </a:xfrm>
          </p:grpSpPr>
          <p:sp>
            <p:nvSpPr>
              <p:cNvPr id="104" name="Rektangel 103"/>
              <p:cNvSpPr/>
              <p:nvPr/>
            </p:nvSpPr>
            <p:spPr>
              <a:xfrm>
                <a:off x="1807635" y="5480678"/>
                <a:ext cx="2711356" cy="843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sv-SE" dirty="0" smtClean="0">
                  <a:solidFill>
                    <a:srgbClr val="262626"/>
                  </a:solidFill>
                </a:endParaRPr>
              </a:p>
            </p:txBody>
          </p:sp>
          <p:sp>
            <p:nvSpPr>
              <p:cNvPr id="105" name="Rektangel 104"/>
              <p:cNvSpPr/>
              <p:nvPr/>
            </p:nvSpPr>
            <p:spPr>
              <a:xfrm>
                <a:off x="1807635" y="6078408"/>
                <a:ext cx="2711356" cy="78483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900" dirty="0" smtClean="0"/>
                  <a:t>if (</a:t>
                </a:r>
                <a:r>
                  <a:rPr lang="en-US" sz="900" dirty="0" err="1" smtClean="0"/>
                  <a:t>response.success</a:t>
                </a:r>
                <a:r>
                  <a:rPr lang="en-US" sz="900" dirty="0" smtClean="0"/>
                  <a:t>){</a:t>
                </a:r>
              </a:p>
              <a:p>
                <a:r>
                  <a:rPr lang="en-US" sz="900" dirty="0" smtClean="0"/>
                  <a:t>            data = </a:t>
                </a:r>
                <a:r>
                  <a:rPr lang="en-US" sz="900" dirty="0" err="1" smtClean="0"/>
                  <a:t>response.data</a:t>
                </a:r>
                <a:endParaRPr lang="en-US" sz="900" dirty="0" smtClean="0"/>
              </a:p>
              <a:p>
                <a:r>
                  <a:rPr lang="en-US" sz="900" dirty="0" smtClean="0"/>
                  <a:t>            </a:t>
                </a:r>
                <a:r>
                  <a:rPr lang="en-US" sz="900" dirty="0" err="1" smtClean="0"/>
                  <a:t>console.log</a:t>
                </a:r>
                <a:r>
                  <a:rPr lang="en-US" sz="900" dirty="0" smtClean="0"/>
                  <a:t>(data);</a:t>
                </a:r>
              </a:p>
              <a:p>
                <a:r>
                  <a:rPr lang="en-US" sz="900" dirty="0" smtClean="0"/>
                  <a:t>            $</a:t>
                </a:r>
                <a:r>
                  <a:rPr lang="en-US" sz="900" dirty="0" err="1" smtClean="0"/>
                  <a:t>scope.apartments</a:t>
                </a:r>
                <a:r>
                  <a:rPr lang="en-US" sz="900" dirty="0" smtClean="0"/>
                  <a:t> = data;</a:t>
                </a:r>
              </a:p>
              <a:p>
                <a:r>
                  <a:rPr lang="en-US" sz="900" dirty="0" smtClean="0"/>
                  <a:t>        }</a:t>
                </a:r>
                <a:endParaRPr lang="sv-SE" sz="900" dirty="0"/>
              </a:p>
            </p:txBody>
          </p:sp>
          <p:sp>
            <p:nvSpPr>
              <p:cNvPr id="106" name="textruta 105"/>
              <p:cNvSpPr txBox="1"/>
              <p:nvPr/>
            </p:nvSpPr>
            <p:spPr>
              <a:xfrm>
                <a:off x="1846700" y="5478244"/>
                <a:ext cx="235464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100" dirty="0" smtClean="0"/>
                  <a:t>Controllern tar emot </a:t>
                </a:r>
                <a:r>
                  <a:rPr lang="sv-SE" sz="1100" dirty="0" err="1" smtClean="0"/>
                  <a:t>rows</a:t>
                </a:r>
                <a:r>
                  <a:rPr lang="sv-SE" sz="1100" dirty="0" smtClean="0"/>
                  <a:t> och lagrar dem i en $</a:t>
                </a:r>
                <a:r>
                  <a:rPr lang="sv-SE" sz="1100" dirty="0" err="1" smtClean="0"/>
                  <a:t>scope</a:t>
                </a:r>
                <a:r>
                  <a:rPr lang="sv-SE" sz="1100" dirty="0" smtClean="0"/>
                  <a:t> variabel som kan användas i </a:t>
                </a:r>
                <a:r>
                  <a:rPr lang="sv-SE" sz="1100" dirty="0" err="1" smtClean="0"/>
                  <a:t>clienten</a:t>
                </a:r>
                <a:r>
                  <a:rPr lang="sv-SE" sz="1100" dirty="0" smtClean="0"/>
                  <a:t> </a:t>
                </a:r>
                <a:endParaRPr lang="sv-SE" sz="1100" dirty="0"/>
              </a:p>
            </p:txBody>
          </p:sp>
        </p:grpSp>
        <p:sp>
          <p:nvSpPr>
            <p:cNvPr id="103" name="Ellips 102"/>
            <p:cNvSpPr/>
            <p:nvPr/>
          </p:nvSpPr>
          <p:spPr>
            <a:xfrm>
              <a:off x="3877345" y="5264808"/>
              <a:ext cx="317647" cy="317647"/>
            </a:xfrm>
            <a:prstGeom prst="ellipse">
              <a:avLst/>
            </a:prstGeom>
            <a:solidFill>
              <a:srgbClr val="CF543F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sz="1400" dirty="0">
                  <a:solidFill>
                    <a:srgbClr val="262626"/>
                  </a:solidFill>
                </a:rPr>
                <a:t>6</a:t>
              </a:r>
              <a:endParaRPr lang="sv-SE" sz="1400" dirty="0" smtClean="0">
                <a:solidFill>
                  <a:srgbClr val="262626"/>
                </a:solidFill>
              </a:endParaRPr>
            </a:p>
          </p:txBody>
        </p:sp>
      </p:grpSp>
      <p:sp>
        <p:nvSpPr>
          <p:cNvPr id="107" name="Ellips 106"/>
          <p:cNvSpPr/>
          <p:nvPr/>
        </p:nvSpPr>
        <p:spPr>
          <a:xfrm>
            <a:off x="2712100" y="1690582"/>
            <a:ext cx="317647" cy="317647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400" dirty="0" smtClean="0">
                <a:solidFill>
                  <a:srgbClr val="262626"/>
                </a:solidFill>
              </a:rPr>
              <a:t>3</a:t>
            </a:r>
          </a:p>
        </p:txBody>
      </p:sp>
      <p:cxnSp>
        <p:nvCxnSpPr>
          <p:cNvPr id="111" name="Vinklad  110"/>
          <p:cNvCxnSpPr>
            <a:stCxn id="8" idx="1"/>
            <a:endCxn id="85" idx="0"/>
          </p:cNvCxnSpPr>
          <p:nvPr/>
        </p:nvCxnSpPr>
        <p:spPr>
          <a:xfrm rot="16200000" flipH="1">
            <a:off x="2911695" y="-55249"/>
            <a:ext cx="197297" cy="2709456"/>
          </a:xfrm>
          <a:prstGeom prst="bentConnector3">
            <a:avLst>
              <a:gd name="adj1" fmla="val -283228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Ellips 113"/>
          <p:cNvSpPr/>
          <p:nvPr/>
        </p:nvSpPr>
        <p:spPr>
          <a:xfrm>
            <a:off x="2870923" y="500963"/>
            <a:ext cx="317647" cy="317647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400" dirty="0">
                <a:solidFill>
                  <a:srgbClr val="262626"/>
                </a:solidFill>
              </a:rPr>
              <a:t>4</a:t>
            </a:r>
            <a:endParaRPr lang="sv-SE" sz="1400" dirty="0" smtClean="0">
              <a:solidFill>
                <a:srgbClr val="262626"/>
              </a:solidFill>
            </a:endParaRPr>
          </a:p>
        </p:txBody>
      </p:sp>
      <p:cxnSp>
        <p:nvCxnSpPr>
          <p:cNvPr id="116" name="Rak pil 115"/>
          <p:cNvCxnSpPr>
            <a:endCxn id="64" idx="0"/>
          </p:cNvCxnSpPr>
          <p:nvPr/>
        </p:nvCxnSpPr>
        <p:spPr>
          <a:xfrm>
            <a:off x="4840556" y="2302039"/>
            <a:ext cx="0" cy="88368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Ellips 119"/>
          <p:cNvSpPr/>
          <p:nvPr/>
        </p:nvSpPr>
        <p:spPr>
          <a:xfrm>
            <a:off x="4681732" y="2577670"/>
            <a:ext cx="317647" cy="317647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400" dirty="0">
                <a:solidFill>
                  <a:srgbClr val="262626"/>
                </a:solidFill>
              </a:rPr>
              <a:t>5</a:t>
            </a:r>
            <a:endParaRPr lang="sv-SE" sz="1400" dirty="0" smtClean="0">
              <a:solidFill>
                <a:srgbClr val="262626"/>
              </a:solidFill>
            </a:endParaRPr>
          </a:p>
        </p:txBody>
      </p:sp>
      <p:cxnSp>
        <p:nvCxnSpPr>
          <p:cNvPr id="121" name="Rak pil 120"/>
          <p:cNvCxnSpPr>
            <a:stCxn id="64" idx="2"/>
            <a:endCxn id="75" idx="0"/>
          </p:cNvCxnSpPr>
          <p:nvPr/>
        </p:nvCxnSpPr>
        <p:spPr>
          <a:xfrm>
            <a:off x="4840556" y="4089633"/>
            <a:ext cx="0" cy="107962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Ellips 123"/>
          <p:cNvSpPr/>
          <p:nvPr/>
        </p:nvSpPr>
        <p:spPr>
          <a:xfrm>
            <a:off x="4681732" y="4521288"/>
            <a:ext cx="317647" cy="317647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400" dirty="0">
                <a:solidFill>
                  <a:srgbClr val="262626"/>
                </a:solidFill>
              </a:rPr>
              <a:t>6</a:t>
            </a:r>
            <a:endParaRPr lang="sv-SE" sz="1400" dirty="0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00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Apotekar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>
              <a:lumMod val="85000"/>
              <a:lumOff val="15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262626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186</Words>
  <Application>Microsoft Macintosh PowerPoint</Application>
  <PresentationFormat>Bildspel på skärmen (4:3)</PresentationFormat>
  <Paragraphs>37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2" baseType="lpstr">
      <vt:lpstr>Office-tema</vt:lpstr>
      <vt:lpstr>PowerPoint-presentation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Filip Claesson</dc:creator>
  <cp:lastModifiedBy>Filip Claesson</cp:lastModifiedBy>
  <cp:revision>37</cp:revision>
  <dcterms:created xsi:type="dcterms:W3CDTF">2016-11-27T10:36:58Z</dcterms:created>
  <dcterms:modified xsi:type="dcterms:W3CDTF">2016-11-27T11:22:32Z</dcterms:modified>
</cp:coreProperties>
</file>