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23" r:id="rId4"/>
    <p:sldId id="324" r:id="rId5"/>
    <p:sldId id="326" r:id="rId6"/>
    <p:sldId id="330" r:id="rId7"/>
    <p:sldId id="327" r:id="rId8"/>
    <p:sldId id="328" r:id="rId9"/>
    <p:sldId id="329" r:id="rId10"/>
    <p:sldId id="331" r:id="rId11"/>
    <p:sldId id="332" r:id="rId12"/>
    <p:sldId id="333" r:id="rId13"/>
    <p:sldId id="259" r:id="rId14"/>
    <p:sldId id="334" r:id="rId15"/>
    <p:sldId id="336" r:id="rId16"/>
    <p:sldId id="317" r:id="rId17"/>
    <p:sldId id="337" r:id="rId18"/>
    <p:sldId id="348" r:id="rId19"/>
    <p:sldId id="349" r:id="rId20"/>
    <p:sldId id="350" r:id="rId21"/>
    <p:sldId id="318" r:id="rId22"/>
    <p:sldId id="319" r:id="rId23"/>
    <p:sldId id="320" r:id="rId24"/>
    <p:sldId id="351" r:id="rId25"/>
    <p:sldId id="321" r:id="rId26"/>
    <p:sldId id="353" r:id="rId27"/>
    <p:sldId id="352" r:id="rId28"/>
    <p:sldId id="354" r:id="rId29"/>
    <p:sldId id="338" r:id="rId30"/>
    <p:sldId id="339" r:id="rId31"/>
    <p:sldId id="340" r:id="rId32"/>
    <p:sldId id="341" r:id="rId33"/>
    <p:sldId id="342" r:id="rId34"/>
    <p:sldId id="344" r:id="rId35"/>
    <p:sldId id="343" r:id="rId36"/>
    <p:sldId id="345" r:id="rId37"/>
    <p:sldId id="346" r:id="rId38"/>
    <p:sldId id="347" r:id="rId39"/>
    <p:sldId id="356" r:id="rId40"/>
    <p:sldId id="322" r:id="rId4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20242BC4-FD7E-B047-A162-C7C2DC471429}">
          <p14:sldIdLst>
            <p14:sldId id="256"/>
            <p14:sldId id="258"/>
          </p14:sldIdLst>
        </p14:section>
        <p14:section name="Talk 01" id="{C83B5BE6-AFFF-744D-912D-AC97218AFE28}">
          <p14:sldIdLst>
            <p14:sldId id="323"/>
            <p14:sldId id="324"/>
            <p14:sldId id="326"/>
            <p14:sldId id="330"/>
            <p14:sldId id="327"/>
            <p14:sldId id="328"/>
            <p14:sldId id="329"/>
            <p14:sldId id="331"/>
            <p14:sldId id="332"/>
            <p14:sldId id="333"/>
            <p14:sldId id="259"/>
            <p14:sldId id="334"/>
            <p14:sldId id="336"/>
            <p14:sldId id="317"/>
            <p14:sldId id="337"/>
            <p14:sldId id="348"/>
            <p14:sldId id="349"/>
            <p14:sldId id="350"/>
            <p14:sldId id="318"/>
            <p14:sldId id="319"/>
            <p14:sldId id="320"/>
            <p14:sldId id="351"/>
            <p14:sldId id="321"/>
            <p14:sldId id="353"/>
            <p14:sldId id="352"/>
            <p14:sldId id="354"/>
          </p14:sldIdLst>
        </p14:section>
        <p14:section name="Talk 02" id="{2C213109-9DC9-F842-B9D5-F4E7185496E7}">
          <p14:sldIdLst>
            <p14:sldId id="338"/>
            <p14:sldId id="339"/>
            <p14:sldId id="340"/>
            <p14:sldId id="341"/>
            <p14:sldId id="342"/>
            <p14:sldId id="344"/>
            <p14:sldId id="343"/>
            <p14:sldId id="345"/>
            <p14:sldId id="346"/>
            <p14:sldId id="347"/>
            <p14:sldId id="356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042"/>
    <a:srgbClr val="1F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58345-61BB-4E21-9A79-A6EAB33C6A18}" v="33" dt="2023-11-01T18:34:54.9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326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5EE5-6422-4EA8-9914-528DC166B4B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CEFE-770C-4097-94D9-988A02F695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2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51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8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58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98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86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19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2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38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19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02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27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53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– </a:t>
            </a:r>
            <a:r>
              <a:rPr lang="en-US" dirty="0" err="1"/>
              <a:t>Apresentando</a:t>
            </a:r>
            <a:r>
              <a:rPr lang="en-US" dirty="0"/>
              <a:t> as startups para </a:t>
            </a:r>
            <a:r>
              <a:rPr lang="en-US" dirty="0" err="1"/>
              <a:t>possíveis</a:t>
            </a:r>
            <a:r>
              <a:rPr lang="en-US" dirty="0"/>
              <a:t> clientes que </a:t>
            </a:r>
            <a:r>
              <a:rPr lang="en-US" dirty="0" err="1"/>
              <a:t>precisam</a:t>
            </a:r>
            <a:r>
              <a:rPr lang="en-US" dirty="0"/>
              <a:t> dos </a:t>
            </a:r>
            <a:r>
              <a:rPr lang="en-US" dirty="0" err="1"/>
              <a:t>produtos</a:t>
            </a:r>
            <a:r>
              <a:rPr lang="en-US" dirty="0"/>
              <a:t> e soluções </a:t>
            </a:r>
            <a:r>
              <a:rPr lang="en-US" dirty="0" err="1"/>
              <a:t>daquela</a:t>
            </a:r>
            <a:r>
              <a:rPr lang="en-US" dirty="0"/>
              <a:t> startup;</a:t>
            </a:r>
          </a:p>
          <a:p>
            <a:r>
              <a:rPr lang="en-US" dirty="0"/>
              <a:t>Capital – </a:t>
            </a:r>
            <a:r>
              <a:rPr lang="en-US" dirty="0" err="1"/>
              <a:t>Investidores</a:t>
            </a:r>
            <a:r>
              <a:rPr lang="en-US" dirty="0"/>
              <a:t> da rede e </a:t>
            </a:r>
            <a:r>
              <a:rPr lang="en-US" dirty="0" err="1"/>
              <a:t>ecossistema</a:t>
            </a:r>
            <a:r>
              <a:rPr lang="en-US" dirty="0"/>
              <a:t> da AWS</a:t>
            </a:r>
          </a:p>
          <a:p>
            <a:r>
              <a:rPr lang="en-US" dirty="0"/>
              <a:t>Capability – </a:t>
            </a:r>
            <a:r>
              <a:rPr lang="en-US" dirty="0" err="1"/>
              <a:t>Conectar</a:t>
            </a:r>
            <a:r>
              <a:rPr lang="en-US" dirty="0"/>
              <a:t> com </a:t>
            </a:r>
            <a:r>
              <a:rPr lang="en-US" dirty="0" err="1"/>
              <a:t>talentos</a:t>
            </a:r>
            <a:r>
              <a:rPr lang="en-US" dirty="0"/>
              <a:t>, </a:t>
            </a:r>
            <a:r>
              <a:rPr lang="en-US" dirty="0" err="1"/>
              <a:t>treinamentos</a:t>
            </a:r>
            <a:r>
              <a:rPr lang="en-US" dirty="0"/>
              <a:t> e </a:t>
            </a:r>
            <a:r>
              <a:rPr lang="en-US" dirty="0" err="1"/>
              <a:t>parceiros</a:t>
            </a:r>
            <a:r>
              <a:rPr lang="en-US" dirty="0"/>
              <a:t>;</a:t>
            </a:r>
          </a:p>
          <a:p>
            <a:r>
              <a:rPr lang="en-US" dirty="0"/>
              <a:t>Peers –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líderes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aprender </a:t>
            </a:r>
            <a:r>
              <a:rPr lang="en-US" dirty="0" err="1"/>
              <a:t>uns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outros e se </a:t>
            </a:r>
            <a:r>
              <a:rPr lang="en-US" dirty="0" err="1"/>
              <a:t>ajudarem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jornada;</a:t>
            </a:r>
          </a:p>
          <a:p>
            <a:r>
              <a:rPr lang="en-US" dirty="0"/>
              <a:t>Partners – </a:t>
            </a:r>
            <a:r>
              <a:rPr lang="en-US" dirty="0" err="1"/>
              <a:t>Conectar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startups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;</a:t>
            </a:r>
          </a:p>
          <a:p>
            <a:r>
              <a:rPr lang="en-US" dirty="0"/>
              <a:t>Promotional &amp; PR – Se você </a:t>
            </a:r>
            <a:r>
              <a:rPr lang="en-US" dirty="0" err="1"/>
              <a:t>estiver</a:t>
            </a:r>
            <a:r>
              <a:rPr lang="en-US" dirty="0"/>
              <a:t> fazendo algo </a:t>
            </a:r>
            <a:r>
              <a:rPr lang="en-US" dirty="0" err="1"/>
              <a:t>realmente</a:t>
            </a:r>
            <a:r>
              <a:rPr lang="en-US" dirty="0"/>
              <a:t> “game changing” a AWS </a:t>
            </a:r>
            <a:r>
              <a:rPr lang="en-US" dirty="0" err="1"/>
              <a:t>terá</a:t>
            </a:r>
            <a:r>
              <a:rPr lang="en-US" dirty="0"/>
              <a:t> o </a:t>
            </a:r>
            <a:r>
              <a:rPr lang="en-US" dirty="0" err="1"/>
              <a:t>prazer</a:t>
            </a:r>
            <a:r>
              <a:rPr lang="en-US" dirty="0"/>
              <a:t> de te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seus </a:t>
            </a:r>
            <a:r>
              <a:rPr lang="en-US" dirty="0" err="1"/>
              <a:t>eventos</a:t>
            </a:r>
            <a:r>
              <a:rPr lang="en-US" dirty="0"/>
              <a:t> e </a:t>
            </a:r>
            <a:r>
              <a:rPr lang="en-US" dirty="0" err="1"/>
              <a:t>promover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0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FrankieOne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a </a:t>
            </a:r>
            <a:r>
              <a:rPr lang="en-US" dirty="0" err="1"/>
              <a:t>gerneciar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compliances e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regulatórias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unica API </a:t>
            </a:r>
            <a:r>
              <a:rPr lang="en-US" dirty="0" err="1"/>
              <a:t>centralizada</a:t>
            </a:r>
            <a:r>
              <a:rPr lang="en-US" dirty="0"/>
              <a:t> e de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FrankieOne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, </a:t>
            </a:r>
            <a:r>
              <a:rPr lang="en-US" dirty="0" err="1"/>
              <a:t>fintechs</a:t>
            </a:r>
            <a:r>
              <a:rPr lang="en-US" dirty="0"/>
              <a:t>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regulamentadas</a:t>
            </a:r>
            <a:r>
              <a:rPr lang="en-US" dirty="0"/>
              <a:t> a </a:t>
            </a:r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conformidade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API e </a:t>
            </a:r>
            <a:r>
              <a:rPr lang="en-US" dirty="0" err="1"/>
              <a:t>painel</a:t>
            </a:r>
            <a:r>
              <a:rPr lang="en-US" dirty="0"/>
              <a:t>, que se </a:t>
            </a:r>
            <a:r>
              <a:rPr lang="en-US" dirty="0" err="1"/>
              <a:t>conecta</a:t>
            </a:r>
            <a:r>
              <a:rPr lang="en-US" dirty="0"/>
              <a:t> a </a:t>
            </a:r>
            <a:r>
              <a:rPr lang="en-US" dirty="0" err="1"/>
              <a:t>centenas</a:t>
            </a:r>
            <a:r>
              <a:rPr lang="en-US" dirty="0"/>
              <a:t> de provedores </a:t>
            </a:r>
            <a:r>
              <a:rPr lang="en-US" dirty="0" err="1"/>
              <a:t>globais</a:t>
            </a:r>
            <a:r>
              <a:rPr lang="en-US" dirty="0"/>
              <a:t> de </a:t>
            </a:r>
            <a:r>
              <a:rPr lang="en-US" dirty="0" err="1"/>
              <a:t>monitoramento</a:t>
            </a:r>
            <a:r>
              <a:rPr lang="en-US" dirty="0"/>
              <a:t> de </a:t>
            </a:r>
            <a:r>
              <a:rPr lang="en-US" dirty="0" err="1"/>
              <a:t>identidade</a:t>
            </a:r>
            <a:r>
              <a:rPr lang="en-US" dirty="0"/>
              <a:t> e </a:t>
            </a:r>
            <a:r>
              <a:rPr lang="en-US" dirty="0" err="1"/>
              <a:t>fraude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, no back-end.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começaram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2017, </a:t>
            </a:r>
            <a:r>
              <a:rPr lang="en-US" dirty="0" err="1"/>
              <a:t>aderiram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Activate, </a:t>
            </a:r>
            <a:r>
              <a:rPr lang="en-US" dirty="0" err="1"/>
              <a:t>sobreviveram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sofrimento</a:t>
            </a:r>
            <a:r>
              <a:rPr lang="en-US" dirty="0"/>
              <a:t> e </a:t>
            </a:r>
            <a:r>
              <a:rPr lang="en-US" dirty="0" err="1"/>
              <a:t>pudemos</a:t>
            </a:r>
            <a:r>
              <a:rPr lang="en-US" dirty="0"/>
              <a:t> </a:t>
            </a:r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profundamente</a:t>
            </a:r>
            <a:r>
              <a:rPr lang="en-US" dirty="0"/>
              <a:t> com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as </a:t>
            </a:r>
            <a:r>
              <a:rPr lang="en-US" dirty="0" err="1"/>
              <a:t>oscilações</a:t>
            </a:r>
            <a:r>
              <a:rPr lang="en-US" dirty="0"/>
              <a:t> de </a:t>
            </a:r>
            <a:r>
              <a:rPr lang="en-US" dirty="0" err="1"/>
              <a:t>velocidade</a:t>
            </a:r>
            <a:r>
              <a:rPr lang="en-US" dirty="0"/>
              <a:t>. E o </a:t>
            </a:r>
            <a:r>
              <a:rPr lang="en-US" dirty="0" err="1"/>
              <a:t>endosso</a:t>
            </a:r>
            <a:r>
              <a:rPr lang="en-US" dirty="0"/>
              <a:t> de Simon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para </a:t>
            </a:r>
            <a:r>
              <a:rPr lang="en-US" dirty="0" err="1"/>
              <a:t>mim</a:t>
            </a:r>
            <a:r>
              <a:rPr lang="en-US" dirty="0"/>
              <a:t>. 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destaques</a:t>
            </a:r>
            <a:r>
              <a:rPr lang="en-US" dirty="0"/>
              <a:t> da AWS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gerador</a:t>
            </a:r>
            <a:r>
              <a:rPr lang="en-US" dirty="0"/>
              <a:t> de leads de Frankie, </a:t>
            </a:r>
            <a:r>
              <a:rPr lang="en-US" dirty="0" err="1"/>
              <a:t>trazendo-lhes</a:t>
            </a:r>
            <a:r>
              <a:rPr lang="en-US" dirty="0"/>
              <a:t> 27 leads </a:t>
            </a:r>
            <a:r>
              <a:rPr lang="en-US" dirty="0" err="1"/>
              <a:t>excelentes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deles </a:t>
            </a:r>
            <a:r>
              <a:rPr lang="en-US" dirty="0" err="1"/>
              <a:t>verdadeiros</a:t>
            </a:r>
            <a:r>
              <a:rPr lang="en-US" dirty="0"/>
              <a:t> </a:t>
            </a:r>
            <a:r>
              <a:rPr lang="en-US" dirty="0" err="1"/>
              <a:t>divisores</a:t>
            </a:r>
            <a:r>
              <a:rPr lang="en-US" dirty="0"/>
              <a:t> de </a:t>
            </a:r>
            <a:r>
              <a:rPr lang="en-US" dirty="0" err="1"/>
              <a:t>águas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colocá-los</a:t>
            </a:r>
            <a:r>
              <a:rPr lang="en-US" dirty="0"/>
              <a:t> no </a:t>
            </a:r>
            <a:r>
              <a:rPr lang="en-US" dirty="0" err="1"/>
              <a:t>caminho</a:t>
            </a:r>
            <a:r>
              <a:rPr lang="en-US" dirty="0"/>
              <a:t> do </a:t>
            </a:r>
            <a:r>
              <a:rPr lang="en-US" dirty="0" err="1"/>
              <a:t>território</a:t>
            </a:r>
            <a:r>
              <a:rPr lang="en-US" dirty="0"/>
              <a:t> dos </a:t>
            </a:r>
            <a:r>
              <a:rPr lang="en-US" dirty="0" err="1"/>
              <a:t>unicórnios</a:t>
            </a:r>
            <a:r>
              <a:rPr lang="en-US" dirty="0"/>
              <a:t>.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Connections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ajudou</a:t>
            </a:r>
            <a:r>
              <a:rPr lang="en-US" dirty="0"/>
              <a:t> a </a:t>
            </a:r>
            <a:r>
              <a:rPr lang="en-US" dirty="0" err="1"/>
              <a:t>chegar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2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63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76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94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06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521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90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34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87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903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68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969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7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83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45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6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02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CEFE-770C-4097-94D9-988A02F6951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5" dirty="0"/>
              <a:t>©</a:t>
            </a:r>
            <a:r>
              <a:rPr spc="-25" dirty="0"/>
              <a:t> </a:t>
            </a:r>
            <a:r>
              <a:rPr spc="10" dirty="0"/>
              <a:t>2023,</a:t>
            </a:r>
            <a:r>
              <a:rPr spc="-10" dirty="0"/>
              <a:t> </a:t>
            </a:r>
            <a:r>
              <a:rPr spc="15" dirty="0"/>
              <a:t>Amazon</a:t>
            </a:r>
            <a:r>
              <a:rPr spc="-20" dirty="0"/>
              <a:t> </a:t>
            </a:r>
            <a:r>
              <a:rPr spc="10" dirty="0"/>
              <a:t>Web</a:t>
            </a:r>
            <a:r>
              <a:rPr spc="-20" dirty="0"/>
              <a:t> </a:t>
            </a:r>
            <a:r>
              <a:rPr spc="-10" dirty="0"/>
              <a:t>Services,</a:t>
            </a:r>
            <a:r>
              <a:rPr spc="-3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5" dirty="0"/>
              <a:t>AWS</a:t>
            </a:r>
            <a:r>
              <a:rPr spc="-55" dirty="0"/>
              <a:t> </a:t>
            </a:r>
            <a:r>
              <a:rPr dirty="0"/>
              <a:t>Partner</a:t>
            </a:r>
            <a:r>
              <a:rPr spc="-15" dirty="0"/>
              <a:t> </a:t>
            </a:r>
            <a:r>
              <a:rPr spc="-10" dirty="0"/>
              <a:t>Creative</a:t>
            </a:r>
            <a:r>
              <a:rPr spc="-15" dirty="0"/>
              <a:t> </a:t>
            </a:r>
            <a:r>
              <a:rPr spc="15" dirty="0"/>
              <a:t>and</a:t>
            </a:r>
            <a:r>
              <a:rPr spc="-25" dirty="0"/>
              <a:t> </a:t>
            </a:r>
            <a:r>
              <a:rPr spc="25" dirty="0"/>
              <a:t>Messaging</a:t>
            </a:r>
            <a:r>
              <a:rPr spc="-15" dirty="0"/>
              <a:t> </a:t>
            </a:r>
            <a:r>
              <a:rPr spc="5" dirty="0"/>
              <a:t>Guide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5" dirty="0"/>
              <a:t>©</a:t>
            </a:r>
            <a:r>
              <a:rPr spc="-25" dirty="0"/>
              <a:t> </a:t>
            </a:r>
            <a:r>
              <a:rPr spc="10" dirty="0"/>
              <a:t>2023,</a:t>
            </a:r>
            <a:r>
              <a:rPr spc="-10" dirty="0"/>
              <a:t> </a:t>
            </a:r>
            <a:r>
              <a:rPr spc="15" dirty="0"/>
              <a:t>Amazon</a:t>
            </a:r>
            <a:r>
              <a:rPr spc="-20" dirty="0"/>
              <a:t> </a:t>
            </a:r>
            <a:r>
              <a:rPr spc="10" dirty="0"/>
              <a:t>Web</a:t>
            </a:r>
            <a:r>
              <a:rPr spc="-20" dirty="0"/>
              <a:t> </a:t>
            </a:r>
            <a:r>
              <a:rPr spc="-10" dirty="0"/>
              <a:t>Services,</a:t>
            </a:r>
            <a:r>
              <a:rPr spc="-3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5" dirty="0"/>
              <a:t>AWS</a:t>
            </a:r>
            <a:r>
              <a:rPr spc="-55" dirty="0"/>
              <a:t> </a:t>
            </a:r>
            <a:r>
              <a:rPr dirty="0"/>
              <a:t>Partner</a:t>
            </a:r>
            <a:r>
              <a:rPr spc="-15" dirty="0"/>
              <a:t> </a:t>
            </a:r>
            <a:r>
              <a:rPr spc="-10" dirty="0"/>
              <a:t>Creative</a:t>
            </a:r>
            <a:r>
              <a:rPr spc="-15" dirty="0"/>
              <a:t> </a:t>
            </a:r>
            <a:r>
              <a:rPr spc="15" dirty="0"/>
              <a:t>and</a:t>
            </a:r>
            <a:r>
              <a:rPr spc="-25" dirty="0"/>
              <a:t> </a:t>
            </a:r>
            <a:r>
              <a:rPr spc="25" dirty="0"/>
              <a:t>Messaging</a:t>
            </a:r>
            <a:r>
              <a:rPr spc="-15" dirty="0"/>
              <a:t> </a:t>
            </a:r>
            <a:r>
              <a:rPr spc="5" dirty="0"/>
              <a:t>Guide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19240" y="1575053"/>
            <a:ext cx="4275455" cy="3761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5" dirty="0"/>
              <a:t>©</a:t>
            </a:r>
            <a:r>
              <a:rPr spc="-25" dirty="0"/>
              <a:t> </a:t>
            </a:r>
            <a:r>
              <a:rPr spc="10" dirty="0"/>
              <a:t>2023,</a:t>
            </a:r>
            <a:r>
              <a:rPr spc="-10" dirty="0"/>
              <a:t> </a:t>
            </a:r>
            <a:r>
              <a:rPr spc="15" dirty="0"/>
              <a:t>Amazon</a:t>
            </a:r>
            <a:r>
              <a:rPr spc="-20" dirty="0"/>
              <a:t> </a:t>
            </a:r>
            <a:r>
              <a:rPr spc="10" dirty="0"/>
              <a:t>Web</a:t>
            </a:r>
            <a:r>
              <a:rPr spc="-20" dirty="0"/>
              <a:t> </a:t>
            </a:r>
            <a:r>
              <a:rPr spc="-10" dirty="0"/>
              <a:t>Services,</a:t>
            </a:r>
            <a:r>
              <a:rPr spc="-3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5" dirty="0"/>
              <a:t>AWS</a:t>
            </a:r>
            <a:r>
              <a:rPr spc="-55" dirty="0"/>
              <a:t> </a:t>
            </a:r>
            <a:r>
              <a:rPr dirty="0"/>
              <a:t>Partner</a:t>
            </a:r>
            <a:r>
              <a:rPr spc="-15" dirty="0"/>
              <a:t> </a:t>
            </a:r>
            <a:r>
              <a:rPr spc="-10" dirty="0"/>
              <a:t>Creative</a:t>
            </a:r>
            <a:r>
              <a:rPr spc="-15" dirty="0"/>
              <a:t> </a:t>
            </a:r>
            <a:r>
              <a:rPr spc="15" dirty="0"/>
              <a:t>and</a:t>
            </a:r>
            <a:r>
              <a:rPr spc="-25" dirty="0"/>
              <a:t> </a:t>
            </a:r>
            <a:r>
              <a:rPr spc="25" dirty="0"/>
              <a:t>Messaging</a:t>
            </a:r>
            <a:r>
              <a:rPr spc="-15" dirty="0"/>
              <a:t> </a:t>
            </a:r>
            <a:r>
              <a:rPr spc="5" dirty="0"/>
              <a:t>Guide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883" y="6338315"/>
            <a:ext cx="365759" cy="217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5" dirty="0"/>
              <a:t>©</a:t>
            </a:r>
            <a:r>
              <a:rPr spc="-25" dirty="0"/>
              <a:t> </a:t>
            </a:r>
            <a:r>
              <a:rPr spc="10" dirty="0"/>
              <a:t>2023,</a:t>
            </a:r>
            <a:r>
              <a:rPr spc="-10" dirty="0"/>
              <a:t> </a:t>
            </a:r>
            <a:r>
              <a:rPr spc="15" dirty="0"/>
              <a:t>Amazon</a:t>
            </a:r>
            <a:r>
              <a:rPr spc="-20" dirty="0"/>
              <a:t> </a:t>
            </a:r>
            <a:r>
              <a:rPr spc="10" dirty="0"/>
              <a:t>Web</a:t>
            </a:r>
            <a:r>
              <a:rPr spc="-20" dirty="0"/>
              <a:t> </a:t>
            </a:r>
            <a:r>
              <a:rPr spc="-10" dirty="0"/>
              <a:t>Services,</a:t>
            </a:r>
            <a:r>
              <a:rPr spc="-3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5" dirty="0"/>
              <a:t>AWS</a:t>
            </a:r>
            <a:r>
              <a:rPr spc="-55" dirty="0"/>
              <a:t> </a:t>
            </a:r>
            <a:r>
              <a:rPr dirty="0"/>
              <a:t>Partner</a:t>
            </a:r>
            <a:r>
              <a:rPr spc="-15" dirty="0"/>
              <a:t> </a:t>
            </a:r>
            <a:r>
              <a:rPr spc="-10" dirty="0"/>
              <a:t>Creative</a:t>
            </a:r>
            <a:r>
              <a:rPr spc="-15" dirty="0"/>
              <a:t> </a:t>
            </a:r>
            <a:r>
              <a:rPr spc="15" dirty="0"/>
              <a:t>and</a:t>
            </a:r>
            <a:r>
              <a:rPr spc="-25" dirty="0"/>
              <a:t> </a:t>
            </a:r>
            <a:r>
              <a:rPr spc="25" dirty="0"/>
              <a:t>Messaging</a:t>
            </a:r>
            <a:r>
              <a:rPr spc="-15" dirty="0"/>
              <a:t> </a:t>
            </a:r>
            <a:r>
              <a:rPr spc="5" dirty="0"/>
              <a:t>Guide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5" dirty="0"/>
              <a:t>©</a:t>
            </a:r>
            <a:r>
              <a:rPr spc="-25" dirty="0"/>
              <a:t> </a:t>
            </a:r>
            <a:r>
              <a:rPr spc="10" dirty="0"/>
              <a:t>2023,</a:t>
            </a:r>
            <a:r>
              <a:rPr spc="-10" dirty="0"/>
              <a:t> </a:t>
            </a:r>
            <a:r>
              <a:rPr spc="15" dirty="0"/>
              <a:t>Amazon</a:t>
            </a:r>
            <a:r>
              <a:rPr spc="-20" dirty="0"/>
              <a:t> </a:t>
            </a:r>
            <a:r>
              <a:rPr spc="10" dirty="0"/>
              <a:t>Web</a:t>
            </a:r>
            <a:r>
              <a:rPr spc="-20" dirty="0"/>
              <a:t> </a:t>
            </a:r>
            <a:r>
              <a:rPr spc="-10" dirty="0"/>
              <a:t>Services,</a:t>
            </a:r>
            <a:r>
              <a:rPr spc="-3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5" dirty="0"/>
              <a:t>AWS</a:t>
            </a:r>
            <a:r>
              <a:rPr spc="-55" dirty="0"/>
              <a:t> </a:t>
            </a:r>
            <a:r>
              <a:rPr dirty="0"/>
              <a:t>Partner</a:t>
            </a:r>
            <a:r>
              <a:rPr spc="-15" dirty="0"/>
              <a:t> </a:t>
            </a:r>
            <a:r>
              <a:rPr spc="-10" dirty="0"/>
              <a:t>Creative</a:t>
            </a:r>
            <a:r>
              <a:rPr spc="-15" dirty="0"/>
              <a:t> </a:t>
            </a:r>
            <a:r>
              <a:rPr spc="15" dirty="0"/>
              <a:t>and</a:t>
            </a:r>
            <a:r>
              <a:rPr spc="-25" dirty="0"/>
              <a:t> </a:t>
            </a:r>
            <a:r>
              <a:rPr spc="25" dirty="0"/>
              <a:t>Messaging</a:t>
            </a:r>
            <a:r>
              <a:rPr spc="-15" dirty="0"/>
              <a:t> </a:t>
            </a:r>
            <a:r>
              <a:rPr spc="5" dirty="0"/>
              <a:t>Guide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6120383"/>
            <a:ext cx="12188951" cy="73761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95045" y="6337337"/>
            <a:ext cx="332105" cy="205104"/>
          </a:xfrm>
          <a:custGeom>
            <a:avLst/>
            <a:gdLst/>
            <a:ahLst/>
            <a:cxnLst/>
            <a:rect l="l" t="t" r="r" b="b"/>
            <a:pathLst>
              <a:path w="332105" h="205104">
                <a:moveTo>
                  <a:pt x="104660" y="94615"/>
                </a:moveTo>
                <a:lnTo>
                  <a:pt x="104432" y="93700"/>
                </a:lnTo>
                <a:lnTo>
                  <a:pt x="103860" y="92798"/>
                </a:lnTo>
                <a:lnTo>
                  <a:pt x="102882" y="90970"/>
                </a:lnTo>
                <a:lnTo>
                  <a:pt x="98945" y="78663"/>
                </a:lnTo>
                <a:lnTo>
                  <a:pt x="98945" y="74434"/>
                </a:lnTo>
                <a:lnTo>
                  <a:pt x="98717" y="74434"/>
                </a:lnTo>
                <a:lnTo>
                  <a:pt x="98717" y="57797"/>
                </a:lnTo>
                <a:lnTo>
                  <a:pt x="98717" y="47650"/>
                </a:lnTo>
                <a:lnTo>
                  <a:pt x="98717" y="37503"/>
                </a:lnTo>
                <a:lnTo>
                  <a:pt x="98120" y="28702"/>
                </a:lnTo>
                <a:lnTo>
                  <a:pt x="80187" y="3924"/>
                </a:lnTo>
                <a:lnTo>
                  <a:pt x="80187" y="60413"/>
                </a:lnTo>
                <a:lnTo>
                  <a:pt x="80086" y="69761"/>
                </a:lnTo>
                <a:lnTo>
                  <a:pt x="56286" y="91770"/>
                </a:lnTo>
                <a:lnTo>
                  <a:pt x="47244" y="91770"/>
                </a:lnTo>
                <a:lnTo>
                  <a:pt x="43243" y="90398"/>
                </a:lnTo>
                <a:lnTo>
                  <a:pt x="40500" y="87553"/>
                </a:lnTo>
                <a:lnTo>
                  <a:pt x="37630" y="84810"/>
                </a:lnTo>
                <a:lnTo>
                  <a:pt x="36258" y="80822"/>
                </a:lnTo>
                <a:lnTo>
                  <a:pt x="36296" y="69684"/>
                </a:lnTo>
                <a:lnTo>
                  <a:pt x="38100" y="65430"/>
                </a:lnTo>
                <a:lnTo>
                  <a:pt x="45643" y="59283"/>
                </a:lnTo>
                <a:lnTo>
                  <a:pt x="51244" y="57797"/>
                </a:lnTo>
                <a:lnTo>
                  <a:pt x="62458" y="57797"/>
                </a:lnTo>
                <a:lnTo>
                  <a:pt x="66001" y="58026"/>
                </a:lnTo>
                <a:lnTo>
                  <a:pt x="73329" y="58940"/>
                </a:lnTo>
                <a:lnTo>
                  <a:pt x="76873" y="59626"/>
                </a:lnTo>
                <a:lnTo>
                  <a:pt x="80187" y="60413"/>
                </a:lnTo>
                <a:lnTo>
                  <a:pt x="80187" y="3924"/>
                </a:lnTo>
                <a:lnTo>
                  <a:pt x="76936" y="2540"/>
                </a:lnTo>
                <a:lnTo>
                  <a:pt x="68783" y="800"/>
                </a:lnTo>
                <a:lnTo>
                  <a:pt x="59258" y="228"/>
                </a:lnTo>
                <a:lnTo>
                  <a:pt x="52959" y="228"/>
                </a:lnTo>
                <a:lnTo>
                  <a:pt x="47015" y="914"/>
                </a:lnTo>
                <a:lnTo>
                  <a:pt x="41414" y="2400"/>
                </a:lnTo>
                <a:lnTo>
                  <a:pt x="35801" y="3759"/>
                </a:lnTo>
                <a:lnTo>
                  <a:pt x="31000" y="5473"/>
                </a:lnTo>
                <a:lnTo>
                  <a:pt x="27000" y="7518"/>
                </a:lnTo>
                <a:lnTo>
                  <a:pt x="25400" y="8318"/>
                </a:lnTo>
                <a:lnTo>
                  <a:pt x="24371" y="9118"/>
                </a:lnTo>
                <a:lnTo>
                  <a:pt x="23228" y="10718"/>
                </a:lnTo>
                <a:lnTo>
                  <a:pt x="22999" y="12090"/>
                </a:lnTo>
                <a:lnTo>
                  <a:pt x="23075" y="21996"/>
                </a:lnTo>
                <a:lnTo>
                  <a:pt x="23799" y="23025"/>
                </a:lnTo>
                <a:lnTo>
                  <a:pt x="25857" y="23025"/>
                </a:lnTo>
                <a:lnTo>
                  <a:pt x="26428" y="22910"/>
                </a:lnTo>
                <a:lnTo>
                  <a:pt x="28028" y="22453"/>
                </a:lnTo>
                <a:lnTo>
                  <a:pt x="29400" y="21996"/>
                </a:lnTo>
                <a:lnTo>
                  <a:pt x="31229" y="21209"/>
                </a:lnTo>
                <a:lnTo>
                  <a:pt x="35229" y="19608"/>
                </a:lnTo>
                <a:lnTo>
                  <a:pt x="39357" y="18351"/>
                </a:lnTo>
                <a:lnTo>
                  <a:pt x="47815" y="16306"/>
                </a:lnTo>
                <a:lnTo>
                  <a:pt x="51930" y="15849"/>
                </a:lnTo>
                <a:lnTo>
                  <a:pt x="64744" y="15849"/>
                </a:lnTo>
                <a:lnTo>
                  <a:pt x="70916" y="17551"/>
                </a:lnTo>
                <a:lnTo>
                  <a:pt x="75501" y="21996"/>
                </a:lnTo>
                <a:lnTo>
                  <a:pt x="78130" y="24625"/>
                </a:lnTo>
                <a:lnTo>
                  <a:pt x="79959" y="30670"/>
                </a:lnTo>
                <a:lnTo>
                  <a:pt x="79959" y="47650"/>
                </a:lnTo>
                <a:lnTo>
                  <a:pt x="75387" y="46621"/>
                </a:lnTo>
                <a:lnTo>
                  <a:pt x="71031" y="45707"/>
                </a:lnTo>
                <a:lnTo>
                  <a:pt x="62572" y="44577"/>
                </a:lnTo>
                <a:lnTo>
                  <a:pt x="58572" y="44234"/>
                </a:lnTo>
                <a:lnTo>
                  <a:pt x="54673" y="44234"/>
                </a:lnTo>
                <a:lnTo>
                  <a:pt x="18834" y="63449"/>
                </a:lnTo>
                <a:lnTo>
                  <a:pt x="16243" y="76606"/>
                </a:lnTo>
                <a:lnTo>
                  <a:pt x="16294" y="85839"/>
                </a:lnTo>
                <a:lnTo>
                  <a:pt x="19100" y="93027"/>
                </a:lnTo>
                <a:lnTo>
                  <a:pt x="30314" y="103962"/>
                </a:lnTo>
                <a:lnTo>
                  <a:pt x="37973" y="106705"/>
                </a:lnTo>
                <a:lnTo>
                  <a:pt x="47586" y="106705"/>
                </a:lnTo>
                <a:lnTo>
                  <a:pt x="81216" y="90970"/>
                </a:lnTo>
                <a:lnTo>
                  <a:pt x="82537" y="93700"/>
                </a:lnTo>
                <a:lnTo>
                  <a:pt x="91173" y="104648"/>
                </a:lnTo>
                <a:lnTo>
                  <a:pt x="93230" y="104648"/>
                </a:lnTo>
                <a:lnTo>
                  <a:pt x="94259" y="104305"/>
                </a:lnTo>
                <a:lnTo>
                  <a:pt x="102489" y="98831"/>
                </a:lnTo>
                <a:lnTo>
                  <a:pt x="103974" y="97701"/>
                </a:lnTo>
                <a:lnTo>
                  <a:pt x="104660" y="96558"/>
                </a:lnTo>
                <a:lnTo>
                  <a:pt x="104660" y="94615"/>
                </a:lnTo>
                <a:close/>
              </a:path>
              <a:path w="332105" h="205104">
                <a:moveTo>
                  <a:pt x="248221" y="3873"/>
                </a:moveTo>
                <a:lnTo>
                  <a:pt x="247192" y="2959"/>
                </a:lnTo>
                <a:lnTo>
                  <a:pt x="232664" y="2959"/>
                </a:lnTo>
                <a:lnTo>
                  <a:pt x="208178" y="84924"/>
                </a:lnTo>
                <a:lnTo>
                  <a:pt x="193992" y="24968"/>
                </a:lnTo>
                <a:lnTo>
                  <a:pt x="190017" y="8089"/>
                </a:lnTo>
                <a:lnTo>
                  <a:pt x="189699" y="6616"/>
                </a:lnTo>
                <a:lnTo>
                  <a:pt x="189598" y="6273"/>
                </a:lnTo>
                <a:lnTo>
                  <a:pt x="188849" y="4787"/>
                </a:lnTo>
                <a:lnTo>
                  <a:pt x="187934" y="4102"/>
                </a:lnTo>
                <a:lnTo>
                  <a:pt x="187020" y="3302"/>
                </a:lnTo>
                <a:lnTo>
                  <a:pt x="185534" y="2959"/>
                </a:lnTo>
                <a:lnTo>
                  <a:pt x="172148" y="2959"/>
                </a:lnTo>
                <a:lnTo>
                  <a:pt x="149618" y="84010"/>
                </a:lnTo>
                <a:lnTo>
                  <a:pt x="130403" y="8547"/>
                </a:lnTo>
                <a:lnTo>
                  <a:pt x="129667" y="6273"/>
                </a:lnTo>
                <a:lnTo>
                  <a:pt x="129032" y="4787"/>
                </a:lnTo>
                <a:lnTo>
                  <a:pt x="128117" y="4102"/>
                </a:lnTo>
                <a:lnTo>
                  <a:pt x="127317" y="3302"/>
                </a:lnTo>
                <a:lnTo>
                  <a:pt x="125831" y="2959"/>
                </a:lnTo>
                <a:lnTo>
                  <a:pt x="110617" y="2959"/>
                </a:lnTo>
                <a:lnTo>
                  <a:pt x="109804" y="3873"/>
                </a:lnTo>
                <a:lnTo>
                  <a:pt x="109702" y="6616"/>
                </a:lnTo>
                <a:lnTo>
                  <a:pt x="110045" y="8089"/>
                </a:lnTo>
                <a:lnTo>
                  <a:pt x="137642" y="98602"/>
                </a:lnTo>
                <a:lnTo>
                  <a:pt x="138290" y="100660"/>
                </a:lnTo>
                <a:lnTo>
                  <a:pt x="139090" y="102260"/>
                </a:lnTo>
                <a:lnTo>
                  <a:pt x="140004" y="102946"/>
                </a:lnTo>
                <a:lnTo>
                  <a:pt x="140919" y="103733"/>
                </a:lnTo>
                <a:lnTo>
                  <a:pt x="142303" y="104076"/>
                </a:lnTo>
                <a:lnTo>
                  <a:pt x="156248" y="104076"/>
                </a:lnTo>
                <a:lnTo>
                  <a:pt x="164388" y="84010"/>
                </a:lnTo>
                <a:lnTo>
                  <a:pt x="178562" y="24968"/>
                </a:lnTo>
                <a:lnTo>
                  <a:pt x="196316" y="98602"/>
                </a:lnTo>
                <a:lnTo>
                  <a:pt x="196723" y="100660"/>
                </a:lnTo>
                <a:lnTo>
                  <a:pt x="196811" y="100888"/>
                </a:lnTo>
                <a:lnTo>
                  <a:pt x="197548" y="102260"/>
                </a:lnTo>
                <a:lnTo>
                  <a:pt x="199377" y="103847"/>
                </a:lnTo>
                <a:lnTo>
                  <a:pt x="200863" y="104190"/>
                </a:lnTo>
                <a:lnTo>
                  <a:pt x="214820" y="104190"/>
                </a:lnTo>
                <a:lnTo>
                  <a:pt x="216306" y="103733"/>
                </a:lnTo>
                <a:lnTo>
                  <a:pt x="218135" y="102374"/>
                </a:lnTo>
                <a:lnTo>
                  <a:pt x="218935" y="100888"/>
                </a:lnTo>
                <a:lnTo>
                  <a:pt x="219697" y="98374"/>
                </a:lnTo>
                <a:lnTo>
                  <a:pt x="223901" y="84924"/>
                </a:lnTo>
                <a:lnTo>
                  <a:pt x="247192" y="10490"/>
                </a:lnTo>
                <a:lnTo>
                  <a:pt x="247650" y="9232"/>
                </a:lnTo>
                <a:lnTo>
                  <a:pt x="247916" y="8089"/>
                </a:lnTo>
                <a:lnTo>
                  <a:pt x="248183" y="6616"/>
                </a:lnTo>
                <a:lnTo>
                  <a:pt x="248221" y="3873"/>
                </a:lnTo>
                <a:close/>
              </a:path>
              <a:path w="332105" h="205104">
                <a:moveTo>
                  <a:pt x="319138" y="158000"/>
                </a:moveTo>
                <a:lnTo>
                  <a:pt x="313766" y="151041"/>
                </a:lnTo>
                <a:lnTo>
                  <a:pt x="307467" y="153898"/>
                </a:lnTo>
                <a:lnTo>
                  <a:pt x="275247" y="165531"/>
                </a:lnTo>
                <a:lnTo>
                  <a:pt x="242379" y="173786"/>
                </a:lnTo>
                <a:lnTo>
                  <a:pt x="209600" y="178714"/>
                </a:lnTo>
                <a:lnTo>
                  <a:pt x="177647" y="180340"/>
                </a:lnTo>
                <a:lnTo>
                  <a:pt x="131762" y="177253"/>
                </a:lnTo>
                <a:lnTo>
                  <a:pt x="87528" y="168351"/>
                </a:lnTo>
                <a:lnTo>
                  <a:pt x="45796" y="154178"/>
                </a:lnTo>
                <a:lnTo>
                  <a:pt x="7442" y="135318"/>
                </a:lnTo>
                <a:lnTo>
                  <a:pt x="3200" y="132803"/>
                </a:lnTo>
                <a:lnTo>
                  <a:pt x="0" y="137134"/>
                </a:lnTo>
                <a:lnTo>
                  <a:pt x="39776" y="167449"/>
                </a:lnTo>
                <a:lnTo>
                  <a:pt x="80695" y="187782"/>
                </a:lnTo>
                <a:lnTo>
                  <a:pt x="125577" y="200545"/>
                </a:lnTo>
                <a:lnTo>
                  <a:pt x="173634" y="204965"/>
                </a:lnTo>
                <a:lnTo>
                  <a:pt x="209943" y="202234"/>
                </a:lnTo>
                <a:lnTo>
                  <a:pt x="246811" y="194157"/>
                </a:lnTo>
                <a:lnTo>
                  <a:pt x="281927" y="180873"/>
                </a:lnTo>
                <a:lnTo>
                  <a:pt x="312953" y="162560"/>
                </a:lnTo>
                <a:lnTo>
                  <a:pt x="319138" y="158000"/>
                </a:lnTo>
                <a:close/>
              </a:path>
              <a:path w="332105" h="205104">
                <a:moveTo>
                  <a:pt x="331724" y="69202"/>
                </a:moveTo>
                <a:lnTo>
                  <a:pt x="329996" y="63842"/>
                </a:lnTo>
                <a:lnTo>
                  <a:pt x="322910" y="54495"/>
                </a:lnTo>
                <a:lnTo>
                  <a:pt x="316966" y="50838"/>
                </a:lnTo>
                <a:lnTo>
                  <a:pt x="286423" y="41148"/>
                </a:lnTo>
                <a:lnTo>
                  <a:pt x="282194" y="38989"/>
                </a:lnTo>
                <a:lnTo>
                  <a:pt x="277609" y="34658"/>
                </a:lnTo>
                <a:lnTo>
                  <a:pt x="276466" y="31915"/>
                </a:lnTo>
                <a:lnTo>
                  <a:pt x="276466" y="24053"/>
                </a:lnTo>
                <a:lnTo>
                  <a:pt x="278295" y="20751"/>
                </a:lnTo>
                <a:lnTo>
                  <a:pt x="285394" y="16421"/>
                </a:lnTo>
                <a:lnTo>
                  <a:pt x="290537" y="15392"/>
                </a:lnTo>
                <a:lnTo>
                  <a:pt x="305181" y="15392"/>
                </a:lnTo>
                <a:lnTo>
                  <a:pt x="312496" y="16878"/>
                </a:lnTo>
                <a:lnTo>
                  <a:pt x="319024" y="19837"/>
                </a:lnTo>
                <a:lnTo>
                  <a:pt x="320967" y="20751"/>
                </a:lnTo>
                <a:lnTo>
                  <a:pt x="322453" y="21209"/>
                </a:lnTo>
                <a:lnTo>
                  <a:pt x="325081" y="21209"/>
                </a:lnTo>
                <a:lnTo>
                  <a:pt x="325996" y="19951"/>
                </a:lnTo>
                <a:lnTo>
                  <a:pt x="325996" y="15392"/>
                </a:lnTo>
                <a:lnTo>
                  <a:pt x="325932" y="10375"/>
                </a:lnTo>
                <a:lnTo>
                  <a:pt x="325653" y="9347"/>
                </a:lnTo>
                <a:lnTo>
                  <a:pt x="324967" y="8432"/>
                </a:lnTo>
                <a:lnTo>
                  <a:pt x="324281" y="7416"/>
                </a:lnTo>
                <a:lnTo>
                  <a:pt x="323138" y="6502"/>
                </a:lnTo>
                <a:lnTo>
                  <a:pt x="321538" y="5588"/>
                </a:lnTo>
                <a:lnTo>
                  <a:pt x="320395" y="4902"/>
                </a:lnTo>
                <a:lnTo>
                  <a:pt x="297637" y="0"/>
                </a:lnTo>
                <a:lnTo>
                  <a:pt x="290080" y="0"/>
                </a:lnTo>
                <a:lnTo>
                  <a:pt x="285280" y="571"/>
                </a:lnTo>
                <a:lnTo>
                  <a:pt x="276123" y="3302"/>
                </a:lnTo>
                <a:lnTo>
                  <a:pt x="272237" y="5245"/>
                </a:lnTo>
                <a:lnTo>
                  <a:pt x="268808" y="7861"/>
                </a:lnTo>
                <a:lnTo>
                  <a:pt x="265379" y="10375"/>
                </a:lnTo>
                <a:lnTo>
                  <a:pt x="262636" y="13563"/>
                </a:lnTo>
                <a:lnTo>
                  <a:pt x="258508" y="20866"/>
                </a:lnTo>
                <a:lnTo>
                  <a:pt x="257479" y="25082"/>
                </a:lnTo>
                <a:lnTo>
                  <a:pt x="257479" y="35801"/>
                </a:lnTo>
                <a:lnTo>
                  <a:pt x="259422" y="41376"/>
                </a:lnTo>
                <a:lnTo>
                  <a:pt x="263207" y="46393"/>
                </a:lnTo>
                <a:lnTo>
                  <a:pt x="266979" y="51523"/>
                </a:lnTo>
                <a:lnTo>
                  <a:pt x="273151" y="55397"/>
                </a:lnTo>
                <a:lnTo>
                  <a:pt x="298094" y="63157"/>
                </a:lnTo>
                <a:lnTo>
                  <a:pt x="303695" y="64973"/>
                </a:lnTo>
                <a:lnTo>
                  <a:pt x="307581" y="66916"/>
                </a:lnTo>
                <a:lnTo>
                  <a:pt x="311696" y="71247"/>
                </a:lnTo>
                <a:lnTo>
                  <a:pt x="312724" y="73875"/>
                </a:lnTo>
                <a:lnTo>
                  <a:pt x="312724" y="81737"/>
                </a:lnTo>
                <a:lnTo>
                  <a:pt x="310667" y="85382"/>
                </a:lnTo>
                <a:lnTo>
                  <a:pt x="302895" y="90398"/>
                </a:lnTo>
                <a:lnTo>
                  <a:pt x="297294" y="91655"/>
                </a:lnTo>
                <a:lnTo>
                  <a:pt x="285508" y="91655"/>
                </a:lnTo>
                <a:lnTo>
                  <a:pt x="281051" y="91198"/>
                </a:lnTo>
                <a:lnTo>
                  <a:pt x="272008" y="89369"/>
                </a:lnTo>
                <a:lnTo>
                  <a:pt x="267779" y="88011"/>
                </a:lnTo>
                <a:lnTo>
                  <a:pt x="263893" y="86296"/>
                </a:lnTo>
                <a:lnTo>
                  <a:pt x="262750" y="85839"/>
                </a:lnTo>
                <a:lnTo>
                  <a:pt x="261721" y="85382"/>
                </a:lnTo>
                <a:lnTo>
                  <a:pt x="260337" y="84924"/>
                </a:lnTo>
                <a:lnTo>
                  <a:pt x="259651" y="84810"/>
                </a:lnTo>
                <a:lnTo>
                  <a:pt x="257251" y="84810"/>
                </a:lnTo>
                <a:lnTo>
                  <a:pt x="256425" y="85839"/>
                </a:lnTo>
                <a:lnTo>
                  <a:pt x="256425" y="95643"/>
                </a:lnTo>
                <a:lnTo>
                  <a:pt x="256565" y="96329"/>
                </a:lnTo>
                <a:lnTo>
                  <a:pt x="257479" y="98374"/>
                </a:lnTo>
                <a:lnTo>
                  <a:pt x="258737" y="99517"/>
                </a:lnTo>
                <a:lnTo>
                  <a:pt x="260565" y="100545"/>
                </a:lnTo>
                <a:lnTo>
                  <a:pt x="263550" y="102260"/>
                </a:lnTo>
                <a:lnTo>
                  <a:pt x="268008" y="103733"/>
                </a:lnTo>
                <a:lnTo>
                  <a:pt x="279450" y="106476"/>
                </a:lnTo>
                <a:lnTo>
                  <a:pt x="285394" y="107162"/>
                </a:lnTo>
                <a:lnTo>
                  <a:pt x="297180" y="107162"/>
                </a:lnTo>
                <a:lnTo>
                  <a:pt x="302552" y="106362"/>
                </a:lnTo>
                <a:lnTo>
                  <a:pt x="312610" y="103276"/>
                </a:lnTo>
                <a:lnTo>
                  <a:pt x="316852" y="101231"/>
                </a:lnTo>
                <a:lnTo>
                  <a:pt x="320395" y="98374"/>
                </a:lnTo>
                <a:lnTo>
                  <a:pt x="323938" y="95643"/>
                </a:lnTo>
                <a:lnTo>
                  <a:pt x="331724" y="80022"/>
                </a:lnTo>
                <a:lnTo>
                  <a:pt x="331724" y="69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5412" y="6465123"/>
            <a:ext cx="65527" cy="645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2103501"/>
            <a:ext cx="6198234" cy="185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6103" y="6421551"/>
            <a:ext cx="1771014" cy="11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5" dirty="0"/>
              <a:t>©</a:t>
            </a:r>
            <a:r>
              <a:rPr spc="-25" dirty="0"/>
              <a:t> </a:t>
            </a:r>
            <a:r>
              <a:rPr spc="10" dirty="0"/>
              <a:t>2023,</a:t>
            </a:r>
            <a:r>
              <a:rPr spc="-10" dirty="0"/>
              <a:t> </a:t>
            </a:r>
            <a:r>
              <a:rPr spc="15" dirty="0"/>
              <a:t>Amazon</a:t>
            </a:r>
            <a:r>
              <a:rPr spc="-20" dirty="0"/>
              <a:t> </a:t>
            </a:r>
            <a:r>
              <a:rPr spc="10" dirty="0"/>
              <a:t>Web</a:t>
            </a:r>
            <a:r>
              <a:rPr spc="-20" dirty="0"/>
              <a:t> </a:t>
            </a:r>
            <a:r>
              <a:rPr spc="-10" dirty="0"/>
              <a:t>Services,</a:t>
            </a:r>
            <a:r>
              <a:rPr spc="-3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76486" y="6400610"/>
            <a:ext cx="2030729" cy="14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55" dirty="0"/>
              <a:t>AWS</a:t>
            </a:r>
            <a:r>
              <a:rPr spc="-55" dirty="0"/>
              <a:t> </a:t>
            </a:r>
            <a:r>
              <a:rPr dirty="0"/>
              <a:t>Partner</a:t>
            </a:r>
            <a:r>
              <a:rPr spc="-15" dirty="0"/>
              <a:t> </a:t>
            </a:r>
            <a:r>
              <a:rPr spc="-10" dirty="0"/>
              <a:t>Creative</a:t>
            </a:r>
            <a:r>
              <a:rPr spc="-15" dirty="0"/>
              <a:t> </a:t>
            </a:r>
            <a:r>
              <a:rPr spc="15" dirty="0"/>
              <a:t>and</a:t>
            </a:r>
            <a:r>
              <a:rPr spc="-25" dirty="0"/>
              <a:t> </a:t>
            </a:r>
            <a:r>
              <a:rPr spc="25" dirty="0"/>
              <a:t>Messaging</a:t>
            </a:r>
            <a:r>
              <a:rPr spc="-15" dirty="0"/>
              <a:t> </a:t>
            </a:r>
            <a:r>
              <a:rPr spc="5" dirty="0"/>
              <a:t>Guide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8664" y="6387528"/>
            <a:ext cx="21082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2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" Target="slide2.xml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3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312204"/>
            <a:ext cx="11052810" cy="62249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10711815" algn="l"/>
              </a:tabLst>
            </a:pP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U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000" b="1" spc="25" dirty="0">
                <a:solidFill>
                  <a:srgbClr val="222E3D"/>
                </a:solidFill>
                <a:latin typeface="Trebuchet MS"/>
                <a:cs typeface="Trebuchet MS"/>
              </a:rPr>
              <a:t>DA</a:t>
            </a:r>
            <a:r>
              <a:rPr sz="1000" b="1" spc="1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5" dirty="0">
                <a:solidFill>
                  <a:srgbClr val="222E3D"/>
                </a:solidFill>
                <a:latin typeface="Trebuchet MS"/>
                <a:cs typeface="Trebuchet MS"/>
              </a:rPr>
              <a:t>E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-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60" dirty="0">
                <a:solidFill>
                  <a:srgbClr val="222E3D"/>
                </a:solidFill>
                <a:latin typeface="Trebuchet MS"/>
                <a:cs typeface="Trebuchet MS"/>
              </a:rPr>
              <a:t>H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70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0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RES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EN</a:t>
            </a:r>
            <a:r>
              <a:rPr sz="1000" b="1" spc="1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5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75" dirty="0">
                <a:solidFill>
                  <a:srgbClr val="222E3D"/>
                </a:solidFill>
                <a:latin typeface="Trebuchet MS"/>
                <a:cs typeface="Trebuchet MS"/>
              </a:rPr>
              <a:t>ON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25" dirty="0">
                <a:solidFill>
                  <a:srgbClr val="222E3D"/>
                </a:solidFill>
                <a:latin typeface="Trebuchet MS"/>
                <a:cs typeface="Trebuchet MS"/>
              </a:rPr>
              <a:t>HE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DER</a:t>
            </a:r>
            <a:r>
              <a:rPr sz="10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60" dirty="0">
                <a:solidFill>
                  <a:srgbClr val="222E3D"/>
                </a:solidFill>
                <a:latin typeface="Trebuchet MS"/>
                <a:cs typeface="Trebuchet MS"/>
              </a:rPr>
              <a:t>N</a:t>
            </a:r>
            <a:r>
              <a:rPr sz="1000" b="1" spc="-4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DE</a:t>
            </a:r>
            <a:r>
              <a:rPr sz="1000" b="1" spc="-4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114" dirty="0">
                <a:solidFill>
                  <a:srgbClr val="222E3D"/>
                </a:solidFill>
                <a:latin typeface="Trebuchet MS"/>
                <a:cs typeface="Trebuchet MS"/>
              </a:rPr>
              <a:t>M</a:t>
            </a:r>
            <a:r>
              <a:rPr sz="1000" b="1" spc="50" dirty="0">
                <a:solidFill>
                  <a:srgbClr val="222E3D"/>
                </a:solidFill>
                <a:latin typeface="Trebuchet MS"/>
                <a:cs typeface="Trebuchet MS"/>
              </a:rPr>
              <a:t>AS</a:t>
            </a:r>
            <a:r>
              <a:rPr sz="1000" b="1" spc="-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ER</a:t>
            </a:r>
            <a:r>
              <a:rPr sz="1000" b="1" dirty="0">
                <a:solidFill>
                  <a:srgbClr val="222E3D"/>
                </a:solidFill>
                <a:latin typeface="Trebuchet MS"/>
                <a:cs typeface="Trebuchet MS"/>
              </a:rPr>
              <a:t>	</a:t>
            </a:r>
            <a:r>
              <a:rPr sz="1350" b="1" spc="112" baseline="24691" dirty="0">
                <a:solidFill>
                  <a:srgbClr val="222E3D"/>
                </a:solidFill>
                <a:latin typeface="Trebuchet MS"/>
                <a:cs typeface="Trebuchet MS"/>
                <a:hlinkClick r:id="rId2" action="ppaction://hlinksldjump"/>
              </a:rPr>
              <a:t>HOM</a:t>
            </a:r>
            <a:r>
              <a:rPr sz="1350" b="1" spc="7" baseline="24691" dirty="0">
                <a:solidFill>
                  <a:srgbClr val="222E3D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endParaRPr sz="1350" baseline="2469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1165"/>
              </a:spcBef>
              <a:tabLst>
                <a:tab pos="8379459" algn="l"/>
                <a:tab pos="10903585" algn="l"/>
              </a:tabLst>
            </a:pPr>
            <a:r>
              <a:rPr sz="900" spc="52" baseline="4629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900" spc="-30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baseline="4629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900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22" baseline="4629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900" spc="-15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baseline="4629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900" spc="-15" baseline="4629" dirty="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sz="900" spc="-30" baseline="4629" dirty="0">
                <a:solidFill>
                  <a:srgbClr val="FFFFFF"/>
                </a:solidFill>
                <a:latin typeface="Trebuchet MS"/>
                <a:cs typeface="Trebuchet MS"/>
              </a:rPr>
              <a:t> Inc. </a:t>
            </a:r>
            <a:r>
              <a:rPr sz="900" spc="7" baseline="4629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900" spc="-7" baseline="4629" dirty="0">
                <a:solidFill>
                  <a:srgbClr val="FFFFFF"/>
                </a:solidFill>
                <a:latin typeface="Trebuchet MS"/>
                <a:cs typeface="Trebuchet MS"/>
              </a:rPr>
              <a:t> its</a:t>
            </a:r>
            <a:r>
              <a:rPr sz="900" spc="-37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22" baseline="4629" dirty="0">
                <a:solidFill>
                  <a:srgbClr val="FFFFFF"/>
                </a:solidFill>
                <a:latin typeface="Trebuchet MS"/>
                <a:cs typeface="Trebuchet MS"/>
              </a:rPr>
              <a:t>affiliates.	</a:t>
            </a:r>
            <a:r>
              <a:rPr sz="800" spc="55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Partner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Creative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Guide	</a:t>
            </a: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" y="6117335"/>
            <a:ext cx="12188951" cy="7406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20018" y="435483"/>
            <a:ext cx="340360" cy="9525"/>
          </a:xfrm>
          <a:custGeom>
            <a:avLst/>
            <a:gdLst/>
            <a:ahLst/>
            <a:cxnLst/>
            <a:rect l="l" t="t" r="r" b="b"/>
            <a:pathLst>
              <a:path w="340359" h="9525">
                <a:moveTo>
                  <a:pt x="339851" y="0"/>
                </a:moveTo>
                <a:lnTo>
                  <a:pt x="0" y="0"/>
                </a:lnTo>
                <a:lnTo>
                  <a:pt x="0" y="9143"/>
                </a:lnTo>
                <a:lnTo>
                  <a:pt x="339851" y="9143"/>
                </a:lnTo>
                <a:lnTo>
                  <a:pt x="339851" y="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595055" y="6337332"/>
            <a:ext cx="346075" cy="205104"/>
            <a:chOff x="595055" y="6337332"/>
            <a:chExt cx="346075" cy="205104"/>
          </a:xfrm>
        </p:grpSpPr>
        <p:sp>
          <p:nvSpPr>
            <p:cNvPr id="7" name="object 7"/>
            <p:cNvSpPr/>
            <p:nvPr/>
          </p:nvSpPr>
          <p:spPr>
            <a:xfrm>
              <a:off x="595045" y="6337337"/>
              <a:ext cx="332105" cy="205104"/>
            </a:xfrm>
            <a:custGeom>
              <a:avLst/>
              <a:gdLst/>
              <a:ahLst/>
              <a:cxnLst/>
              <a:rect l="l" t="t" r="r" b="b"/>
              <a:pathLst>
                <a:path w="332105" h="205104">
                  <a:moveTo>
                    <a:pt x="104660" y="94615"/>
                  </a:moveTo>
                  <a:lnTo>
                    <a:pt x="104432" y="93700"/>
                  </a:lnTo>
                  <a:lnTo>
                    <a:pt x="103860" y="92798"/>
                  </a:lnTo>
                  <a:lnTo>
                    <a:pt x="102882" y="90970"/>
                  </a:lnTo>
                  <a:lnTo>
                    <a:pt x="98945" y="78663"/>
                  </a:lnTo>
                  <a:lnTo>
                    <a:pt x="98945" y="74434"/>
                  </a:lnTo>
                  <a:lnTo>
                    <a:pt x="98717" y="74434"/>
                  </a:lnTo>
                  <a:lnTo>
                    <a:pt x="98717" y="57797"/>
                  </a:lnTo>
                  <a:lnTo>
                    <a:pt x="98717" y="47650"/>
                  </a:lnTo>
                  <a:lnTo>
                    <a:pt x="98717" y="37503"/>
                  </a:lnTo>
                  <a:lnTo>
                    <a:pt x="98120" y="28702"/>
                  </a:lnTo>
                  <a:lnTo>
                    <a:pt x="80187" y="3924"/>
                  </a:lnTo>
                  <a:lnTo>
                    <a:pt x="80187" y="60413"/>
                  </a:lnTo>
                  <a:lnTo>
                    <a:pt x="80086" y="69761"/>
                  </a:lnTo>
                  <a:lnTo>
                    <a:pt x="56286" y="91770"/>
                  </a:lnTo>
                  <a:lnTo>
                    <a:pt x="47244" y="91770"/>
                  </a:lnTo>
                  <a:lnTo>
                    <a:pt x="43243" y="90398"/>
                  </a:lnTo>
                  <a:lnTo>
                    <a:pt x="40500" y="87553"/>
                  </a:lnTo>
                  <a:lnTo>
                    <a:pt x="37630" y="84810"/>
                  </a:lnTo>
                  <a:lnTo>
                    <a:pt x="36258" y="80822"/>
                  </a:lnTo>
                  <a:lnTo>
                    <a:pt x="36296" y="69684"/>
                  </a:lnTo>
                  <a:lnTo>
                    <a:pt x="38100" y="65430"/>
                  </a:lnTo>
                  <a:lnTo>
                    <a:pt x="45643" y="59283"/>
                  </a:lnTo>
                  <a:lnTo>
                    <a:pt x="51244" y="57797"/>
                  </a:lnTo>
                  <a:lnTo>
                    <a:pt x="62458" y="57797"/>
                  </a:lnTo>
                  <a:lnTo>
                    <a:pt x="66001" y="58026"/>
                  </a:lnTo>
                  <a:lnTo>
                    <a:pt x="73329" y="58940"/>
                  </a:lnTo>
                  <a:lnTo>
                    <a:pt x="76873" y="59626"/>
                  </a:lnTo>
                  <a:lnTo>
                    <a:pt x="80187" y="60413"/>
                  </a:lnTo>
                  <a:lnTo>
                    <a:pt x="80187" y="3924"/>
                  </a:lnTo>
                  <a:lnTo>
                    <a:pt x="76936" y="2540"/>
                  </a:lnTo>
                  <a:lnTo>
                    <a:pt x="68783" y="800"/>
                  </a:lnTo>
                  <a:lnTo>
                    <a:pt x="59258" y="228"/>
                  </a:lnTo>
                  <a:lnTo>
                    <a:pt x="52959" y="228"/>
                  </a:lnTo>
                  <a:lnTo>
                    <a:pt x="47015" y="914"/>
                  </a:lnTo>
                  <a:lnTo>
                    <a:pt x="41414" y="2400"/>
                  </a:lnTo>
                  <a:lnTo>
                    <a:pt x="35801" y="3759"/>
                  </a:lnTo>
                  <a:lnTo>
                    <a:pt x="31000" y="5473"/>
                  </a:lnTo>
                  <a:lnTo>
                    <a:pt x="27000" y="7518"/>
                  </a:lnTo>
                  <a:lnTo>
                    <a:pt x="25400" y="8318"/>
                  </a:lnTo>
                  <a:lnTo>
                    <a:pt x="24371" y="9118"/>
                  </a:lnTo>
                  <a:lnTo>
                    <a:pt x="23228" y="10718"/>
                  </a:lnTo>
                  <a:lnTo>
                    <a:pt x="22999" y="12090"/>
                  </a:lnTo>
                  <a:lnTo>
                    <a:pt x="23075" y="21996"/>
                  </a:lnTo>
                  <a:lnTo>
                    <a:pt x="23799" y="23025"/>
                  </a:lnTo>
                  <a:lnTo>
                    <a:pt x="25857" y="23025"/>
                  </a:lnTo>
                  <a:lnTo>
                    <a:pt x="26428" y="22910"/>
                  </a:lnTo>
                  <a:lnTo>
                    <a:pt x="28028" y="22453"/>
                  </a:lnTo>
                  <a:lnTo>
                    <a:pt x="29400" y="21996"/>
                  </a:lnTo>
                  <a:lnTo>
                    <a:pt x="31229" y="21209"/>
                  </a:lnTo>
                  <a:lnTo>
                    <a:pt x="35229" y="19608"/>
                  </a:lnTo>
                  <a:lnTo>
                    <a:pt x="39357" y="18351"/>
                  </a:lnTo>
                  <a:lnTo>
                    <a:pt x="47815" y="16306"/>
                  </a:lnTo>
                  <a:lnTo>
                    <a:pt x="51930" y="15849"/>
                  </a:lnTo>
                  <a:lnTo>
                    <a:pt x="64744" y="15849"/>
                  </a:lnTo>
                  <a:lnTo>
                    <a:pt x="70916" y="17551"/>
                  </a:lnTo>
                  <a:lnTo>
                    <a:pt x="75501" y="21996"/>
                  </a:lnTo>
                  <a:lnTo>
                    <a:pt x="78130" y="24625"/>
                  </a:lnTo>
                  <a:lnTo>
                    <a:pt x="79959" y="30670"/>
                  </a:lnTo>
                  <a:lnTo>
                    <a:pt x="79959" y="47650"/>
                  </a:lnTo>
                  <a:lnTo>
                    <a:pt x="75387" y="46621"/>
                  </a:lnTo>
                  <a:lnTo>
                    <a:pt x="71031" y="45707"/>
                  </a:lnTo>
                  <a:lnTo>
                    <a:pt x="62572" y="44577"/>
                  </a:lnTo>
                  <a:lnTo>
                    <a:pt x="58572" y="44234"/>
                  </a:lnTo>
                  <a:lnTo>
                    <a:pt x="54673" y="44234"/>
                  </a:lnTo>
                  <a:lnTo>
                    <a:pt x="18834" y="63449"/>
                  </a:lnTo>
                  <a:lnTo>
                    <a:pt x="16243" y="76606"/>
                  </a:lnTo>
                  <a:lnTo>
                    <a:pt x="16294" y="85839"/>
                  </a:lnTo>
                  <a:lnTo>
                    <a:pt x="19100" y="93027"/>
                  </a:lnTo>
                  <a:lnTo>
                    <a:pt x="30314" y="103962"/>
                  </a:lnTo>
                  <a:lnTo>
                    <a:pt x="37973" y="106705"/>
                  </a:lnTo>
                  <a:lnTo>
                    <a:pt x="47586" y="106705"/>
                  </a:lnTo>
                  <a:lnTo>
                    <a:pt x="81216" y="90970"/>
                  </a:lnTo>
                  <a:lnTo>
                    <a:pt x="82537" y="93700"/>
                  </a:lnTo>
                  <a:lnTo>
                    <a:pt x="91173" y="104648"/>
                  </a:lnTo>
                  <a:lnTo>
                    <a:pt x="93230" y="104648"/>
                  </a:lnTo>
                  <a:lnTo>
                    <a:pt x="94259" y="104305"/>
                  </a:lnTo>
                  <a:lnTo>
                    <a:pt x="102489" y="98831"/>
                  </a:lnTo>
                  <a:lnTo>
                    <a:pt x="103974" y="97701"/>
                  </a:lnTo>
                  <a:lnTo>
                    <a:pt x="104660" y="96558"/>
                  </a:lnTo>
                  <a:lnTo>
                    <a:pt x="104660" y="94615"/>
                  </a:lnTo>
                  <a:close/>
                </a:path>
                <a:path w="332105" h="205104">
                  <a:moveTo>
                    <a:pt x="248221" y="3873"/>
                  </a:moveTo>
                  <a:lnTo>
                    <a:pt x="247192" y="2959"/>
                  </a:lnTo>
                  <a:lnTo>
                    <a:pt x="232664" y="2959"/>
                  </a:lnTo>
                  <a:lnTo>
                    <a:pt x="208178" y="84924"/>
                  </a:lnTo>
                  <a:lnTo>
                    <a:pt x="193992" y="24968"/>
                  </a:lnTo>
                  <a:lnTo>
                    <a:pt x="190017" y="8089"/>
                  </a:lnTo>
                  <a:lnTo>
                    <a:pt x="189699" y="6616"/>
                  </a:lnTo>
                  <a:lnTo>
                    <a:pt x="189598" y="6273"/>
                  </a:lnTo>
                  <a:lnTo>
                    <a:pt x="188849" y="4787"/>
                  </a:lnTo>
                  <a:lnTo>
                    <a:pt x="187934" y="4102"/>
                  </a:lnTo>
                  <a:lnTo>
                    <a:pt x="187020" y="3302"/>
                  </a:lnTo>
                  <a:lnTo>
                    <a:pt x="185534" y="2959"/>
                  </a:lnTo>
                  <a:lnTo>
                    <a:pt x="172148" y="2959"/>
                  </a:lnTo>
                  <a:lnTo>
                    <a:pt x="149618" y="84010"/>
                  </a:lnTo>
                  <a:lnTo>
                    <a:pt x="130403" y="8547"/>
                  </a:lnTo>
                  <a:lnTo>
                    <a:pt x="129667" y="6273"/>
                  </a:lnTo>
                  <a:lnTo>
                    <a:pt x="129032" y="4787"/>
                  </a:lnTo>
                  <a:lnTo>
                    <a:pt x="128117" y="4102"/>
                  </a:lnTo>
                  <a:lnTo>
                    <a:pt x="127317" y="3302"/>
                  </a:lnTo>
                  <a:lnTo>
                    <a:pt x="125831" y="2959"/>
                  </a:lnTo>
                  <a:lnTo>
                    <a:pt x="110617" y="2959"/>
                  </a:lnTo>
                  <a:lnTo>
                    <a:pt x="109804" y="3873"/>
                  </a:lnTo>
                  <a:lnTo>
                    <a:pt x="109702" y="6616"/>
                  </a:lnTo>
                  <a:lnTo>
                    <a:pt x="110045" y="8089"/>
                  </a:lnTo>
                  <a:lnTo>
                    <a:pt x="137642" y="98602"/>
                  </a:lnTo>
                  <a:lnTo>
                    <a:pt x="138290" y="100660"/>
                  </a:lnTo>
                  <a:lnTo>
                    <a:pt x="139090" y="102260"/>
                  </a:lnTo>
                  <a:lnTo>
                    <a:pt x="140004" y="102946"/>
                  </a:lnTo>
                  <a:lnTo>
                    <a:pt x="140919" y="103733"/>
                  </a:lnTo>
                  <a:lnTo>
                    <a:pt x="142303" y="104076"/>
                  </a:lnTo>
                  <a:lnTo>
                    <a:pt x="156248" y="104076"/>
                  </a:lnTo>
                  <a:lnTo>
                    <a:pt x="164388" y="84010"/>
                  </a:lnTo>
                  <a:lnTo>
                    <a:pt x="178562" y="24968"/>
                  </a:lnTo>
                  <a:lnTo>
                    <a:pt x="196316" y="98602"/>
                  </a:lnTo>
                  <a:lnTo>
                    <a:pt x="196723" y="100660"/>
                  </a:lnTo>
                  <a:lnTo>
                    <a:pt x="196811" y="100888"/>
                  </a:lnTo>
                  <a:lnTo>
                    <a:pt x="197548" y="102260"/>
                  </a:lnTo>
                  <a:lnTo>
                    <a:pt x="199377" y="103847"/>
                  </a:lnTo>
                  <a:lnTo>
                    <a:pt x="200863" y="104190"/>
                  </a:lnTo>
                  <a:lnTo>
                    <a:pt x="214820" y="104190"/>
                  </a:lnTo>
                  <a:lnTo>
                    <a:pt x="216306" y="103733"/>
                  </a:lnTo>
                  <a:lnTo>
                    <a:pt x="218135" y="102374"/>
                  </a:lnTo>
                  <a:lnTo>
                    <a:pt x="218935" y="100888"/>
                  </a:lnTo>
                  <a:lnTo>
                    <a:pt x="219697" y="98374"/>
                  </a:lnTo>
                  <a:lnTo>
                    <a:pt x="223901" y="84924"/>
                  </a:lnTo>
                  <a:lnTo>
                    <a:pt x="247192" y="10490"/>
                  </a:lnTo>
                  <a:lnTo>
                    <a:pt x="247650" y="9232"/>
                  </a:lnTo>
                  <a:lnTo>
                    <a:pt x="247916" y="8089"/>
                  </a:lnTo>
                  <a:lnTo>
                    <a:pt x="248183" y="6616"/>
                  </a:lnTo>
                  <a:lnTo>
                    <a:pt x="248221" y="3873"/>
                  </a:lnTo>
                  <a:close/>
                </a:path>
                <a:path w="332105" h="205104">
                  <a:moveTo>
                    <a:pt x="319138" y="158000"/>
                  </a:moveTo>
                  <a:lnTo>
                    <a:pt x="313766" y="151041"/>
                  </a:lnTo>
                  <a:lnTo>
                    <a:pt x="307467" y="153898"/>
                  </a:lnTo>
                  <a:lnTo>
                    <a:pt x="275247" y="165531"/>
                  </a:lnTo>
                  <a:lnTo>
                    <a:pt x="242379" y="173786"/>
                  </a:lnTo>
                  <a:lnTo>
                    <a:pt x="209600" y="178714"/>
                  </a:lnTo>
                  <a:lnTo>
                    <a:pt x="177647" y="180340"/>
                  </a:lnTo>
                  <a:lnTo>
                    <a:pt x="131762" y="177253"/>
                  </a:lnTo>
                  <a:lnTo>
                    <a:pt x="87528" y="168351"/>
                  </a:lnTo>
                  <a:lnTo>
                    <a:pt x="45796" y="154178"/>
                  </a:lnTo>
                  <a:lnTo>
                    <a:pt x="7442" y="135318"/>
                  </a:lnTo>
                  <a:lnTo>
                    <a:pt x="3200" y="132803"/>
                  </a:lnTo>
                  <a:lnTo>
                    <a:pt x="0" y="137134"/>
                  </a:lnTo>
                  <a:lnTo>
                    <a:pt x="39776" y="167449"/>
                  </a:lnTo>
                  <a:lnTo>
                    <a:pt x="80695" y="187782"/>
                  </a:lnTo>
                  <a:lnTo>
                    <a:pt x="125577" y="200545"/>
                  </a:lnTo>
                  <a:lnTo>
                    <a:pt x="173634" y="204965"/>
                  </a:lnTo>
                  <a:lnTo>
                    <a:pt x="209943" y="202234"/>
                  </a:lnTo>
                  <a:lnTo>
                    <a:pt x="246811" y="194157"/>
                  </a:lnTo>
                  <a:lnTo>
                    <a:pt x="281927" y="180873"/>
                  </a:lnTo>
                  <a:lnTo>
                    <a:pt x="312953" y="162560"/>
                  </a:lnTo>
                  <a:lnTo>
                    <a:pt x="319138" y="158000"/>
                  </a:lnTo>
                  <a:close/>
                </a:path>
                <a:path w="332105" h="205104">
                  <a:moveTo>
                    <a:pt x="331724" y="69202"/>
                  </a:moveTo>
                  <a:lnTo>
                    <a:pt x="329996" y="63842"/>
                  </a:lnTo>
                  <a:lnTo>
                    <a:pt x="322910" y="54495"/>
                  </a:lnTo>
                  <a:lnTo>
                    <a:pt x="316966" y="50838"/>
                  </a:lnTo>
                  <a:lnTo>
                    <a:pt x="286423" y="41148"/>
                  </a:lnTo>
                  <a:lnTo>
                    <a:pt x="282194" y="38989"/>
                  </a:lnTo>
                  <a:lnTo>
                    <a:pt x="277609" y="34658"/>
                  </a:lnTo>
                  <a:lnTo>
                    <a:pt x="276466" y="31915"/>
                  </a:lnTo>
                  <a:lnTo>
                    <a:pt x="276466" y="24053"/>
                  </a:lnTo>
                  <a:lnTo>
                    <a:pt x="278295" y="20751"/>
                  </a:lnTo>
                  <a:lnTo>
                    <a:pt x="285394" y="16421"/>
                  </a:lnTo>
                  <a:lnTo>
                    <a:pt x="290537" y="15392"/>
                  </a:lnTo>
                  <a:lnTo>
                    <a:pt x="305181" y="15392"/>
                  </a:lnTo>
                  <a:lnTo>
                    <a:pt x="312496" y="16878"/>
                  </a:lnTo>
                  <a:lnTo>
                    <a:pt x="319024" y="19837"/>
                  </a:lnTo>
                  <a:lnTo>
                    <a:pt x="320967" y="20751"/>
                  </a:lnTo>
                  <a:lnTo>
                    <a:pt x="322453" y="21209"/>
                  </a:lnTo>
                  <a:lnTo>
                    <a:pt x="325081" y="21209"/>
                  </a:lnTo>
                  <a:lnTo>
                    <a:pt x="325996" y="19951"/>
                  </a:lnTo>
                  <a:lnTo>
                    <a:pt x="325996" y="15392"/>
                  </a:lnTo>
                  <a:lnTo>
                    <a:pt x="325932" y="10375"/>
                  </a:lnTo>
                  <a:lnTo>
                    <a:pt x="325653" y="9347"/>
                  </a:lnTo>
                  <a:lnTo>
                    <a:pt x="324967" y="8432"/>
                  </a:lnTo>
                  <a:lnTo>
                    <a:pt x="324281" y="7416"/>
                  </a:lnTo>
                  <a:lnTo>
                    <a:pt x="323138" y="6502"/>
                  </a:lnTo>
                  <a:lnTo>
                    <a:pt x="321538" y="5588"/>
                  </a:lnTo>
                  <a:lnTo>
                    <a:pt x="320395" y="4902"/>
                  </a:lnTo>
                  <a:lnTo>
                    <a:pt x="297637" y="0"/>
                  </a:lnTo>
                  <a:lnTo>
                    <a:pt x="290080" y="0"/>
                  </a:lnTo>
                  <a:lnTo>
                    <a:pt x="285280" y="571"/>
                  </a:lnTo>
                  <a:lnTo>
                    <a:pt x="276123" y="3302"/>
                  </a:lnTo>
                  <a:lnTo>
                    <a:pt x="272237" y="5245"/>
                  </a:lnTo>
                  <a:lnTo>
                    <a:pt x="268808" y="7861"/>
                  </a:lnTo>
                  <a:lnTo>
                    <a:pt x="265379" y="10375"/>
                  </a:lnTo>
                  <a:lnTo>
                    <a:pt x="262636" y="13563"/>
                  </a:lnTo>
                  <a:lnTo>
                    <a:pt x="258508" y="20866"/>
                  </a:lnTo>
                  <a:lnTo>
                    <a:pt x="257479" y="25082"/>
                  </a:lnTo>
                  <a:lnTo>
                    <a:pt x="257479" y="35801"/>
                  </a:lnTo>
                  <a:lnTo>
                    <a:pt x="259422" y="41376"/>
                  </a:lnTo>
                  <a:lnTo>
                    <a:pt x="263207" y="46393"/>
                  </a:lnTo>
                  <a:lnTo>
                    <a:pt x="266979" y="51523"/>
                  </a:lnTo>
                  <a:lnTo>
                    <a:pt x="273151" y="55397"/>
                  </a:lnTo>
                  <a:lnTo>
                    <a:pt x="298094" y="63157"/>
                  </a:lnTo>
                  <a:lnTo>
                    <a:pt x="303695" y="64973"/>
                  </a:lnTo>
                  <a:lnTo>
                    <a:pt x="307581" y="66916"/>
                  </a:lnTo>
                  <a:lnTo>
                    <a:pt x="311696" y="71247"/>
                  </a:lnTo>
                  <a:lnTo>
                    <a:pt x="312724" y="73875"/>
                  </a:lnTo>
                  <a:lnTo>
                    <a:pt x="312724" y="81737"/>
                  </a:lnTo>
                  <a:lnTo>
                    <a:pt x="310667" y="85382"/>
                  </a:lnTo>
                  <a:lnTo>
                    <a:pt x="302895" y="90398"/>
                  </a:lnTo>
                  <a:lnTo>
                    <a:pt x="297294" y="91655"/>
                  </a:lnTo>
                  <a:lnTo>
                    <a:pt x="285508" y="91655"/>
                  </a:lnTo>
                  <a:lnTo>
                    <a:pt x="281051" y="91198"/>
                  </a:lnTo>
                  <a:lnTo>
                    <a:pt x="272008" y="89369"/>
                  </a:lnTo>
                  <a:lnTo>
                    <a:pt x="267779" y="88011"/>
                  </a:lnTo>
                  <a:lnTo>
                    <a:pt x="263893" y="86296"/>
                  </a:lnTo>
                  <a:lnTo>
                    <a:pt x="262750" y="85839"/>
                  </a:lnTo>
                  <a:lnTo>
                    <a:pt x="261721" y="85382"/>
                  </a:lnTo>
                  <a:lnTo>
                    <a:pt x="260337" y="84924"/>
                  </a:lnTo>
                  <a:lnTo>
                    <a:pt x="259651" y="84810"/>
                  </a:lnTo>
                  <a:lnTo>
                    <a:pt x="257251" y="84810"/>
                  </a:lnTo>
                  <a:lnTo>
                    <a:pt x="256425" y="85839"/>
                  </a:lnTo>
                  <a:lnTo>
                    <a:pt x="256425" y="95643"/>
                  </a:lnTo>
                  <a:lnTo>
                    <a:pt x="256565" y="96329"/>
                  </a:lnTo>
                  <a:lnTo>
                    <a:pt x="257479" y="98374"/>
                  </a:lnTo>
                  <a:lnTo>
                    <a:pt x="258737" y="99517"/>
                  </a:lnTo>
                  <a:lnTo>
                    <a:pt x="260565" y="100545"/>
                  </a:lnTo>
                  <a:lnTo>
                    <a:pt x="263550" y="102260"/>
                  </a:lnTo>
                  <a:lnTo>
                    <a:pt x="268008" y="103733"/>
                  </a:lnTo>
                  <a:lnTo>
                    <a:pt x="279450" y="106476"/>
                  </a:lnTo>
                  <a:lnTo>
                    <a:pt x="285394" y="107162"/>
                  </a:lnTo>
                  <a:lnTo>
                    <a:pt x="297180" y="107162"/>
                  </a:lnTo>
                  <a:lnTo>
                    <a:pt x="302552" y="106362"/>
                  </a:lnTo>
                  <a:lnTo>
                    <a:pt x="312610" y="103276"/>
                  </a:lnTo>
                  <a:lnTo>
                    <a:pt x="316852" y="101231"/>
                  </a:lnTo>
                  <a:lnTo>
                    <a:pt x="320395" y="98374"/>
                  </a:lnTo>
                  <a:lnTo>
                    <a:pt x="323938" y="95643"/>
                  </a:lnTo>
                  <a:lnTo>
                    <a:pt x="331724" y="80022"/>
                  </a:lnTo>
                  <a:lnTo>
                    <a:pt x="331724" y="692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412" y="6465123"/>
              <a:ext cx="65527" cy="6452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" y="-3"/>
            <a:ext cx="12191999" cy="6858000"/>
            <a:chOff x="0" y="0"/>
            <a:chExt cx="12191999" cy="6858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3017" y="787692"/>
              <a:ext cx="1002792" cy="600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6900" y="2103501"/>
            <a:ext cx="9156700" cy="2533386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lang="en-US" spc="280" dirty="0" err="1">
                <a:latin typeface="Tenorite" panose="00000500000000000000" pitchFamily="2" charset="0"/>
              </a:rPr>
              <a:t>Elevando</a:t>
            </a:r>
            <a:r>
              <a:rPr lang="en-US" spc="280" dirty="0">
                <a:latin typeface="Tenorite" panose="00000500000000000000" pitchFamily="2" charset="0"/>
              </a:rPr>
              <a:t> a </a:t>
            </a:r>
            <a:r>
              <a:rPr lang="en-US" spc="280" dirty="0" err="1">
                <a:latin typeface="Tenorite" panose="00000500000000000000" pitchFamily="2" charset="0"/>
              </a:rPr>
              <a:t>sua</a:t>
            </a:r>
            <a:r>
              <a:rPr lang="en-US" spc="280" dirty="0">
                <a:latin typeface="Tenorite" panose="00000500000000000000" pitchFamily="2" charset="0"/>
              </a:rPr>
              <a:t> Startup até a Nuvem – </a:t>
            </a:r>
            <a:r>
              <a:rPr lang="en-US" spc="280" dirty="0" err="1">
                <a:latin typeface="Tenorite" panose="00000500000000000000" pitchFamily="2" charset="0"/>
              </a:rPr>
              <a:t>Inovação</a:t>
            </a:r>
            <a:r>
              <a:rPr lang="en-US" spc="280" dirty="0">
                <a:latin typeface="Tenorite" panose="00000500000000000000" pitchFamily="2" charset="0"/>
              </a:rPr>
              <a:t> e </a:t>
            </a:r>
            <a:r>
              <a:rPr lang="en-US" spc="280" dirty="0" err="1">
                <a:latin typeface="Tenorite" panose="00000500000000000000" pitchFamily="2" charset="0"/>
              </a:rPr>
              <a:t>Eficiência</a:t>
            </a:r>
            <a:r>
              <a:rPr lang="en-US" spc="280" dirty="0">
                <a:latin typeface="Tenorite" panose="00000500000000000000" pitchFamily="2" charset="0"/>
              </a:rPr>
              <a:t> </a:t>
            </a:r>
            <a:r>
              <a:rPr lang="en-US" spc="280" dirty="0" err="1">
                <a:latin typeface="Tenorite" panose="00000500000000000000" pitchFamily="2" charset="0"/>
              </a:rPr>
              <a:t>ao</a:t>
            </a:r>
            <a:r>
              <a:rPr lang="en-US" spc="280" dirty="0">
                <a:latin typeface="Tenorite" panose="00000500000000000000" pitchFamily="2" charset="0"/>
              </a:rPr>
              <a:t> utilizar a AWS</a:t>
            </a:r>
            <a:endParaRPr lang="pt-BR" spc="35" dirty="0">
              <a:latin typeface="Tenorite" panose="000005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000" b="0" spc="-5" dirty="0" err="1">
                <a:latin typeface="Tenorite" panose="00000500000000000000" pitchFamily="2" charset="0"/>
              </a:rPr>
              <a:t>Novembro</a:t>
            </a:r>
            <a:r>
              <a:rPr lang="en-US" sz="2000" b="0" spc="-5" dirty="0">
                <a:latin typeface="Tenorite" panose="00000500000000000000" pitchFamily="2" charset="0"/>
              </a:rPr>
              <a:t> </a:t>
            </a:r>
            <a:r>
              <a:rPr lang="pt-BR" sz="2000" b="0" spc="125" dirty="0">
                <a:latin typeface="Tenorite" panose="00000500000000000000" pitchFamily="2" charset="0"/>
              </a:rPr>
              <a:t>2023</a:t>
            </a:r>
            <a:endParaRPr lang="pt-BR" sz="2000" dirty="0">
              <a:latin typeface="Tenorite" panose="00000500000000000000" pitchFamily="2" charset="0"/>
            </a:endParaRP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B2256004-DD69-293D-80CA-C3F0098D9A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7" y="623052"/>
            <a:ext cx="3526244" cy="10533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0E942C5-EA6E-E031-3EF8-F87D41B0C187}"/>
              </a:ext>
            </a:extLst>
          </p:cNvPr>
          <p:cNvSpPr txBox="1">
            <a:spLocks/>
          </p:cNvSpPr>
          <p:nvPr/>
        </p:nvSpPr>
        <p:spPr>
          <a:xfrm>
            <a:off x="2776988" y="1331894"/>
            <a:ext cx="16592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Pico do “Monte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Estupidez</a:t>
            </a:r>
            <a:r>
              <a:rPr lang="en-US" sz="1600" b="0" kern="0" spc="10" dirty="0">
                <a:latin typeface="Tenorite" panose="00000500000000000000" pitchFamily="2" charset="0"/>
              </a:rPr>
              <a:t>”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2806E5C-7352-A374-0CC0-0CDB17A0E3EB}"/>
              </a:ext>
            </a:extLst>
          </p:cNvPr>
          <p:cNvSpPr txBox="1">
            <a:spLocks/>
          </p:cNvSpPr>
          <p:nvPr/>
        </p:nvSpPr>
        <p:spPr>
          <a:xfrm>
            <a:off x="3578366" y="4724822"/>
            <a:ext cx="10620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Vale do </a:t>
            </a:r>
            <a:r>
              <a:rPr lang="en-US" sz="1600" b="0" kern="0" spc="10" dirty="0" err="1">
                <a:latin typeface="Tenorite" panose="00000500000000000000" pitchFamily="2" charset="0"/>
              </a:rPr>
              <a:t>desespero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D9DA748-BC7D-8D39-FC43-97B557CFF5A7}"/>
              </a:ext>
            </a:extLst>
          </p:cNvPr>
          <p:cNvSpPr txBox="1">
            <a:spLocks/>
          </p:cNvSpPr>
          <p:nvPr/>
        </p:nvSpPr>
        <p:spPr>
          <a:xfrm>
            <a:off x="5400706" y="3182844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Ladeira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compreensão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BB7F4AF-C15D-923A-6015-750C4B7044F3}"/>
              </a:ext>
            </a:extLst>
          </p:cNvPr>
          <p:cNvSpPr txBox="1">
            <a:spLocks/>
          </p:cNvSpPr>
          <p:nvPr/>
        </p:nvSpPr>
        <p:spPr>
          <a:xfrm>
            <a:off x="8528624" y="1509208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Platô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sustentabilidade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24334D-3154-931B-DD33-3B9BE153D981}"/>
              </a:ext>
            </a:extLst>
          </p:cNvPr>
          <p:cNvSpPr/>
          <p:nvPr/>
        </p:nvSpPr>
        <p:spPr>
          <a:xfrm>
            <a:off x="7924800" y="3047350"/>
            <a:ext cx="3276600" cy="27308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274B2F-B1D5-BCCC-0759-D1D9D916A991}"/>
              </a:ext>
            </a:extLst>
          </p:cNvPr>
          <p:cNvCxnSpPr>
            <a:cxnSpLocks/>
          </p:cNvCxnSpPr>
          <p:nvPr/>
        </p:nvCxnSpPr>
        <p:spPr>
          <a:xfrm flipH="1">
            <a:off x="5943600" y="3248025"/>
            <a:ext cx="2776538" cy="13239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C78C269-8246-9CD3-9078-843674B9F20C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602800"/>
            <a:ext cx="5776047" cy="1909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BC0C8AF-A14B-3D25-2A86-6AF77A8D02B0}"/>
              </a:ext>
            </a:extLst>
          </p:cNvPr>
          <p:cNvSpPr/>
          <p:nvPr/>
        </p:nvSpPr>
        <p:spPr>
          <a:xfrm>
            <a:off x="8601075" y="3552325"/>
            <a:ext cx="2181225" cy="2168185"/>
          </a:xfrm>
          <a:custGeom>
            <a:avLst/>
            <a:gdLst>
              <a:gd name="connsiteX0" fmla="*/ 0 w 2181225"/>
              <a:gd name="connsiteY0" fmla="*/ 1886450 h 2168185"/>
              <a:gd name="connsiteX1" fmla="*/ 180975 w 2181225"/>
              <a:gd name="connsiteY1" fmla="*/ 1553075 h 2168185"/>
              <a:gd name="connsiteX2" fmla="*/ 552450 w 2181225"/>
              <a:gd name="connsiteY2" fmla="*/ 2162675 h 2168185"/>
              <a:gd name="connsiteX3" fmla="*/ 781050 w 2181225"/>
              <a:gd name="connsiteY3" fmla="*/ 1867400 h 2168185"/>
              <a:gd name="connsiteX4" fmla="*/ 1009650 w 2181225"/>
              <a:gd name="connsiteY4" fmla="*/ 2105525 h 2168185"/>
              <a:gd name="connsiteX5" fmla="*/ 1057275 w 2181225"/>
              <a:gd name="connsiteY5" fmla="*/ 1038725 h 2168185"/>
              <a:gd name="connsiteX6" fmla="*/ 1219200 w 2181225"/>
              <a:gd name="connsiteY6" fmla="*/ 1362575 h 2168185"/>
              <a:gd name="connsiteX7" fmla="*/ 1524000 w 2181225"/>
              <a:gd name="connsiteY7" fmla="*/ 1791200 h 2168185"/>
              <a:gd name="connsiteX8" fmla="*/ 1590675 w 2181225"/>
              <a:gd name="connsiteY8" fmla="*/ 1276850 h 2168185"/>
              <a:gd name="connsiteX9" fmla="*/ 1828800 w 2181225"/>
              <a:gd name="connsiteY9" fmla="*/ 1457825 h 2168185"/>
              <a:gd name="connsiteX10" fmla="*/ 1876425 w 2181225"/>
              <a:gd name="connsiteY10" fmla="*/ 295775 h 2168185"/>
              <a:gd name="connsiteX11" fmla="*/ 2085975 w 2181225"/>
              <a:gd name="connsiteY11" fmla="*/ 57650 h 2168185"/>
              <a:gd name="connsiteX12" fmla="*/ 2181225 w 2181225"/>
              <a:gd name="connsiteY12" fmla="*/ 500 h 216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225" h="2168185">
                <a:moveTo>
                  <a:pt x="0" y="1886450"/>
                </a:moveTo>
                <a:cubicBezTo>
                  <a:pt x="44450" y="1696744"/>
                  <a:pt x="88900" y="1507038"/>
                  <a:pt x="180975" y="1553075"/>
                </a:cubicBezTo>
                <a:cubicBezTo>
                  <a:pt x="273050" y="1599112"/>
                  <a:pt x="452438" y="2110288"/>
                  <a:pt x="552450" y="2162675"/>
                </a:cubicBezTo>
                <a:cubicBezTo>
                  <a:pt x="652462" y="2215062"/>
                  <a:pt x="704850" y="1876925"/>
                  <a:pt x="781050" y="1867400"/>
                </a:cubicBezTo>
                <a:cubicBezTo>
                  <a:pt x="857250" y="1857875"/>
                  <a:pt x="963613" y="2243637"/>
                  <a:pt x="1009650" y="2105525"/>
                </a:cubicBezTo>
                <a:cubicBezTo>
                  <a:pt x="1055687" y="1967413"/>
                  <a:pt x="1022350" y="1162550"/>
                  <a:pt x="1057275" y="1038725"/>
                </a:cubicBezTo>
                <a:cubicBezTo>
                  <a:pt x="1092200" y="914900"/>
                  <a:pt x="1141413" y="1237162"/>
                  <a:pt x="1219200" y="1362575"/>
                </a:cubicBezTo>
                <a:cubicBezTo>
                  <a:pt x="1296988" y="1487987"/>
                  <a:pt x="1462088" y="1805487"/>
                  <a:pt x="1524000" y="1791200"/>
                </a:cubicBezTo>
                <a:cubicBezTo>
                  <a:pt x="1585912" y="1776913"/>
                  <a:pt x="1539875" y="1332412"/>
                  <a:pt x="1590675" y="1276850"/>
                </a:cubicBezTo>
                <a:cubicBezTo>
                  <a:pt x="1641475" y="1221288"/>
                  <a:pt x="1781175" y="1621337"/>
                  <a:pt x="1828800" y="1457825"/>
                </a:cubicBezTo>
                <a:cubicBezTo>
                  <a:pt x="1876425" y="1294312"/>
                  <a:pt x="1833563" y="529137"/>
                  <a:pt x="1876425" y="295775"/>
                </a:cubicBezTo>
                <a:cubicBezTo>
                  <a:pt x="1919288" y="62412"/>
                  <a:pt x="2035175" y="106862"/>
                  <a:pt x="2085975" y="57650"/>
                </a:cubicBezTo>
                <a:cubicBezTo>
                  <a:pt x="2136775" y="8437"/>
                  <a:pt x="2125663" y="-2675"/>
                  <a:pt x="2181225" y="5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A6FAC1-824F-5F86-B7E5-2C3A805E9719}"/>
              </a:ext>
            </a:extLst>
          </p:cNvPr>
          <p:cNvSpPr txBox="1"/>
          <p:nvPr/>
        </p:nvSpPr>
        <p:spPr>
          <a:xfrm>
            <a:off x="10546311" y="3590313"/>
            <a:ext cx="177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product-market</a:t>
            </a:r>
            <a:r>
              <a:rPr lang="pt-BR" sz="1400" dirty="0"/>
              <a:t> </a:t>
            </a:r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fit</a:t>
            </a:r>
            <a:endParaRPr lang="pt-BR" sz="1400" kern="0" spc="10" dirty="0">
              <a:solidFill>
                <a:schemeClr val="bg1"/>
              </a:solidFill>
              <a:latin typeface="Tenorite" panose="00000500000000000000" pitchFamily="2" charset="0"/>
              <a:ea typeface="+mj-ea"/>
            </a:endParaRPr>
          </a:p>
        </p:txBody>
      </p:sp>
      <p:pic>
        <p:nvPicPr>
          <p:cNvPr id="26" name="Gráfico 25" descr="Selo 5 com preenchimento sólido">
            <a:extLst>
              <a:ext uri="{FF2B5EF4-FFF2-40B4-BE49-F238E27FC236}">
                <a16:creationId xmlns:a16="http://schemas.microsoft.com/office/drawing/2014/main" id="{DBE61997-8D0C-CF19-3764-9BB4DA1CD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8800" y="2018736"/>
            <a:ext cx="592384" cy="592384"/>
          </a:xfrm>
          <a:prstGeom prst="rect">
            <a:avLst/>
          </a:prstGeom>
        </p:spPr>
      </p:pic>
      <p:pic>
        <p:nvPicPr>
          <p:cNvPr id="28" name="Gráfico 27" descr="Selo 4 com preenchimento sólido">
            <a:extLst>
              <a:ext uri="{FF2B5EF4-FFF2-40B4-BE49-F238E27FC236}">
                <a16:creationId xmlns:a16="http://schemas.microsoft.com/office/drawing/2014/main" id="{712A0E19-375C-2F8F-C2AE-BEB80B05E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31" y="2733994"/>
            <a:ext cx="623368" cy="623368"/>
          </a:xfrm>
          <a:prstGeom prst="rect">
            <a:avLst/>
          </a:prstGeom>
        </p:spPr>
      </p:pic>
      <p:pic>
        <p:nvPicPr>
          <p:cNvPr id="32" name="Gráfico 31" descr="Selo 3 com preenchimento sólido">
            <a:extLst>
              <a:ext uri="{FF2B5EF4-FFF2-40B4-BE49-F238E27FC236}">
                <a16:creationId xmlns:a16="http://schemas.microsoft.com/office/drawing/2014/main" id="{0D04E9E8-5C12-59A6-75DC-B1EAEDE401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3409" y="4724822"/>
            <a:ext cx="623368" cy="623368"/>
          </a:xfrm>
          <a:prstGeom prst="rect">
            <a:avLst/>
          </a:prstGeom>
        </p:spPr>
      </p:pic>
      <p:pic>
        <p:nvPicPr>
          <p:cNvPr id="34" name="Gráfico 33" descr="Crachá com preenchimento sólido">
            <a:extLst>
              <a:ext uri="{FF2B5EF4-FFF2-40B4-BE49-F238E27FC236}">
                <a16:creationId xmlns:a16="http://schemas.microsoft.com/office/drawing/2014/main" id="{354AAB37-7A26-BE9D-146D-7DA497DC5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0737" y="4982867"/>
            <a:ext cx="581330" cy="581330"/>
          </a:xfrm>
          <a:prstGeom prst="rect">
            <a:avLst/>
          </a:prstGeom>
        </p:spPr>
      </p:pic>
      <p:pic>
        <p:nvPicPr>
          <p:cNvPr id="36" name="Gráfico 35" descr="Selo 1 com preenchimento sólido">
            <a:extLst>
              <a:ext uri="{FF2B5EF4-FFF2-40B4-BE49-F238E27FC236}">
                <a16:creationId xmlns:a16="http://schemas.microsoft.com/office/drawing/2014/main" id="{6F45F3AB-27AF-E458-7891-DED9E0DFAF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06032" y="1970927"/>
            <a:ext cx="512205" cy="512205"/>
          </a:xfrm>
          <a:prstGeom prst="rect">
            <a:avLst/>
          </a:prstGeom>
        </p:spPr>
      </p:pic>
      <p:sp>
        <p:nvSpPr>
          <p:cNvPr id="39" name="object 7">
            <a:extLst>
              <a:ext uri="{FF2B5EF4-FFF2-40B4-BE49-F238E27FC236}">
                <a16:creationId xmlns:a16="http://schemas.microsoft.com/office/drawing/2014/main" id="{3271CC47-F53D-044D-B9AB-49FB1C1A5571}"/>
              </a:ext>
            </a:extLst>
          </p:cNvPr>
          <p:cNvSpPr txBox="1">
            <a:spLocks/>
          </p:cNvSpPr>
          <p:nvPr/>
        </p:nvSpPr>
        <p:spPr>
          <a:xfrm>
            <a:off x="3500154" y="490572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3600" kern="0" spc="10">
                <a:latin typeface="Tenorite" panose="00000500000000000000" pitchFamily="2" charset="0"/>
              </a:rPr>
              <a:t>Jornada de uma Startup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4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2649337"/>
            <a:ext cx="97510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>
                <a:latin typeface="Tenorite" panose="00000500000000000000" pitchFamily="2" charset="0"/>
              </a:rPr>
              <a:t>Suporte à </a:t>
            </a:r>
            <a:r>
              <a:rPr lang="en-US" sz="3600" spc="10" dirty="0" err="1">
                <a:latin typeface="Tenorite" panose="00000500000000000000" pitchFamily="2" charset="0"/>
              </a:rPr>
              <a:t>sua</a:t>
            </a:r>
            <a:r>
              <a:rPr lang="en-US" sz="3600" spc="10" dirty="0">
                <a:latin typeface="Tenorite" panose="00000500000000000000" pitchFamily="2" charset="0"/>
              </a:rPr>
              <a:t> Startup </a:t>
            </a:r>
            <a:r>
              <a:rPr lang="en-US" sz="3600" spc="10" dirty="0" err="1">
                <a:latin typeface="Tenorite" panose="00000500000000000000" pitchFamily="2" charset="0"/>
              </a:rPr>
              <a:t>em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cada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etapa</a:t>
            </a:r>
            <a:r>
              <a:rPr lang="en-US" sz="3600" spc="10" dirty="0">
                <a:latin typeface="Tenorite" panose="00000500000000000000" pitchFamily="2" charset="0"/>
              </a:rPr>
              <a:t> da jornada!</a:t>
            </a:r>
            <a:endParaRPr sz="36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1424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pic>
        <p:nvPicPr>
          <p:cNvPr id="36" name="Gráfico 35" descr="Selo 1 com preenchimento sólido">
            <a:extLst>
              <a:ext uri="{FF2B5EF4-FFF2-40B4-BE49-F238E27FC236}">
                <a16:creationId xmlns:a16="http://schemas.microsoft.com/office/drawing/2014/main" id="{6F45F3AB-27AF-E458-7891-DED9E0DFA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6032" y="1970927"/>
            <a:ext cx="512205" cy="512205"/>
          </a:xfrm>
          <a:prstGeom prst="rect">
            <a:avLst/>
          </a:prstGeom>
        </p:spPr>
      </p:pic>
      <p:sp>
        <p:nvSpPr>
          <p:cNvPr id="39" name="object 7">
            <a:extLst>
              <a:ext uri="{FF2B5EF4-FFF2-40B4-BE49-F238E27FC236}">
                <a16:creationId xmlns:a16="http://schemas.microsoft.com/office/drawing/2014/main" id="{3271CC47-F53D-044D-B9AB-49FB1C1A5571}"/>
              </a:ext>
            </a:extLst>
          </p:cNvPr>
          <p:cNvSpPr txBox="1">
            <a:spLocks/>
          </p:cNvSpPr>
          <p:nvPr/>
        </p:nvSpPr>
        <p:spPr>
          <a:xfrm>
            <a:off x="1540344" y="1704727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3600" kern="0" spc="10" dirty="0">
                <a:latin typeface="Tenorite" panose="00000500000000000000" pitchFamily="2" charset="0"/>
              </a:rPr>
              <a:t>AWS Activate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3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462419D-7712-892F-4C94-24AD231B84BD}"/>
              </a:ext>
            </a:extLst>
          </p:cNvPr>
          <p:cNvSpPr/>
          <p:nvPr/>
        </p:nvSpPr>
        <p:spPr>
          <a:xfrm>
            <a:off x="609600" y="1676397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6809"/>
            <a:ext cx="281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2"/>
                </a:solidFill>
                <a:latin typeface="Tenorite" panose="00000500000000000000" pitchFamily="2" charset="0"/>
              </a:rPr>
              <a:t>AWS Activate</a:t>
            </a:r>
            <a:endParaRPr sz="3200" spc="70" dirty="0">
              <a:solidFill>
                <a:schemeClr val="tx2"/>
              </a:solidFill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06302" y="182880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Comece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na</a:t>
            </a:r>
            <a:r>
              <a:rPr lang="en-US" sz="1800" kern="0" spc="10" dirty="0">
                <a:latin typeface="Tenorite" panose="00000500000000000000" pitchFamily="2" charset="0"/>
              </a:rPr>
              <a:t> AWS com </a:t>
            </a:r>
            <a:r>
              <a:rPr lang="en-US" sz="1800" kern="0" spc="10" dirty="0" err="1">
                <a:latin typeface="Tenorite" panose="00000500000000000000" pitchFamily="2" charset="0"/>
              </a:rPr>
              <a:t>custo</a:t>
            </a:r>
            <a:r>
              <a:rPr lang="en-US" sz="1800" kern="0" spc="10" dirty="0">
                <a:latin typeface="Tenorite" panose="00000500000000000000" pitchFamily="2" charset="0"/>
              </a:rPr>
              <a:t> ZERO </a:t>
            </a:r>
            <a:r>
              <a:rPr lang="en-US" sz="1800" kern="0" spc="10" dirty="0" err="1">
                <a:latin typeface="Tenorite" panose="00000500000000000000" pitchFamily="2" charset="0"/>
              </a:rPr>
              <a:t>através</a:t>
            </a:r>
            <a:r>
              <a:rPr lang="en-US" sz="1800" kern="0" spc="10" dirty="0">
                <a:latin typeface="Tenorite" panose="00000500000000000000" pitchFamily="2" charset="0"/>
              </a:rPr>
              <a:t> de créditos ($1000 – $100.000)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E028F0-C1CA-3266-CAA9-20FE9B99FBF8}"/>
              </a:ext>
            </a:extLst>
          </p:cNvPr>
          <p:cNvSpPr/>
          <p:nvPr/>
        </p:nvSpPr>
        <p:spPr>
          <a:xfrm>
            <a:off x="4038600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828800"/>
            <a:ext cx="269889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Obtenha</a:t>
            </a:r>
            <a:r>
              <a:rPr lang="en-US" sz="1800" kern="0" spc="10" dirty="0">
                <a:latin typeface="Tenorite" panose="00000500000000000000" pitchFamily="2" charset="0"/>
              </a:rPr>
              <a:t> ajuda </a:t>
            </a:r>
            <a:r>
              <a:rPr lang="en-US" sz="1800" kern="0" spc="10" dirty="0" err="1">
                <a:latin typeface="Tenorite" panose="00000500000000000000" pitchFamily="2" charset="0"/>
              </a:rPr>
              <a:t>técnica</a:t>
            </a:r>
            <a:r>
              <a:rPr lang="en-US" sz="1800" kern="0" spc="10" dirty="0">
                <a:latin typeface="Tenorite" panose="00000500000000000000" pitchFamily="2" charset="0"/>
              </a:rPr>
              <a:t> com créditos de suporte a qualquer hora, </a:t>
            </a:r>
            <a:r>
              <a:rPr lang="en-US" sz="1800" kern="0" spc="10" dirty="0" err="1">
                <a:latin typeface="Tenorite" panose="00000500000000000000" pitchFamily="2" charset="0"/>
              </a:rPr>
              <a:t>em</a:t>
            </a:r>
            <a:r>
              <a:rPr lang="en-US" sz="1800" kern="0" spc="10" dirty="0">
                <a:latin typeface="Tenorite" panose="00000500000000000000" pitchFamily="2" charset="0"/>
              </a:rPr>
              <a:t> qualquer </a:t>
            </a:r>
            <a:r>
              <a:rPr lang="en-US" sz="1800" kern="0" spc="10" dirty="0" err="1">
                <a:latin typeface="Tenorite" panose="00000500000000000000" pitchFamily="2" charset="0"/>
              </a:rPr>
              <a:t>lugar</a:t>
            </a:r>
            <a:r>
              <a:rPr lang="en-US" sz="1800" kern="0" spc="10" dirty="0">
                <a:latin typeface="Tenorite" panose="00000500000000000000" pitchFamily="2" charset="0"/>
              </a:rPr>
              <a:t> ($350 - $10.000)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80C4821-C7B8-8A31-9C4B-FD4C09FB7F1C}"/>
              </a:ext>
            </a:extLst>
          </p:cNvPr>
          <p:cNvSpPr/>
          <p:nvPr/>
        </p:nvSpPr>
        <p:spPr>
          <a:xfrm>
            <a:off x="609600" y="370572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3DC66E-DE19-F231-6423-00BF13BF590B}"/>
              </a:ext>
            </a:extLst>
          </p:cNvPr>
          <p:cNvSpPr/>
          <p:nvPr/>
        </p:nvSpPr>
        <p:spPr>
          <a:xfrm>
            <a:off x="4018156" y="370572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C554F9F-2545-2877-2A8C-4E3D09940C97}"/>
              </a:ext>
            </a:extLst>
          </p:cNvPr>
          <p:cNvSpPr/>
          <p:nvPr/>
        </p:nvSpPr>
        <p:spPr>
          <a:xfrm>
            <a:off x="7467600" y="1676396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737823C-BC3F-1EB5-5764-FAEB2CD92AA3}"/>
              </a:ext>
            </a:extLst>
          </p:cNvPr>
          <p:cNvSpPr/>
          <p:nvPr/>
        </p:nvSpPr>
        <p:spPr>
          <a:xfrm>
            <a:off x="7467600" y="363113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D03789C-297E-1CD0-49B6-3B123DDA2BAA}"/>
              </a:ext>
            </a:extLst>
          </p:cNvPr>
          <p:cNvSpPr txBox="1">
            <a:spLocks/>
          </p:cNvSpPr>
          <p:nvPr/>
        </p:nvSpPr>
        <p:spPr>
          <a:xfrm>
            <a:off x="7680251" y="1836234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Acesse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ofertas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exclusivas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membros</a:t>
            </a:r>
            <a:r>
              <a:rPr lang="en-US" sz="1800" kern="0" spc="10" dirty="0">
                <a:latin typeface="Tenorite" panose="00000500000000000000" pitchFamily="2" charset="0"/>
              </a:rPr>
              <a:t> do </a:t>
            </a:r>
            <a:r>
              <a:rPr lang="en-US" sz="1800" kern="0" spc="10" dirty="0" err="1">
                <a:latin typeface="Tenorite" panose="00000500000000000000" pitchFamily="2" charset="0"/>
              </a:rPr>
              <a:t>programa</a:t>
            </a:r>
            <a:r>
              <a:rPr lang="en-US" sz="1800" kern="0" spc="10" dirty="0">
                <a:latin typeface="Tenorite" panose="00000500000000000000" pitchFamily="2" charset="0"/>
              </a:rPr>
              <a:t> (Atlassian, </a:t>
            </a:r>
            <a:r>
              <a:rPr lang="en-US" sz="1800" kern="0" spc="10" dirty="0" err="1">
                <a:latin typeface="Tenorite" panose="00000500000000000000" pitchFamily="2" charset="0"/>
              </a:rPr>
              <a:t>Hubspot</a:t>
            </a:r>
            <a:r>
              <a:rPr lang="en-US" sz="1800" kern="0" spc="10" dirty="0">
                <a:latin typeface="Tenorite" panose="00000500000000000000" pitchFamily="2" charset="0"/>
              </a:rPr>
              <a:t>, Stripe)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EE6C095-6080-5F68-C08A-1575FD908EB8}"/>
              </a:ext>
            </a:extLst>
          </p:cNvPr>
          <p:cNvSpPr txBox="1">
            <a:spLocks/>
          </p:cNvSpPr>
          <p:nvPr/>
        </p:nvSpPr>
        <p:spPr>
          <a:xfrm>
            <a:off x="822251" y="4056475"/>
            <a:ext cx="26988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Você pode </a:t>
            </a:r>
            <a:r>
              <a:rPr lang="en-US" sz="1800" kern="0" spc="10" dirty="0" err="1">
                <a:latin typeface="Tenorite" panose="00000500000000000000" pitchFamily="2" charset="0"/>
              </a:rPr>
              <a:t>acompanhar</a:t>
            </a:r>
            <a:r>
              <a:rPr lang="en-US" sz="1800" kern="0" spc="10" dirty="0">
                <a:latin typeface="Tenorite" panose="00000500000000000000" pitchFamily="2" charset="0"/>
              </a:rPr>
              <a:t> a </a:t>
            </a:r>
            <a:r>
              <a:rPr lang="en-US" sz="1800" kern="0" spc="10" dirty="0" err="1">
                <a:latin typeface="Tenorite" panose="00000500000000000000" pitchFamily="2" charset="0"/>
              </a:rPr>
              <a:t>sua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utilização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através</a:t>
            </a:r>
            <a:r>
              <a:rPr lang="en-US" sz="1800" kern="0" spc="10" dirty="0">
                <a:latin typeface="Tenorite" panose="00000500000000000000" pitchFamily="2" charset="0"/>
              </a:rPr>
              <a:t> do Activate Console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C0B39DB-A18D-99A5-9BB5-B573A94D82E2}"/>
              </a:ext>
            </a:extLst>
          </p:cNvPr>
          <p:cNvSpPr txBox="1">
            <a:spLocks/>
          </p:cNvSpPr>
          <p:nvPr/>
        </p:nvSpPr>
        <p:spPr>
          <a:xfrm>
            <a:off x="4230807" y="4025957"/>
            <a:ext cx="2698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80 créditos para utilizar com o </a:t>
            </a:r>
            <a:r>
              <a:rPr lang="en-US" sz="1800" kern="0" spc="10" dirty="0" err="1">
                <a:latin typeface="Tenorite" panose="00000500000000000000" pitchFamily="2" charset="0"/>
              </a:rPr>
              <a:t>Qwiklabs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FDA4AFB-5C22-16B7-D8A0-729C4A80B484}"/>
              </a:ext>
            </a:extLst>
          </p:cNvPr>
          <p:cNvSpPr txBox="1">
            <a:spLocks/>
          </p:cNvSpPr>
          <p:nvPr/>
        </p:nvSpPr>
        <p:spPr>
          <a:xfrm>
            <a:off x="7680251" y="3992566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Build on AWS templates: Um </a:t>
            </a:r>
            <a:r>
              <a:rPr lang="en-US" sz="1800" kern="0" spc="10" dirty="0" err="1">
                <a:latin typeface="Tenorite" panose="00000500000000000000" pitchFamily="2" charset="0"/>
              </a:rPr>
              <a:t>coleção</a:t>
            </a:r>
            <a:r>
              <a:rPr lang="en-US" sz="1800" kern="0" spc="10" dirty="0">
                <a:latin typeface="Tenorite" panose="00000500000000000000" pitchFamily="2" charset="0"/>
              </a:rPr>
              <a:t> de templates de </a:t>
            </a:r>
            <a:r>
              <a:rPr lang="en-US" sz="1800" kern="0" spc="10" dirty="0" err="1">
                <a:latin typeface="Tenorite" panose="00000500000000000000" pitchFamily="2" charset="0"/>
              </a:rPr>
              <a:t>infraestrutura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focados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em</a:t>
            </a:r>
            <a:r>
              <a:rPr lang="en-US" sz="1800" kern="0" spc="10" dirty="0">
                <a:latin typeface="Tenorite" panose="00000500000000000000" pitchFamily="2" charset="0"/>
              </a:rPr>
              <a:t> startups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4747113D-DCE3-1A39-2706-2F94937F9B84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Benfícios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para startups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começarem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e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alavancarem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seus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negócios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2697086-7974-193F-9FEF-E7925D5B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386364"/>
            <a:ext cx="4500145" cy="450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C514FE6-F10A-13B4-DBDE-1B315F78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47026"/>
            <a:ext cx="4500145" cy="52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5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5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6809"/>
            <a:ext cx="5181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2"/>
                </a:solidFill>
                <a:latin typeface="Tenorite" panose="00000500000000000000" pitchFamily="2" charset="0"/>
              </a:rPr>
              <a:t>AWS Activate in action</a:t>
            </a:r>
            <a:endParaRPr sz="3200" spc="70" dirty="0">
              <a:solidFill>
                <a:schemeClr val="tx2"/>
              </a:solidFill>
              <a:latin typeface="Tenorite" panose="00000500000000000000" pitchFamily="2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4747113D-DCE3-1A39-2706-2F94937F9B84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Benfícios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para startups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começarem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e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alavancarem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seus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negócios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01302625-E27E-81C1-D3DD-F8DAAB960396}"/>
              </a:ext>
            </a:extLst>
          </p:cNvPr>
          <p:cNvSpPr txBox="1">
            <a:spLocks/>
          </p:cNvSpPr>
          <p:nvPr/>
        </p:nvSpPr>
        <p:spPr>
          <a:xfrm>
            <a:off x="785675" y="2254632"/>
            <a:ext cx="5497551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“O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programa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AWS Activate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foi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fundamental para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navegarmos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nas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fases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alpha e beta do negócio e o time continuo a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nos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das suporte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durante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as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fases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de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alavancagem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do negócio,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conectando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VeVe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em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uma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rede global de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fornecedores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e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parceiros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de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tecnologia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.”</a:t>
            </a:r>
          </a:p>
          <a:p>
            <a:pPr marL="12700">
              <a:spcBef>
                <a:spcPts val="100"/>
              </a:spcBef>
            </a:pPr>
            <a:endParaRPr lang="en-US" sz="1800" b="0" kern="0" spc="10" dirty="0">
              <a:solidFill>
                <a:srgbClr val="002060"/>
              </a:solidFill>
              <a:latin typeface="Tenorite" panose="00000500000000000000" pitchFamily="2" charset="0"/>
            </a:endParaRPr>
          </a:p>
          <a:p>
            <a:pPr marL="12700">
              <a:spcBef>
                <a:spcPts val="100"/>
              </a:spcBef>
            </a:pPr>
            <a:r>
              <a:rPr lang="en-US" sz="18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David Yu</a:t>
            </a:r>
          </a:p>
          <a:p>
            <a:pPr marL="12700">
              <a:spcBef>
                <a:spcPts val="100"/>
              </a:spcBef>
            </a:pP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Co founder &amp; CEO </a:t>
            </a:r>
            <a:r>
              <a:rPr lang="en-US" sz="18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VeVe</a:t>
            </a:r>
            <a:r>
              <a:rPr lang="en-US" sz="18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Digital</a:t>
            </a:r>
            <a:endParaRPr lang="en-US" sz="18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7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19" y="6384442"/>
            <a:ext cx="927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spc="55" dirty="0">
                <a:solidFill>
                  <a:srgbClr val="161E2C"/>
                </a:solidFill>
                <a:latin typeface="Trebuchet MS"/>
                <a:cs typeface="Trebuchet MS"/>
              </a:rPr>
              <a:t>2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3271CC47-F53D-044D-B9AB-49FB1C1A5571}"/>
              </a:ext>
            </a:extLst>
          </p:cNvPr>
          <p:cNvSpPr txBox="1">
            <a:spLocks/>
          </p:cNvSpPr>
          <p:nvPr/>
        </p:nvSpPr>
        <p:spPr>
          <a:xfrm>
            <a:off x="3735730" y="4153346"/>
            <a:ext cx="213359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Builders Online</a:t>
            </a:r>
          </a:p>
          <a:p>
            <a:pPr marL="12700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CTO Fellowship &amp; </a:t>
            </a:r>
          </a:p>
          <a:p>
            <a:pPr marL="12700">
              <a:spcBef>
                <a:spcPts val="100"/>
              </a:spcBef>
            </a:pPr>
            <a:r>
              <a:rPr lang="en-US" sz="2000" kern="0" spc="10" dirty="0" err="1">
                <a:latin typeface="Tenorite" panose="00000500000000000000" pitchFamily="2" charset="0"/>
              </a:rPr>
              <a:t>Startboost</a:t>
            </a:r>
            <a:endParaRPr lang="en-US" sz="2000" kern="0" spc="70" dirty="0">
              <a:latin typeface="Tenorite" panose="00000500000000000000" pitchFamily="2" charset="0"/>
            </a:endParaRPr>
          </a:p>
        </p:txBody>
      </p:sp>
      <p:pic>
        <p:nvPicPr>
          <p:cNvPr id="3" name="Gráfico 2" descr="Crachá com preenchimento sólido">
            <a:extLst>
              <a:ext uri="{FF2B5EF4-FFF2-40B4-BE49-F238E27FC236}">
                <a16:creationId xmlns:a16="http://schemas.microsoft.com/office/drawing/2014/main" id="{4AB7FE4C-6993-482E-9A53-CA55DB8DD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951" y="5115148"/>
            <a:ext cx="581330" cy="5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2482E1-2DD3-8605-6625-A8BE6835EBB6}"/>
              </a:ext>
            </a:extLst>
          </p:cNvPr>
          <p:cNvSpPr/>
          <p:nvPr/>
        </p:nvSpPr>
        <p:spPr>
          <a:xfrm>
            <a:off x="7542093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B52C90-9EB2-6D30-6BAF-A308D640142C}"/>
              </a:ext>
            </a:extLst>
          </p:cNvPr>
          <p:cNvSpPr/>
          <p:nvPr/>
        </p:nvSpPr>
        <p:spPr>
          <a:xfrm>
            <a:off x="4038600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FF01161-F229-6F92-23F7-0A0D9D93263B}"/>
              </a:ext>
            </a:extLst>
          </p:cNvPr>
          <p:cNvSpPr/>
          <p:nvPr/>
        </p:nvSpPr>
        <p:spPr>
          <a:xfrm>
            <a:off x="593651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0403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2"/>
                </a:solidFill>
                <a:latin typeface="Tenorite" panose="00000500000000000000" pitchFamily="2" charset="0"/>
              </a:rPr>
              <a:t>AWS Skill Builder</a:t>
            </a:r>
            <a:endParaRPr sz="3200" spc="10" dirty="0">
              <a:solidFill>
                <a:schemeClr val="tx2"/>
              </a:solidFill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06302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Demonstracões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HandsOn</a:t>
            </a:r>
            <a:r>
              <a:rPr lang="en-US" sz="1800" kern="0" spc="10" dirty="0">
                <a:latin typeface="Tenorite" panose="00000500000000000000" pitchFamily="2" charset="0"/>
              </a:rPr>
              <a:t> e </a:t>
            </a:r>
            <a:r>
              <a:rPr lang="en-US" sz="1800" kern="0" spc="10" dirty="0" err="1">
                <a:latin typeface="Tenorite" panose="00000500000000000000" pitchFamily="2" charset="0"/>
              </a:rPr>
              <a:t>seções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tecnicas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lideradas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por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arquitetos</a:t>
            </a:r>
            <a:r>
              <a:rPr lang="en-US" sz="1800" kern="0" spc="10" dirty="0">
                <a:latin typeface="Tenorite" panose="00000500000000000000" pitchFamily="2" charset="0"/>
              </a:rPr>
              <a:t> da AWS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910480"/>
            <a:ext cx="2698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Melhores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práticas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arquitetura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passo</a:t>
            </a:r>
            <a:r>
              <a:rPr lang="en-US" sz="1800" kern="0" spc="10" dirty="0">
                <a:latin typeface="Tenorite" panose="00000500000000000000" pitchFamily="2" charset="0"/>
              </a:rPr>
              <a:t> a </a:t>
            </a:r>
            <a:r>
              <a:rPr lang="en-US" sz="1800" kern="0" spc="10" dirty="0" err="1">
                <a:latin typeface="Tenorite" panose="00000500000000000000" pitchFamily="2" charset="0"/>
              </a:rPr>
              <a:t>passo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8999182-3D5F-BD53-D342-672822486D72}"/>
              </a:ext>
            </a:extLst>
          </p:cNvPr>
          <p:cNvSpPr txBox="1">
            <a:spLocks/>
          </p:cNvSpPr>
          <p:nvPr/>
        </p:nvSpPr>
        <p:spPr>
          <a:xfrm>
            <a:off x="7754744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Explore </a:t>
            </a:r>
            <a:r>
              <a:rPr lang="en-US" sz="1800" kern="0" spc="10" dirty="0" err="1">
                <a:latin typeface="Tenorite" panose="00000500000000000000" pitchFamily="2" charset="0"/>
              </a:rPr>
              <a:t>técnicas</a:t>
            </a:r>
            <a:r>
              <a:rPr lang="en-US" sz="1800" kern="0" spc="10" dirty="0">
                <a:latin typeface="Tenorite" panose="00000500000000000000" pitchFamily="2" charset="0"/>
              </a:rPr>
              <a:t> para </a:t>
            </a:r>
            <a:r>
              <a:rPr lang="en-US" sz="1800" kern="0" spc="10" dirty="0" err="1">
                <a:latin typeface="Tenorite" panose="00000500000000000000" pitchFamily="2" charset="0"/>
              </a:rPr>
              <a:t>construir</a:t>
            </a:r>
            <a:r>
              <a:rPr lang="en-US" sz="1800" kern="0" spc="10" dirty="0">
                <a:latin typeface="Tenorite" panose="00000500000000000000" pitchFamily="2" charset="0"/>
              </a:rPr>
              <a:t>, </a:t>
            </a:r>
            <a:r>
              <a:rPr lang="en-US" sz="1800" kern="0" spc="10" dirty="0" err="1">
                <a:latin typeface="Tenorite" panose="00000500000000000000" pitchFamily="2" charset="0"/>
              </a:rPr>
              <a:t>proteger</a:t>
            </a:r>
            <a:r>
              <a:rPr lang="en-US" sz="1800" kern="0" spc="10" dirty="0">
                <a:latin typeface="Tenorite" panose="00000500000000000000" pitchFamily="2" charset="0"/>
              </a:rPr>
              <a:t> e </a:t>
            </a:r>
            <a:r>
              <a:rPr lang="en-US" sz="1800" kern="0" spc="10" dirty="0" err="1">
                <a:latin typeface="Tenorite" panose="00000500000000000000" pitchFamily="2" charset="0"/>
              </a:rPr>
              <a:t>implantar</a:t>
            </a:r>
            <a:r>
              <a:rPr lang="en-US" sz="1800" kern="0" spc="10" dirty="0">
                <a:latin typeface="Tenorite" panose="00000500000000000000" pitchFamily="2" charset="0"/>
              </a:rPr>
              <a:t> a </a:t>
            </a:r>
            <a:r>
              <a:rPr lang="en-US" sz="1800" kern="0" spc="10" dirty="0" err="1">
                <a:latin typeface="Tenorite" panose="00000500000000000000" pitchFamily="2" charset="0"/>
              </a:rPr>
              <a:t>sua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primeira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arquitetura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na</a:t>
            </a:r>
            <a:r>
              <a:rPr lang="en-US" sz="1800" kern="0" spc="10" dirty="0">
                <a:latin typeface="Tenorite" panose="00000500000000000000" pitchFamily="2" charset="0"/>
              </a:rPr>
              <a:t> AWS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7F5F3D1-3AD7-0802-4780-DFDD155F5E99}"/>
              </a:ext>
            </a:extLst>
          </p:cNvPr>
          <p:cNvSpPr txBox="1">
            <a:spLocks/>
          </p:cNvSpPr>
          <p:nvPr/>
        </p:nvSpPr>
        <p:spPr>
          <a:xfrm>
            <a:off x="4572000" y="5715000"/>
            <a:ext cx="73596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Entrada </a:t>
            </a:r>
            <a:r>
              <a:rPr lang="en-US" sz="1400" kern="0" spc="10" dirty="0" err="1">
                <a:solidFill>
                  <a:srgbClr val="1F3042"/>
                </a:solidFill>
                <a:latin typeface="Tenorite" panose="00000500000000000000" pitchFamily="2" charset="0"/>
              </a:rPr>
              <a:t>apenas</a:t>
            </a: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 via convite </a:t>
            </a:r>
            <a:r>
              <a:rPr lang="en-US" sz="1400" kern="0" spc="10" dirty="0" err="1">
                <a:solidFill>
                  <a:srgbClr val="1F3042"/>
                </a:solidFill>
                <a:latin typeface="Tenorite" panose="00000500000000000000" pitchFamily="2" charset="0"/>
              </a:rPr>
              <a:t>através</a:t>
            </a: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 do seu Account Manager!</a:t>
            </a:r>
            <a:endParaRPr lang="en-US" sz="1400" kern="0" spc="70" dirty="0">
              <a:solidFill>
                <a:srgbClr val="1F3042"/>
              </a:solidFill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A52E889-439C-0A44-01D9-B455188645F7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Se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você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pode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imaginar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,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você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pode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construir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isso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AWS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0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4A525B-7A72-5384-99F9-19BE6B135652}"/>
              </a:ext>
            </a:extLst>
          </p:cNvPr>
          <p:cNvSpPr/>
          <p:nvPr/>
        </p:nvSpPr>
        <p:spPr>
          <a:xfrm>
            <a:off x="7542093" y="3622334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2482E1-2DD3-8605-6625-A8BE6835EBB6}"/>
              </a:ext>
            </a:extLst>
          </p:cNvPr>
          <p:cNvSpPr/>
          <p:nvPr/>
        </p:nvSpPr>
        <p:spPr>
          <a:xfrm>
            <a:off x="7542093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10A1C0-6A15-0C60-FFFF-C9F81EC3202C}"/>
              </a:ext>
            </a:extLst>
          </p:cNvPr>
          <p:cNvSpPr/>
          <p:nvPr/>
        </p:nvSpPr>
        <p:spPr>
          <a:xfrm>
            <a:off x="4038600" y="3618129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B52C90-9EB2-6D30-6BAF-A308D640142C}"/>
              </a:ext>
            </a:extLst>
          </p:cNvPr>
          <p:cNvSpPr/>
          <p:nvPr/>
        </p:nvSpPr>
        <p:spPr>
          <a:xfrm>
            <a:off x="4038600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F21A1FF-2160-2BC2-269A-AB8035494E00}"/>
              </a:ext>
            </a:extLst>
          </p:cNvPr>
          <p:cNvSpPr/>
          <p:nvPr/>
        </p:nvSpPr>
        <p:spPr>
          <a:xfrm>
            <a:off x="593651" y="3618129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FF01161-F229-6F92-23F7-0A0D9D93263B}"/>
              </a:ext>
            </a:extLst>
          </p:cNvPr>
          <p:cNvSpPr/>
          <p:nvPr/>
        </p:nvSpPr>
        <p:spPr>
          <a:xfrm>
            <a:off x="593651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281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2"/>
                </a:solidFill>
                <a:latin typeface="Tenorite" panose="00000500000000000000" pitchFamily="2" charset="0"/>
              </a:rPr>
              <a:t>CTO</a:t>
            </a: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 </a:t>
            </a:r>
            <a:r>
              <a:rPr lang="en-US" sz="3200" spc="10" dirty="0">
                <a:solidFill>
                  <a:schemeClr val="tx2"/>
                </a:solidFill>
                <a:latin typeface="Tenorite" panose="00000500000000000000" pitchFamily="2" charset="0"/>
              </a:rPr>
              <a:t>Fellowship</a:t>
            </a:r>
            <a:endParaRPr sz="3200" spc="10" dirty="0">
              <a:solidFill>
                <a:schemeClr val="tx2"/>
              </a:solidFill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06302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4 semanas de </a:t>
            </a:r>
            <a:r>
              <a:rPr lang="en-US" sz="1800" kern="0" spc="10" dirty="0" err="1">
                <a:latin typeface="Tenorite" panose="00000500000000000000" pitchFamily="2" charset="0"/>
              </a:rPr>
              <a:t>imersão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aprendizado</a:t>
            </a:r>
            <a:r>
              <a:rPr lang="en-US" sz="1800" kern="0" spc="10" dirty="0">
                <a:latin typeface="Tenorite" panose="00000500000000000000" pitchFamily="2" charset="0"/>
              </a:rPr>
              <a:t> e networking sobre arquiteturas e </a:t>
            </a:r>
            <a:r>
              <a:rPr lang="en-US" sz="1800" kern="0" spc="10" dirty="0" err="1">
                <a:latin typeface="Tenorite" panose="00000500000000000000" pitchFamily="2" charset="0"/>
              </a:rPr>
              <a:t>desafios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ao</a:t>
            </a:r>
            <a:r>
              <a:rPr lang="en-US" sz="1800" kern="0" spc="10" dirty="0">
                <a:latin typeface="Tenorite" panose="00000500000000000000" pitchFamily="2" charset="0"/>
              </a:rPr>
              <a:t> utilizar a AWS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Liderado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por</a:t>
            </a:r>
            <a:r>
              <a:rPr lang="en-US" sz="1800" kern="0" spc="10" dirty="0">
                <a:latin typeface="Tenorite" panose="00000500000000000000" pitchFamily="2" charset="0"/>
              </a:rPr>
              <a:t> CTOs de mercado que </a:t>
            </a:r>
            <a:r>
              <a:rPr lang="en-US" sz="1800" kern="0" spc="10" dirty="0" err="1">
                <a:latin typeface="Tenorite" panose="00000500000000000000" pitchFamily="2" charset="0"/>
              </a:rPr>
              <a:t>já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estão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obtendo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sucesso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em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suas</a:t>
            </a:r>
            <a:r>
              <a:rPr lang="en-US" sz="1800" kern="0" spc="10" dirty="0">
                <a:latin typeface="Tenorite" panose="00000500000000000000" pitchFamily="2" charset="0"/>
              </a:rPr>
              <a:t> Startups/</a:t>
            </a:r>
            <a:r>
              <a:rPr lang="en-US" sz="1800" kern="0" spc="10" dirty="0" err="1">
                <a:latin typeface="Tenorite" panose="00000500000000000000" pitchFamily="2" charset="0"/>
              </a:rPr>
              <a:t>Empresas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8999182-3D5F-BD53-D342-672822486D72}"/>
              </a:ext>
            </a:extLst>
          </p:cNvPr>
          <p:cNvSpPr txBox="1">
            <a:spLocks/>
          </p:cNvSpPr>
          <p:nvPr/>
        </p:nvSpPr>
        <p:spPr>
          <a:xfrm>
            <a:off x="7754744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Tópicos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liderança</a:t>
            </a:r>
            <a:r>
              <a:rPr lang="en-US" sz="1800" kern="0" spc="10" dirty="0">
                <a:latin typeface="Tenorite" panose="00000500000000000000" pitchFamily="2" charset="0"/>
              </a:rPr>
              <a:t> como: </a:t>
            </a:r>
            <a:r>
              <a:rPr lang="en-US" sz="1800" kern="0" spc="10" dirty="0" err="1">
                <a:latin typeface="Tenorite" panose="00000500000000000000" pitchFamily="2" charset="0"/>
              </a:rPr>
              <a:t>contratação</a:t>
            </a:r>
            <a:r>
              <a:rPr lang="en-US" sz="1800" kern="0" spc="10" dirty="0">
                <a:latin typeface="Tenorite" panose="00000500000000000000" pitchFamily="2" charset="0"/>
              </a:rPr>
              <a:t> e </a:t>
            </a:r>
            <a:r>
              <a:rPr lang="en-US" sz="1800" kern="0" spc="10" dirty="0" err="1">
                <a:latin typeface="Tenorite" panose="00000500000000000000" pitchFamily="2" charset="0"/>
              </a:rPr>
              <a:t>gestão</a:t>
            </a:r>
            <a:r>
              <a:rPr lang="en-US" sz="1800" kern="0" spc="10" dirty="0">
                <a:latin typeface="Tenorite" panose="00000500000000000000" pitchFamily="2" charset="0"/>
              </a:rPr>
              <a:t>, roadmap de </a:t>
            </a:r>
            <a:r>
              <a:rPr lang="en-US" sz="1800" kern="0" spc="10" dirty="0" err="1">
                <a:latin typeface="Tenorite" panose="00000500000000000000" pitchFamily="2" charset="0"/>
              </a:rPr>
              <a:t>produto</a:t>
            </a:r>
            <a:r>
              <a:rPr lang="en-US" sz="1800" kern="0" spc="10" dirty="0">
                <a:latin typeface="Tenorite" panose="00000500000000000000" pitchFamily="2" charset="0"/>
              </a:rPr>
              <a:t>, arquiteturas, </a:t>
            </a:r>
            <a:r>
              <a:rPr lang="en-US" sz="1800" kern="0" spc="10" dirty="0" err="1">
                <a:latin typeface="Tenorite" panose="00000500000000000000" pitchFamily="2" charset="0"/>
              </a:rPr>
              <a:t>etc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7F5F3D1-3AD7-0802-4780-DFDD155F5E99}"/>
              </a:ext>
            </a:extLst>
          </p:cNvPr>
          <p:cNvSpPr txBox="1">
            <a:spLocks/>
          </p:cNvSpPr>
          <p:nvPr/>
        </p:nvSpPr>
        <p:spPr>
          <a:xfrm>
            <a:off x="4572000" y="5715000"/>
            <a:ext cx="73596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Entrada </a:t>
            </a:r>
            <a:r>
              <a:rPr lang="en-US" sz="1400" kern="0" spc="10" dirty="0" err="1">
                <a:solidFill>
                  <a:srgbClr val="1F3042"/>
                </a:solidFill>
                <a:latin typeface="Tenorite" panose="00000500000000000000" pitchFamily="2" charset="0"/>
              </a:rPr>
              <a:t>apenas</a:t>
            </a: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 via convite </a:t>
            </a:r>
            <a:r>
              <a:rPr lang="en-US" sz="1400" kern="0" spc="10" dirty="0" err="1">
                <a:solidFill>
                  <a:srgbClr val="1F3042"/>
                </a:solidFill>
                <a:latin typeface="Tenorite" panose="00000500000000000000" pitchFamily="2" charset="0"/>
              </a:rPr>
              <a:t>através</a:t>
            </a: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 do seu Account Manager!</a:t>
            </a:r>
            <a:endParaRPr lang="en-US" sz="1400" kern="0" spc="70" dirty="0">
              <a:solidFill>
                <a:srgbClr val="1F3042"/>
              </a:solidFill>
              <a:latin typeface="Tenorite" panose="00000500000000000000" pitchFamily="2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28AD134-C363-080A-423C-CF9FCA31826B}"/>
              </a:ext>
            </a:extLst>
          </p:cNvPr>
          <p:cNvSpPr txBox="1">
            <a:spLocks/>
          </p:cNvSpPr>
          <p:nvPr/>
        </p:nvSpPr>
        <p:spPr>
          <a:xfrm>
            <a:off x="822251" y="382991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Mergulho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em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tópicos</a:t>
            </a:r>
            <a:r>
              <a:rPr lang="en-US" sz="1800" kern="0" spc="10" dirty="0">
                <a:latin typeface="Tenorite" panose="00000500000000000000" pitchFamily="2" charset="0"/>
              </a:rPr>
              <a:t> como Serverless, Machine Learning, APIs e </a:t>
            </a:r>
            <a:r>
              <a:rPr lang="en-US" sz="1800" kern="0" spc="10" dirty="0" err="1">
                <a:latin typeface="Tenorite" panose="00000500000000000000" pitchFamily="2" charset="0"/>
              </a:rPr>
              <a:t>Otimização</a:t>
            </a:r>
            <a:r>
              <a:rPr lang="en-US" sz="1800" kern="0" spc="10" dirty="0">
                <a:latin typeface="Tenorite" panose="00000500000000000000" pitchFamily="2" charset="0"/>
              </a:rPr>
              <a:t> de Custos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EB53A3-A85A-B7E2-DD1B-B399FB4D6161}"/>
              </a:ext>
            </a:extLst>
          </p:cNvPr>
          <p:cNvSpPr txBox="1">
            <a:spLocks/>
          </p:cNvSpPr>
          <p:nvPr/>
        </p:nvSpPr>
        <p:spPr>
          <a:xfrm>
            <a:off x="4251251" y="3853527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Acesso a </a:t>
            </a:r>
            <a:r>
              <a:rPr lang="en-US" sz="1800" kern="0" spc="10" dirty="0" err="1">
                <a:latin typeface="Tenorite" panose="00000500000000000000" pitchFamily="2" charset="0"/>
              </a:rPr>
              <a:t>Arquitetos</a:t>
            </a:r>
            <a:r>
              <a:rPr lang="en-US" sz="1800" kern="0" spc="10" dirty="0">
                <a:latin typeface="Tenorite" panose="00000500000000000000" pitchFamily="2" charset="0"/>
              </a:rPr>
              <a:t> de Soluções da AWS </a:t>
            </a:r>
            <a:r>
              <a:rPr lang="en-US" sz="1800" kern="0" spc="10" dirty="0" err="1">
                <a:latin typeface="Tenorite" panose="00000500000000000000" pitchFamily="2" charset="0"/>
              </a:rPr>
              <a:t>experientes</a:t>
            </a:r>
            <a:r>
              <a:rPr lang="en-US" sz="1800" kern="0" spc="10" dirty="0">
                <a:latin typeface="Tenorite" panose="00000500000000000000" pitchFamily="2" charset="0"/>
              </a:rPr>
              <a:t> para auxiliar no seu negócio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055B9D5-25A6-D167-4454-72D4C376E6B7}"/>
              </a:ext>
            </a:extLst>
          </p:cNvPr>
          <p:cNvSpPr txBox="1">
            <a:spLocks/>
          </p:cNvSpPr>
          <p:nvPr/>
        </p:nvSpPr>
        <p:spPr>
          <a:xfrm>
            <a:off x="7754744" y="4181967"/>
            <a:ext cx="2698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Acelerar o negócio e </a:t>
            </a:r>
            <a:r>
              <a:rPr lang="en-US" sz="1800" kern="0" spc="10" dirty="0" err="1">
                <a:latin typeface="Tenorite" panose="00000500000000000000" pitchFamily="2" charset="0"/>
              </a:rPr>
              <a:t>fazer</a:t>
            </a:r>
            <a:r>
              <a:rPr lang="en-US" sz="1800" kern="0" spc="10" dirty="0">
                <a:latin typeface="Tenorite" panose="00000500000000000000" pitchFamily="2" charset="0"/>
              </a:rPr>
              <a:t> Networking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84C1C76-CF5C-5ADA-0A2B-3A260F95893A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Ajudando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CTOs a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alavancarem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negócios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e equips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técnicas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4A525B-7A72-5384-99F9-19BE6B135652}"/>
              </a:ext>
            </a:extLst>
          </p:cNvPr>
          <p:cNvSpPr/>
          <p:nvPr/>
        </p:nvSpPr>
        <p:spPr>
          <a:xfrm>
            <a:off x="7542093" y="3622334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2482E1-2DD3-8605-6625-A8BE6835EBB6}"/>
              </a:ext>
            </a:extLst>
          </p:cNvPr>
          <p:cNvSpPr/>
          <p:nvPr/>
        </p:nvSpPr>
        <p:spPr>
          <a:xfrm>
            <a:off x="7542093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10A1C0-6A15-0C60-FFFF-C9F81EC3202C}"/>
              </a:ext>
            </a:extLst>
          </p:cNvPr>
          <p:cNvSpPr/>
          <p:nvPr/>
        </p:nvSpPr>
        <p:spPr>
          <a:xfrm>
            <a:off x="4038600" y="3618129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B52C90-9EB2-6D30-6BAF-A308D640142C}"/>
              </a:ext>
            </a:extLst>
          </p:cNvPr>
          <p:cNvSpPr/>
          <p:nvPr/>
        </p:nvSpPr>
        <p:spPr>
          <a:xfrm>
            <a:off x="4038600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F21A1FF-2160-2BC2-269A-AB8035494E00}"/>
              </a:ext>
            </a:extLst>
          </p:cNvPr>
          <p:cNvSpPr/>
          <p:nvPr/>
        </p:nvSpPr>
        <p:spPr>
          <a:xfrm>
            <a:off x="593651" y="3618129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FF01161-F229-6F92-23F7-0A0D9D93263B}"/>
              </a:ext>
            </a:extLst>
          </p:cNvPr>
          <p:cNvSpPr/>
          <p:nvPr/>
        </p:nvSpPr>
        <p:spPr>
          <a:xfrm>
            <a:off x="593651" y="1676398"/>
            <a:ext cx="3124200" cy="1694497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281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10" dirty="0" err="1">
                <a:solidFill>
                  <a:schemeClr val="tx2"/>
                </a:solidFill>
                <a:latin typeface="Tenorite" panose="00000500000000000000" pitchFamily="2" charset="0"/>
              </a:rPr>
              <a:t>StartBoost</a:t>
            </a:r>
            <a:endParaRPr sz="3200" spc="10" dirty="0">
              <a:solidFill>
                <a:schemeClr val="tx2"/>
              </a:solidFill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06302" y="1910480"/>
            <a:ext cx="26988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$6K para usar com </a:t>
            </a:r>
            <a:r>
              <a:rPr lang="en-US" sz="1800" kern="0" spc="10" dirty="0" err="1">
                <a:latin typeface="Tenorite" panose="00000500000000000000" pitchFamily="2" charset="0"/>
              </a:rPr>
              <a:t>parceiros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tecnicos</a:t>
            </a:r>
            <a:r>
              <a:rPr lang="en-US" sz="1800" kern="0" spc="10" dirty="0">
                <a:latin typeface="Tenorite" panose="00000500000000000000" pitchFamily="2" charset="0"/>
              </a:rPr>
              <a:t> para o </a:t>
            </a:r>
            <a:r>
              <a:rPr lang="en-US" sz="1800" kern="0" spc="10" dirty="0" err="1">
                <a:latin typeface="Tenorite" panose="00000500000000000000" pitchFamily="2" charset="0"/>
              </a:rPr>
              <a:t>seu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negócio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910480"/>
            <a:ext cx="269889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Grupos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precisos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parceiros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especializados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em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ajudar</a:t>
            </a:r>
            <a:r>
              <a:rPr lang="en-US" sz="1800" kern="0" spc="10" dirty="0">
                <a:latin typeface="Tenorite" panose="00000500000000000000" pitchFamily="2" charset="0"/>
              </a:rPr>
              <a:t> startups a </a:t>
            </a:r>
            <a:r>
              <a:rPr lang="en-US" sz="1800" kern="0" spc="10" dirty="0" err="1">
                <a:latin typeface="Tenorite" panose="00000500000000000000" pitchFamily="2" charset="0"/>
              </a:rPr>
              <a:t>desenvolverem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seus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negócios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na</a:t>
            </a:r>
            <a:r>
              <a:rPr lang="en-US" sz="1800" kern="0" spc="10" dirty="0">
                <a:latin typeface="Tenorite" panose="00000500000000000000" pitchFamily="2" charset="0"/>
              </a:rPr>
              <a:t> AWS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8999182-3D5F-BD53-D342-672822486D72}"/>
              </a:ext>
            </a:extLst>
          </p:cNvPr>
          <p:cNvSpPr txBox="1">
            <a:spLocks/>
          </p:cNvSpPr>
          <p:nvPr/>
        </p:nvSpPr>
        <p:spPr>
          <a:xfrm>
            <a:off x="7754744" y="1910480"/>
            <a:ext cx="269889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Pacotes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consultoria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desenvolvidos</a:t>
            </a:r>
            <a:r>
              <a:rPr lang="en-US" sz="1800" kern="0" spc="10" dirty="0">
                <a:latin typeface="Tenorite" panose="00000500000000000000" pitchFamily="2" charset="0"/>
              </a:rPr>
              <a:t> de forma </a:t>
            </a:r>
            <a:r>
              <a:rPr lang="en-US" sz="1800" kern="0" spc="10" dirty="0" err="1">
                <a:latin typeface="Tenorite" panose="00000500000000000000" pitchFamily="2" charset="0"/>
              </a:rPr>
              <a:t>rápida</a:t>
            </a:r>
            <a:r>
              <a:rPr lang="en-US" sz="1800" kern="0" spc="10" dirty="0">
                <a:latin typeface="Tenorite" panose="00000500000000000000" pitchFamily="2" charset="0"/>
              </a:rPr>
              <a:t> para </a:t>
            </a:r>
            <a:r>
              <a:rPr lang="en-US" sz="1800" kern="0" spc="10" dirty="0" err="1">
                <a:latin typeface="Tenorite" panose="00000500000000000000" pitchFamily="2" charset="0"/>
              </a:rPr>
              <a:t>auxiar</a:t>
            </a:r>
            <a:r>
              <a:rPr lang="en-US" sz="1800" kern="0" spc="10" dirty="0">
                <a:latin typeface="Tenorite" panose="00000500000000000000" pitchFamily="2" charset="0"/>
              </a:rPr>
              <a:t> a </a:t>
            </a:r>
            <a:r>
              <a:rPr lang="en-US" sz="1800" kern="0" spc="10" dirty="0" err="1">
                <a:latin typeface="Tenorite" panose="00000500000000000000" pitchFamily="2" charset="0"/>
              </a:rPr>
              <a:t>sua</a:t>
            </a:r>
            <a:r>
              <a:rPr lang="en-US" sz="1800" kern="0" spc="10" dirty="0">
                <a:latin typeface="Tenorite" panose="00000500000000000000" pitchFamily="2" charset="0"/>
              </a:rPr>
              <a:t> startup </a:t>
            </a:r>
            <a:r>
              <a:rPr lang="en-US" sz="1800" kern="0" spc="10" dirty="0" err="1">
                <a:latin typeface="Tenorite" panose="00000500000000000000" pitchFamily="2" charset="0"/>
              </a:rPr>
              <a:t>na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construção</a:t>
            </a:r>
            <a:r>
              <a:rPr lang="en-US" sz="1800" kern="0" spc="10" dirty="0">
                <a:latin typeface="Tenorite" panose="00000500000000000000" pitchFamily="2" charset="0"/>
              </a:rPr>
              <a:t> dos ambientes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7F5F3D1-3AD7-0802-4780-DFDD155F5E99}"/>
              </a:ext>
            </a:extLst>
          </p:cNvPr>
          <p:cNvSpPr txBox="1">
            <a:spLocks/>
          </p:cNvSpPr>
          <p:nvPr/>
        </p:nvSpPr>
        <p:spPr>
          <a:xfrm>
            <a:off x="4572000" y="5715000"/>
            <a:ext cx="73596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Entrada </a:t>
            </a:r>
            <a:r>
              <a:rPr lang="en-US" sz="1400" kern="0" spc="10" dirty="0" err="1">
                <a:solidFill>
                  <a:srgbClr val="1F3042"/>
                </a:solidFill>
                <a:latin typeface="Tenorite" panose="00000500000000000000" pitchFamily="2" charset="0"/>
              </a:rPr>
              <a:t>apenas</a:t>
            </a: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 via convite </a:t>
            </a:r>
            <a:r>
              <a:rPr lang="en-US" sz="1400" kern="0" spc="10" dirty="0" err="1">
                <a:solidFill>
                  <a:srgbClr val="1F3042"/>
                </a:solidFill>
                <a:latin typeface="Tenorite" panose="00000500000000000000" pitchFamily="2" charset="0"/>
              </a:rPr>
              <a:t>através</a:t>
            </a:r>
            <a:r>
              <a:rPr lang="en-US" sz="1400" kern="0" spc="10" dirty="0">
                <a:solidFill>
                  <a:srgbClr val="1F3042"/>
                </a:solidFill>
                <a:latin typeface="Tenorite" panose="00000500000000000000" pitchFamily="2" charset="0"/>
              </a:rPr>
              <a:t> do seu Account Manager!</a:t>
            </a:r>
            <a:endParaRPr lang="en-US" sz="1400" kern="0" spc="70" dirty="0">
              <a:solidFill>
                <a:srgbClr val="1F3042"/>
              </a:solidFill>
              <a:latin typeface="Tenorite" panose="00000500000000000000" pitchFamily="2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28AD134-C363-080A-423C-CF9FCA31826B}"/>
              </a:ext>
            </a:extLst>
          </p:cNvPr>
          <p:cNvSpPr txBox="1">
            <a:spLocks/>
          </p:cNvSpPr>
          <p:nvPr/>
        </p:nvSpPr>
        <p:spPr>
          <a:xfrm>
            <a:off x="822251" y="382991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Mergulho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em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tópicos</a:t>
            </a:r>
            <a:r>
              <a:rPr lang="en-US" sz="1800" kern="0" spc="10" dirty="0">
                <a:latin typeface="Tenorite" panose="00000500000000000000" pitchFamily="2" charset="0"/>
              </a:rPr>
              <a:t> como Serverless, Machine Learning, APIs e </a:t>
            </a:r>
            <a:r>
              <a:rPr lang="en-US" sz="1800" kern="0" spc="10" dirty="0" err="1">
                <a:latin typeface="Tenorite" panose="00000500000000000000" pitchFamily="2" charset="0"/>
              </a:rPr>
              <a:t>Otimização</a:t>
            </a:r>
            <a:r>
              <a:rPr lang="en-US" sz="1800" kern="0" spc="10" dirty="0">
                <a:latin typeface="Tenorite" panose="00000500000000000000" pitchFamily="2" charset="0"/>
              </a:rPr>
              <a:t> de Custos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EB53A3-A85A-B7E2-DD1B-B399FB4D6161}"/>
              </a:ext>
            </a:extLst>
          </p:cNvPr>
          <p:cNvSpPr txBox="1">
            <a:spLocks/>
          </p:cNvSpPr>
          <p:nvPr/>
        </p:nvSpPr>
        <p:spPr>
          <a:xfrm>
            <a:off x="4251251" y="3853527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Acesso a </a:t>
            </a:r>
            <a:r>
              <a:rPr lang="en-US" sz="1800" kern="0" spc="10" dirty="0" err="1">
                <a:latin typeface="Tenorite" panose="00000500000000000000" pitchFamily="2" charset="0"/>
              </a:rPr>
              <a:t>Arquitetos</a:t>
            </a:r>
            <a:r>
              <a:rPr lang="en-US" sz="1800" kern="0" spc="10" dirty="0">
                <a:latin typeface="Tenorite" panose="00000500000000000000" pitchFamily="2" charset="0"/>
              </a:rPr>
              <a:t> de Soluções da AWS </a:t>
            </a:r>
            <a:r>
              <a:rPr lang="en-US" sz="1800" kern="0" spc="10" dirty="0" err="1">
                <a:latin typeface="Tenorite" panose="00000500000000000000" pitchFamily="2" charset="0"/>
              </a:rPr>
              <a:t>experientes</a:t>
            </a:r>
            <a:r>
              <a:rPr lang="en-US" sz="1800" kern="0" spc="10" dirty="0">
                <a:latin typeface="Tenorite" panose="00000500000000000000" pitchFamily="2" charset="0"/>
              </a:rPr>
              <a:t> para auxiliar no seu negócio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055B9D5-25A6-D167-4454-72D4C376E6B7}"/>
              </a:ext>
            </a:extLst>
          </p:cNvPr>
          <p:cNvSpPr txBox="1">
            <a:spLocks/>
          </p:cNvSpPr>
          <p:nvPr/>
        </p:nvSpPr>
        <p:spPr>
          <a:xfrm>
            <a:off x="7754744" y="4181967"/>
            <a:ext cx="2698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Acelerar o negócio e </a:t>
            </a:r>
            <a:r>
              <a:rPr lang="en-US" sz="1800" kern="0" spc="10" dirty="0" err="1">
                <a:latin typeface="Tenorite" panose="00000500000000000000" pitchFamily="2" charset="0"/>
              </a:rPr>
              <a:t>fazer</a:t>
            </a:r>
            <a:r>
              <a:rPr lang="en-US" sz="1800" kern="0" spc="10" dirty="0">
                <a:latin typeface="Tenorite" panose="00000500000000000000" pitchFamily="2" charset="0"/>
              </a:rPr>
              <a:t> Networking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37285B1B-B934-6941-8008-6DAECE71A7DC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Alavancando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parceiros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de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consultoria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para auxilia-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los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sua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jornada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8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02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2649337"/>
            <a:ext cx="9751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 err="1">
                <a:latin typeface="Tenorite" panose="00000500000000000000" pitchFamily="2" charset="0"/>
              </a:rPr>
              <a:t>Você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não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precisa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fazer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isso</a:t>
            </a:r>
            <a:r>
              <a:rPr lang="en-US" sz="3600" spc="10" dirty="0">
                <a:latin typeface="Tenorite" panose="00000500000000000000" pitchFamily="2" charset="0"/>
              </a:rPr>
              <a:t> </a:t>
            </a:r>
            <a:r>
              <a:rPr lang="en-US" sz="3600" spc="10" dirty="0" err="1">
                <a:latin typeface="Tenorite" panose="00000500000000000000" pitchFamily="2" charset="0"/>
              </a:rPr>
              <a:t>sozinho</a:t>
            </a:r>
            <a:r>
              <a:rPr lang="en-US" sz="3600" spc="10" dirty="0">
                <a:latin typeface="Tenorite" panose="00000500000000000000" pitchFamily="2" charset="0"/>
              </a:rPr>
              <a:t>!</a:t>
            </a:r>
            <a:endParaRPr sz="36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5466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2475712"/>
            <a:ext cx="975106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10" dirty="0">
                <a:latin typeface="Tenorite" panose="00000500000000000000" pitchFamily="2" charset="0"/>
              </a:rPr>
              <a:t>Como Startups </a:t>
            </a:r>
            <a:r>
              <a:rPr lang="en-US" sz="2800" spc="10" dirty="0" err="1">
                <a:latin typeface="Tenorite" panose="00000500000000000000" pitchFamily="2" charset="0"/>
              </a:rPr>
              <a:t>inteligentes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usam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os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programas</a:t>
            </a:r>
            <a:r>
              <a:rPr lang="en-US" sz="2800" spc="10" dirty="0">
                <a:latin typeface="Tenorite" panose="00000500000000000000" pitchFamily="2" charset="0"/>
              </a:rPr>
              <a:t> da AWS para </a:t>
            </a:r>
            <a:r>
              <a:rPr lang="en-US" sz="2800" spc="10" dirty="0" err="1">
                <a:latin typeface="Tenorite" panose="00000500000000000000" pitchFamily="2" charset="0"/>
              </a:rPr>
              <a:t>avançarem</a:t>
            </a:r>
            <a:r>
              <a:rPr lang="en-US" sz="2800" spc="10" dirty="0">
                <a:latin typeface="Tenorite" panose="00000500000000000000" pitchFamily="2" charset="0"/>
              </a:rPr>
              <a:t>;</a:t>
            </a:r>
            <a:br>
              <a:rPr lang="en-US" sz="2800" spc="10" dirty="0">
                <a:latin typeface="Tenorite" panose="00000500000000000000" pitchFamily="2" charset="0"/>
              </a:rPr>
            </a:br>
            <a:br>
              <a:rPr lang="en-US" sz="2800" spc="10" dirty="0">
                <a:latin typeface="Tenorite" panose="00000500000000000000" pitchFamily="2" charset="0"/>
              </a:rPr>
            </a:br>
            <a:r>
              <a:rPr lang="en-US" sz="2800" spc="10" dirty="0" err="1">
                <a:latin typeface="Tenorite" panose="00000500000000000000" pitchFamily="2" charset="0"/>
              </a:rPr>
              <a:t>Comece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pequeno</a:t>
            </a:r>
            <a:r>
              <a:rPr lang="en-US" sz="2800" spc="10" dirty="0">
                <a:latin typeface="Tenorite" panose="00000500000000000000" pitchFamily="2" charset="0"/>
              </a:rPr>
              <a:t> e </a:t>
            </a:r>
            <a:r>
              <a:rPr lang="en-US" sz="2800" spc="10" dirty="0" err="1">
                <a:latin typeface="Tenorite" panose="00000500000000000000" pitchFamily="2" charset="0"/>
              </a:rPr>
              <a:t>avance</a:t>
            </a:r>
            <a:r>
              <a:rPr lang="en-US" sz="2800" spc="10" dirty="0">
                <a:latin typeface="Tenorite" panose="00000500000000000000" pitchFamily="2" charset="0"/>
              </a:rPr>
              <a:t> com a </a:t>
            </a:r>
            <a:r>
              <a:rPr lang="en-US" sz="2800" spc="10" dirty="0" err="1">
                <a:latin typeface="Tenorite" panose="00000500000000000000" pitchFamily="2" charset="0"/>
              </a:rPr>
              <a:t>sua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Arquitetura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na</a:t>
            </a:r>
            <a:r>
              <a:rPr lang="en-US" sz="2800" spc="10" dirty="0">
                <a:latin typeface="Tenorite" panose="00000500000000000000" pitchFamily="2" charset="0"/>
              </a:rPr>
              <a:t> AWS;</a:t>
            </a:r>
            <a:endParaRPr sz="28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9AA787-7DF8-0F8F-858A-B945AEEAADFE}"/>
              </a:ext>
            </a:extLst>
          </p:cNvPr>
          <p:cNvSpPr txBox="1"/>
          <p:nvPr/>
        </p:nvSpPr>
        <p:spPr>
          <a:xfrm>
            <a:off x="616610" y="1379562"/>
            <a:ext cx="617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10" dirty="0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Agenda:</a:t>
            </a:r>
            <a:endParaRPr lang="pt-BR" sz="3200" b="1" spc="10" dirty="0">
              <a:solidFill>
                <a:schemeClr val="bg1"/>
              </a:solidFill>
              <a:latin typeface="Tenorite" panose="00000500000000000000" pitchFamily="2" charset="0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24334D-3154-931B-DD33-3B9BE153D981}"/>
              </a:ext>
            </a:extLst>
          </p:cNvPr>
          <p:cNvSpPr/>
          <p:nvPr/>
        </p:nvSpPr>
        <p:spPr>
          <a:xfrm>
            <a:off x="7924800" y="3047350"/>
            <a:ext cx="3276600" cy="27308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274B2F-B1D5-BCCC-0759-D1D9D916A991}"/>
              </a:ext>
            </a:extLst>
          </p:cNvPr>
          <p:cNvCxnSpPr>
            <a:cxnSpLocks/>
          </p:cNvCxnSpPr>
          <p:nvPr/>
        </p:nvCxnSpPr>
        <p:spPr>
          <a:xfrm flipH="1">
            <a:off x="5943600" y="3248025"/>
            <a:ext cx="2776538" cy="13239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C78C269-8246-9CD3-9078-843674B9F20C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602800"/>
            <a:ext cx="5776047" cy="1909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BC0C8AF-A14B-3D25-2A86-6AF77A8D02B0}"/>
              </a:ext>
            </a:extLst>
          </p:cNvPr>
          <p:cNvSpPr/>
          <p:nvPr/>
        </p:nvSpPr>
        <p:spPr>
          <a:xfrm>
            <a:off x="8601075" y="3552325"/>
            <a:ext cx="2181225" cy="2168185"/>
          </a:xfrm>
          <a:custGeom>
            <a:avLst/>
            <a:gdLst>
              <a:gd name="connsiteX0" fmla="*/ 0 w 2181225"/>
              <a:gd name="connsiteY0" fmla="*/ 1886450 h 2168185"/>
              <a:gd name="connsiteX1" fmla="*/ 180975 w 2181225"/>
              <a:gd name="connsiteY1" fmla="*/ 1553075 h 2168185"/>
              <a:gd name="connsiteX2" fmla="*/ 552450 w 2181225"/>
              <a:gd name="connsiteY2" fmla="*/ 2162675 h 2168185"/>
              <a:gd name="connsiteX3" fmla="*/ 781050 w 2181225"/>
              <a:gd name="connsiteY3" fmla="*/ 1867400 h 2168185"/>
              <a:gd name="connsiteX4" fmla="*/ 1009650 w 2181225"/>
              <a:gd name="connsiteY4" fmla="*/ 2105525 h 2168185"/>
              <a:gd name="connsiteX5" fmla="*/ 1057275 w 2181225"/>
              <a:gd name="connsiteY5" fmla="*/ 1038725 h 2168185"/>
              <a:gd name="connsiteX6" fmla="*/ 1219200 w 2181225"/>
              <a:gd name="connsiteY6" fmla="*/ 1362575 h 2168185"/>
              <a:gd name="connsiteX7" fmla="*/ 1524000 w 2181225"/>
              <a:gd name="connsiteY7" fmla="*/ 1791200 h 2168185"/>
              <a:gd name="connsiteX8" fmla="*/ 1590675 w 2181225"/>
              <a:gd name="connsiteY8" fmla="*/ 1276850 h 2168185"/>
              <a:gd name="connsiteX9" fmla="*/ 1828800 w 2181225"/>
              <a:gd name="connsiteY9" fmla="*/ 1457825 h 2168185"/>
              <a:gd name="connsiteX10" fmla="*/ 1876425 w 2181225"/>
              <a:gd name="connsiteY10" fmla="*/ 295775 h 2168185"/>
              <a:gd name="connsiteX11" fmla="*/ 2085975 w 2181225"/>
              <a:gd name="connsiteY11" fmla="*/ 57650 h 2168185"/>
              <a:gd name="connsiteX12" fmla="*/ 2181225 w 2181225"/>
              <a:gd name="connsiteY12" fmla="*/ 500 h 216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225" h="2168185">
                <a:moveTo>
                  <a:pt x="0" y="1886450"/>
                </a:moveTo>
                <a:cubicBezTo>
                  <a:pt x="44450" y="1696744"/>
                  <a:pt x="88900" y="1507038"/>
                  <a:pt x="180975" y="1553075"/>
                </a:cubicBezTo>
                <a:cubicBezTo>
                  <a:pt x="273050" y="1599112"/>
                  <a:pt x="452438" y="2110288"/>
                  <a:pt x="552450" y="2162675"/>
                </a:cubicBezTo>
                <a:cubicBezTo>
                  <a:pt x="652462" y="2215062"/>
                  <a:pt x="704850" y="1876925"/>
                  <a:pt x="781050" y="1867400"/>
                </a:cubicBezTo>
                <a:cubicBezTo>
                  <a:pt x="857250" y="1857875"/>
                  <a:pt x="963613" y="2243637"/>
                  <a:pt x="1009650" y="2105525"/>
                </a:cubicBezTo>
                <a:cubicBezTo>
                  <a:pt x="1055687" y="1967413"/>
                  <a:pt x="1022350" y="1162550"/>
                  <a:pt x="1057275" y="1038725"/>
                </a:cubicBezTo>
                <a:cubicBezTo>
                  <a:pt x="1092200" y="914900"/>
                  <a:pt x="1141413" y="1237162"/>
                  <a:pt x="1219200" y="1362575"/>
                </a:cubicBezTo>
                <a:cubicBezTo>
                  <a:pt x="1296988" y="1487987"/>
                  <a:pt x="1462088" y="1805487"/>
                  <a:pt x="1524000" y="1791200"/>
                </a:cubicBezTo>
                <a:cubicBezTo>
                  <a:pt x="1585912" y="1776913"/>
                  <a:pt x="1539875" y="1332412"/>
                  <a:pt x="1590675" y="1276850"/>
                </a:cubicBezTo>
                <a:cubicBezTo>
                  <a:pt x="1641475" y="1221288"/>
                  <a:pt x="1781175" y="1621337"/>
                  <a:pt x="1828800" y="1457825"/>
                </a:cubicBezTo>
                <a:cubicBezTo>
                  <a:pt x="1876425" y="1294312"/>
                  <a:pt x="1833563" y="529137"/>
                  <a:pt x="1876425" y="295775"/>
                </a:cubicBezTo>
                <a:cubicBezTo>
                  <a:pt x="1919288" y="62412"/>
                  <a:pt x="2035175" y="106862"/>
                  <a:pt x="2085975" y="57650"/>
                </a:cubicBezTo>
                <a:cubicBezTo>
                  <a:pt x="2136775" y="8437"/>
                  <a:pt x="2125663" y="-2675"/>
                  <a:pt x="2181225" y="5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A6FAC1-824F-5F86-B7E5-2C3A805E9719}"/>
              </a:ext>
            </a:extLst>
          </p:cNvPr>
          <p:cNvSpPr txBox="1"/>
          <p:nvPr/>
        </p:nvSpPr>
        <p:spPr>
          <a:xfrm>
            <a:off x="10546311" y="3590313"/>
            <a:ext cx="177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product-market</a:t>
            </a:r>
            <a:r>
              <a:rPr lang="pt-BR" sz="1400" dirty="0"/>
              <a:t> </a:t>
            </a:r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fit</a:t>
            </a:r>
            <a:endParaRPr lang="pt-BR" sz="1400" kern="0" spc="10" dirty="0">
              <a:solidFill>
                <a:schemeClr val="bg1"/>
              </a:solidFill>
              <a:latin typeface="Tenorite" panose="00000500000000000000" pitchFamily="2" charset="0"/>
              <a:ea typeface="+mj-ea"/>
            </a:endParaRPr>
          </a:p>
        </p:txBody>
      </p:sp>
      <p:pic>
        <p:nvPicPr>
          <p:cNvPr id="32" name="Gráfico 31" descr="Selo 3 com preenchimento sólido">
            <a:extLst>
              <a:ext uri="{FF2B5EF4-FFF2-40B4-BE49-F238E27FC236}">
                <a16:creationId xmlns:a16="http://schemas.microsoft.com/office/drawing/2014/main" id="{0D04E9E8-5C12-59A6-75DC-B1EAEDE40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3409" y="4724822"/>
            <a:ext cx="623368" cy="623368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7BEE85BA-3EB9-8188-3810-6829B0879C53}"/>
              </a:ext>
            </a:extLst>
          </p:cNvPr>
          <p:cNvSpPr txBox="1">
            <a:spLocks/>
          </p:cNvSpPr>
          <p:nvPr/>
        </p:nvSpPr>
        <p:spPr>
          <a:xfrm>
            <a:off x="5911851" y="4586399"/>
            <a:ext cx="2590800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AWS Migrate</a:t>
            </a:r>
          </a:p>
          <a:p>
            <a:pPr marL="12700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Jumpstart</a:t>
            </a:r>
          </a:p>
          <a:p>
            <a:pPr marL="12700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Amazon Launchpad</a:t>
            </a:r>
            <a:endParaRPr lang="en-US" sz="200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8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8">
            <a:extLst>
              <a:ext uri="{FF2B5EF4-FFF2-40B4-BE49-F238E27FC236}">
                <a16:creationId xmlns:a16="http://schemas.microsoft.com/office/drawing/2014/main" id="{334CDD08-3727-71C5-1B39-47544FD8D977}"/>
              </a:ext>
            </a:extLst>
          </p:cNvPr>
          <p:cNvSpPr/>
          <p:nvPr/>
        </p:nvSpPr>
        <p:spPr>
          <a:xfrm>
            <a:off x="7542092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ângulo: Cantos Arredondados 8">
            <a:extLst>
              <a:ext uri="{FF2B5EF4-FFF2-40B4-BE49-F238E27FC236}">
                <a16:creationId xmlns:a16="http://schemas.microsoft.com/office/drawing/2014/main" id="{448FE510-293C-EB45-43E4-3A96619F5FA3}"/>
              </a:ext>
            </a:extLst>
          </p:cNvPr>
          <p:cNvSpPr/>
          <p:nvPr/>
        </p:nvSpPr>
        <p:spPr>
          <a:xfrm>
            <a:off x="4038600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tângulo: Cantos Arredondados 8">
            <a:extLst>
              <a:ext uri="{FF2B5EF4-FFF2-40B4-BE49-F238E27FC236}">
                <a16:creationId xmlns:a16="http://schemas.microsoft.com/office/drawing/2014/main" id="{368CF32F-0AA3-0BF0-18F9-6A401C4826DB}"/>
              </a:ext>
            </a:extLst>
          </p:cNvPr>
          <p:cNvSpPr/>
          <p:nvPr/>
        </p:nvSpPr>
        <p:spPr>
          <a:xfrm>
            <a:off x="623842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281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AWS Migrate</a:t>
            </a:r>
            <a:endParaRPr sz="320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06302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Cloud Credits – </a:t>
            </a:r>
            <a:r>
              <a:rPr lang="en-US" sz="1800" kern="0" spc="10" dirty="0" err="1">
                <a:latin typeface="Tenorite" panose="00000500000000000000" pitchFamily="2" charset="0"/>
              </a:rPr>
              <a:t>Reduzir</a:t>
            </a:r>
            <a:r>
              <a:rPr lang="en-US" sz="1800" kern="0" spc="10" dirty="0">
                <a:latin typeface="Tenorite" panose="00000500000000000000" pitchFamily="2" charset="0"/>
              </a:rPr>
              <a:t> ou </a:t>
            </a:r>
            <a:r>
              <a:rPr lang="en-US" sz="1800" kern="0" spc="10" dirty="0" err="1">
                <a:latin typeface="Tenorite" panose="00000500000000000000" pitchFamily="2" charset="0"/>
              </a:rPr>
              <a:t>eliminar</a:t>
            </a:r>
            <a:r>
              <a:rPr lang="en-US" sz="1800" kern="0" spc="10" dirty="0">
                <a:latin typeface="Tenorite" panose="00000500000000000000" pitchFamily="2" charset="0"/>
              </a:rPr>
              <a:t> custos </a:t>
            </a:r>
            <a:r>
              <a:rPr lang="en-US" sz="1800" kern="0" spc="10" dirty="0" err="1">
                <a:latin typeface="Tenorite" panose="00000500000000000000" pitchFamily="2" charset="0"/>
              </a:rPr>
              <a:t>duplicados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por</a:t>
            </a:r>
            <a:r>
              <a:rPr lang="en-US" sz="1800" kern="0" spc="10" dirty="0">
                <a:latin typeface="Tenorite" panose="00000500000000000000" pitchFamily="2" charset="0"/>
              </a:rPr>
              <a:t> ~3 meses </a:t>
            </a:r>
            <a:r>
              <a:rPr lang="en-US" sz="1800" kern="0" spc="10" dirty="0" err="1">
                <a:latin typeface="Tenorite" panose="00000500000000000000" pitchFamily="2" charset="0"/>
              </a:rPr>
              <a:t>durante</a:t>
            </a:r>
            <a:r>
              <a:rPr lang="en-US" sz="1800" kern="0" spc="10" dirty="0">
                <a:latin typeface="Tenorite" panose="00000500000000000000" pitchFamily="2" charset="0"/>
              </a:rPr>
              <a:t> a </a:t>
            </a:r>
            <a:r>
              <a:rPr lang="en-US" sz="1800" kern="0" spc="10" dirty="0" err="1">
                <a:latin typeface="Tenorite" panose="00000500000000000000" pitchFamily="2" charset="0"/>
              </a:rPr>
              <a:t>migração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910480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Partner Credits – Utilize um parceiro da AWS com </a:t>
            </a:r>
            <a:r>
              <a:rPr lang="en-US" sz="1800" kern="0" spc="10" dirty="0" err="1">
                <a:latin typeface="Tenorite" panose="00000500000000000000" pitchFamily="2" charset="0"/>
              </a:rPr>
              <a:t>os</a:t>
            </a:r>
            <a:r>
              <a:rPr lang="en-US" sz="1800" kern="0" spc="10" dirty="0">
                <a:latin typeface="Tenorite" panose="00000500000000000000" pitchFamily="2" charset="0"/>
              </a:rPr>
              <a:t> custos de </a:t>
            </a:r>
            <a:r>
              <a:rPr lang="en-US" sz="1800" kern="0" spc="10" dirty="0" err="1">
                <a:latin typeface="Tenorite" panose="00000500000000000000" pitchFamily="2" charset="0"/>
              </a:rPr>
              <a:t>consultoria</a:t>
            </a:r>
            <a:r>
              <a:rPr lang="en-US" sz="1800" kern="0" spc="10" dirty="0">
                <a:latin typeface="Tenorite" panose="00000500000000000000" pitchFamily="2" charset="0"/>
              </a:rPr>
              <a:t> </a:t>
            </a:r>
            <a:r>
              <a:rPr lang="en-US" sz="1800" kern="0" spc="10" dirty="0" err="1">
                <a:latin typeface="Tenorite" panose="00000500000000000000" pitchFamily="2" charset="0"/>
              </a:rPr>
              <a:t>subsidiados</a:t>
            </a:r>
            <a:r>
              <a:rPr lang="en-US" sz="1800" kern="0" spc="10" dirty="0">
                <a:latin typeface="Tenorite" panose="00000500000000000000" pitchFamily="2" charset="0"/>
              </a:rPr>
              <a:t> pela AWS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8999182-3D5F-BD53-D342-672822486D72}"/>
              </a:ext>
            </a:extLst>
          </p:cNvPr>
          <p:cNvSpPr txBox="1">
            <a:spLocks/>
          </p:cNvSpPr>
          <p:nvPr/>
        </p:nvSpPr>
        <p:spPr>
          <a:xfrm>
            <a:off x="7754744" y="2187479"/>
            <a:ext cx="2698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70" dirty="0">
                <a:latin typeface="Tenorite" panose="00000500000000000000" pitchFamily="2" charset="0"/>
              </a:rPr>
              <a:t>Créditos de Support Business - $5000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59DD156-FA4A-5611-B025-A4795BC52042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Consolide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seus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workloads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AWS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  <p:pic>
        <p:nvPicPr>
          <p:cNvPr id="10242" name="Picture 2" descr="Humanitix to Power BI - Precog">
            <a:extLst>
              <a:ext uri="{FF2B5EF4-FFF2-40B4-BE49-F238E27FC236}">
                <a16:creationId xmlns:a16="http://schemas.microsoft.com/office/drawing/2014/main" id="{A5924161-A356-BF93-B8F3-FF8E5B7F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9" y="4013391"/>
            <a:ext cx="1911350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weat App: Every Drop Counts – SWEAT">
            <a:extLst>
              <a:ext uri="{FF2B5EF4-FFF2-40B4-BE49-F238E27FC236}">
                <a16:creationId xmlns:a16="http://schemas.microsoft.com/office/drawing/2014/main" id="{BD80E1F5-6D2F-3444-22D1-5B4072B9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42" y="4240145"/>
            <a:ext cx="3124200" cy="60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imply Wall Street | Interactive Brokers">
            <a:extLst>
              <a:ext uri="{FF2B5EF4-FFF2-40B4-BE49-F238E27FC236}">
                <a16:creationId xmlns:a16="http://schemas.microsoft.com/office/drawing/2014/main" id="{367F7A56-9F75-23F0-0897-0E667E0E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64" y="3852997"/>
            <a:ext cx="3469857" cy="11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8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8">
            <a:extLst>
              <a:ext uri="{FF2B5EF4-FFF2-40B4-BE49-F238E27FC236}">
                <a16:creationId xmlns:a16="http://schemas.microsoft.com/office/drawing/2014/main" id="{048CC8E5-2854-63BE-D8AF-2730F64BF051}"/>
              </a:ext>
            </a:extLst>
          </p:cNvPr>
          <p:cNvSpPr/>
          <p:nvPr/>
        </p:nvSpPr>
        <p:spPr>
          <a:xfrm>
            <a:off x="7542092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ângulo: Cantos Arredondados 8">
            <a:extLst>
              <a:ext uri="{FF2B5EF4-FFF2-40B4-BE49-F238E27FC236}">
                <a16:creationId xmlns:a16="http://schemas.microsoft.com/office/drawing/2014/main" id="{E40E5FCB-DECA-FCE0-D514-B0E807BF2FC6}"/>
              </a:ext>
            </a:extLst>
          </p:cNvPr>
          <p:cNvSpPr/>
          <p:nvPr/>
        </p:nvSpPr>
        <p:spPr>
          <a:xfrm>
            <a:off x="4038600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6957405-1633-31A7-827C-AC96CAFE65A3}"/>
              </a:ext>
            </a:extLst>
          </p:cNvPr>
          <p:cNvSpPr/>
          <p:nvPr/>
        </p:nvSpPr>
        <p:spPr>
          <a:xfrm>
            <a:off x="623842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281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AWS Jumpstart</a:t>
            </a:r>
            <a:endParaRPr sz="320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22251" y="2101735"/>
            <a:ext cx="26988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Analytics, IoT, Machine Learning, Containers &amp; Non-relational databases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963235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 err="1">
                <a:latin typeface="Tenorite" panose="00000500000000000000" pitchFamily="2" charset="0"/>
              </a:rPr>
              <a:t>Necessidade</a:t>
            </a:r>
            <a:r>
              <a:rPr lang="en-US" sz="1800" kern="0" spc="10" dirty="0">
                <a:latin typeface="Tenorite" panose="00000500000000000000" pitchFamily="2" charset="0"/>
              </a:rPr>
              <a:t> da </a:t>
            </a:r>
            <a:r>
              <a:rPr lang="en-US" sz="1800" kern="0" spc="10" dirty="0" err="1">
                <a:latin typeface="Tenorite" panose="00000500000000000000" pitchFamily="2" charset="0"/>
              </a:rPr>
              <a:t>utilização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parceiros</a:t>
            </a:r>
            <a:r>
              <a:rPr lang="en-US" sz="1800" kern="0" spc="10" dirty="0">
                <a:latin typeface="Tenorite" panose="00000500000000000000" pitchFamily="2" charset="0"/>
              </a:rPr>
              <a:t> de </a:t>
            </a:r>
            <a:r>
              <a:rPr lang="en-US" sz="1800" kern="0" spc="10" dirty="0" err="1">
                <a:latin typeface="Tenorite" panose="00000500000000000000" pitchFamily="2" charset="0"/>
              </a:rPr>
              <a:t>consultoria</a:t>
            </a:r>
            <a:r>
              <a:rPr lang="en-US" sz="1800" kern="0" spc="10" dirty="0">
                <a:latin typeface="Tenorite" panose="00000500000000000000" pitchFamily="2" charset="0"/>
              </a:rPr>
              <a:t> para </a:t>
            </a:r>
            <a:r>
              <a:rPr lang="en-US" sz="1800" kern="0" spc="10" dirty="0" err="1">
                <a:latin typeface="Tenorite" panose="00000500000000000000" pitchFamily="2" charset="0"/>
              </a:rPr>
              <a:t>fazer</a:t>
            </a:r>
            <a:r>
              <a:rPr lang="en-US" sz="1800" kern="0" spc="10" dirty="0">
                <a:latin typeface="Tenorite" panose="00000500000000000000" pitchFamily="2" charset="0"/>
              </a:rPr>
              <a:t> acontecer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8999182-3D5F-BD53-D342-672822486D72}"/>
              </a:ext>
            </a:extLst>
          </p:cNvPr>
          <p:cNvSpPr txBox="1">
            <a:spLocks/>
          </p:cNvSpPr>
          <p:nvPr/>
        </p:nvSpPr>
        <p:spPr>
          <a:xfrm>
            <a:off x="7756451" y="1963235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70" dirty="0">
                <a:latin typeface="Tenorite" panose="00000500000000000000" pitchFamily="2" charset="0"/>
              </a:rPr>
              <a:t>A AWS prove 50% de </a:t>
            </a:r>
            <a:r>
              <a:rPr lang="en-US" sz="1800" kern="0" spc="70" dirty="0" err="1">
                <a:latin typeface="Tenorite" panose="00000500000000000000" pitchFamily="2" charset="0"/>
              </a:rPr>
              <a:t>fundos</a:t>
            </a:r>
            <a:r>
              <a:rPr lang="en-US" sz="1800" kern="0" spc="70" dirty="0">
                <a:latin typeface="Tenorite" panose="00000500000000000000" pitchFamily="2" charset="0"/>
              </a:rPr>
              <a:t> de </a:t>
            </a:r>
            <a:r>
              <a:rPr lang="en-US" sz="1800" kern="0" spc="70" dirty="0" err="1">
                <a:latin typeface="Tenorite" panose="00000500000000000000" pitchFamily="2" charset="0"/>
              </a:rPr>
              <a:t>consultoria</a:t>
            </a:r>
            <a:r>
              <a:rPr lang="en-US" sz="1800" kern="0" spc="70" dirty="0">
                <a:latin typeface="Tenorite" panose="00000500000000000000" pitchFamily="2" charset="0"/>
              </a:rPr>
              <a:t> para </a:t>
            </a:r>
            <a:r>
              <a:rPr lang="en-US" sz="1800" kern="0" spc="70" dirty="0" err="1">
                <a:latin typeface="Tenorite" panose="00000500000000000000" pitchFamily="2" charset="0"/>
              </a:rPr>
              <a:t>os</a:t>
            </a:r>
            <a:r>
              <a:rPr lang="en-US" sz="1800" kern="0" spc="70" dirty="0">
                <a:latin typeface="Tenorite" panose="00000500000000000000" pitchFamily="2" charset="0"/>
              </a:rPr>
              <a:t> </a:t>
            </a:r>
            <a:r>
              <a:rPr lang="en-US" sz="1800" kern="0" spc="70" dirty="0" err="1">
                <a:latin typeface="Tenorite" panose="00000500000000000000" pitchFamily="2" charset="0"/>
              </a:rPr>
              <a:t>serviços</a:t>
            </a:r>
            <a:r>
              <a:rPr lang="en-US" sz="1800" kern="0" spc="70" dirty="0">
                <a:latin typeface="Tenorite" panose="00000500000000000000" pitchFamily="2" charset="0"/>
              </a:rPr>
              <a:t> </a:t>
            </a:r>
            <a:r>
              <a:rPr lang="en-US" sz="1800" kern="0" spc="70" dirty="0" err="1">
                <a:latin typeface="Tenorite" panose="00000500000000000000" pitchFamily="2" charset="0"/>
              </a:rPr>
              <a:t>prestados</a:t>
            </a:r>
            <a:r>
              <a:rPr lang="en-US" sz="1800" kern="0" spc="70" dirty="0">
                <a:latin typeface="Tenorite" panose="00000500000000000000" pitchFamily="2" charset="0"/>
              </a:rPr>
              <a:t> pelo parceiro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C788E95-1DCB-F050-209E-83DCD3E5CBFE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Avance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por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implementar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serviços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modernos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AWS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734052-5F3F-5765-44ED-3F15DF69892E}"/>
              </a:ext>
            </a:extLst>
          </p:cNvPr>
          <p:cNvSpPr txBox="1">
            <a:spLocks/>
          </p:cNvSpPr>
          <p:nvPr/>
        </p:nvSpPr>
        <p:spPr>
          <a:xfrm>
            <a:off x="581722" y="3539914"/>
            <a:ext cx="100862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Entender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o que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é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disruptive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em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termos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de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tecnologia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para o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seu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negócio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e usar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serviços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da AWS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ao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seu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favor para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ganhar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20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diferencial</a:t>
            </a:r>
            <a:r>
              <a:rPr lang="en-US" sz="200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de mercado!</a:t>
            </a:r>
            <a:endParaRPr lang="en-US" sz="200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2CBC8B-05BB-28BF-BB56-DB1ED968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7" y="4536263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8A87DA05-0863-071E-292A-AE8C70312E46}"/>
              </a:ext>
            </a:extLst>
          </p:cNvPr>
          <p:cNvSpPr txBox="1">
            <a:spLocks/>
          </p:cNvSpPr>
          <p:nvPr/>
        </p:nvSpPr>
        <p:spPr>
          <a:xfrm>
            <a:off x="2044700" y="4867829"/>
            <a:ext cx="17804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myDNA</a:t>
            </a:r>
            <a:endParaRPr lang="en-US" sz="320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19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Amazon Launchpad</a:t>
            </a:r>
            <a:endParaRPr sz="320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22251" y="2101735"/>
            <a:ext cx="26988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Analytics, IoT, Machine Learning, Containers &amp; Non-relational databases</a:t>
            </a:r>
            <a:endParaRPr lang="en-US" sz="180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F80FE81-2DC0-E939-6033-8A6B459FBDFF}"/>
              </a:ext>
            </a:extLst>
          </p:cNvPr>
          <p:cNvSpPr txBox="1">
            <a:spLocks/>
          </p:cNvSpPr>
          <p:nvPr/>
        </p:nvSpPr>
        <p:spPr>
          <a:xfrm>
            <a:off x="581722" y="1132076"/>
            <a:ext cx="6649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Exiba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seus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produtos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disruptivos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no </a:t>
            </a:r>
            <a:r>
              <a:rPr lang="en-US" sz="1400" b="0" kern="0" spc="10" dirty="0" err="1">
                <a:solidFill>
                  <a:srgbClr val="002060"/>
                </a:solidFill>
                <a:latin typeface="Tenorite" panose="00000500000000000000" pitchFamily="2" charset="0"/>
              </a:rPr>
              <a:t>próprio</a:t>
            </a:r>
            <a:r>
              <a:rPr lang="en-US" sz="1400" b="0" kern="0" spc="10" dirty="0">
                <a:solidFill>
                  <a:srgbClr val="002060"/>
                </a:solidFill>
                <a:latin typeface="Tenorite" panose="00000500000000000000" pitchFamily="2" charset="0"/>
              </a:rPr>
              <a:t> marketplace da AWS</a:t>
            </a:r>
            <a:endParaRPr lang="en-US" sz="1400" b="0" kern="0" spc="70" dirty="0">
              <a:solidFill>
                <a:srgbClr val="002060"/>
              </a:solidFill>
              <a:latin typeface="Tenorite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832A4-7405-EC9B-219D-98FB822795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"/>
          <a:stretch/>
        </p:blipFill>
        <p:spPr>
          <a:xfrm>
            <a:off x="1219200" y="2081531"/>
            <a:ext cx="4267200" cy="3013847"/>
          </a:xfrm>
          <a:prstGeom prst="rect">
            <a:avLst/>
          </a:prstGeom>
        </p:spPr>
      </p:pic>
      <p:sp>
        <p:nvSpPr>
          <p:cNvPr id="8" name="Retângulo: Cantos Arredondados 8">
            <a:extLst>
              <a:ext uri="{FF2B5EF4-FFF2-40B4-BE49-F238E27FC236}">
                <a16:creationId xmlns:a16="http://schemas.microsoft.com/office/drawing/2014/main" id="{1D3213F3-545F-498E-5401-B22DB90D76CB}"/>
              </a:ext>
            </a:extLst>
          </p:cNvPr>
          <p:cNvSpPr/>
          <p:nvPr/>
        </p:nvSpPr>
        <p:spPr>
          <a:xfrm>
            <a:off x="6477000" y="1132076"/>
            <a:ext cx="3124200" cy="1469213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D5C87B7-3A56-4995-9031-72E83ACDE803}"/>
              </a:ext>
            </a:extLst>
          </p:cNvPr>
          <p:cNvSpPr txBox="1">
            <a:spLocks/>
          </p:cNvSpPr>
          <p:nvPr/>
        </p:nvSpPr>
        <p:spPr>
          <a:xfrm>
            <a:off x="6689651" y="1294330"/>
            <a:ext cx="26988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600" kern="0" spc="10" dirty="0" err="1">
                <a:latin typeface="Tenorite" panose="00000500000000000000" pitchFamily="2" charset="0"/>
              </a:rPr>
              <a:t>Comece</a:t>
            </a:r>
            <a:r>
              <a:rPr lang="en-US" sz="1600" kern="0" spc="10" dirty="0">
                <a:latin typeface="Tenorite" panose="00000500000000000000" pitchFamily="2" charset="0"/>
              </a:rPr>
              <a:t> de forma </a:t>
            </a:r>
            <a:r>
              <a:rPr lang="en-US" sz="1600" kern="0" spc="10" dirty="0" err="1">
                <a:latin typeface="Tenorite" panose="00000500000000000000" pitchFamily="2" charset="0"/>
              </a:rPr>
              <a:t>Inteligente</a:t>
            </a:r>
            <a:r>
              <a:rPr lang="en-US" sz="1600" kern="0" spc="10" dirty="0">
                <a:latin typeface="Tenorite" panose="00000500000000000000" pitchFamily="2" charset="0"/>
              </a:rPr>
              <a:t> - Time de onboarding da AWS para </a:t>
            </a:r>
            <a:r>
              <a:rPr lang="en-US" sz="1600" kern="0" spc="10" dirty="0" err="1">
                <a:latin typeface="Tenorite" panose="00000500000000000000" pitchFamily="2" charset="0"/>
              </a:rPr>
              <a:t>ter</a:t>
            </a:r>
            <a:r>
              <a:rPr lang="en-US" sz="1600" kern="0" spc="10" dirty="0">
                <a:latin typeface="Tenorite" panose="00000500000000000000" pitchFamily="2" charset="0"/>
              </a:rPr>
              <a:t> o </a:t>
            </a:r>
            <a:r>
              <a:rPr lang="en-US" sz="1600" kern="0" spc="10" dirty="0" err="1">
                <a:latin typeface="Tenorite" panose="00000500000000000000" pitchFamily="2" charset="0"/>
              </a:rPr>
              <a:t>seu</a:t>
            </a:r>
            <a:r>
              <a:rPr lang="en-US" sz="1600" kern="0" spc="10" dirty="0">
                <a:latin typeface="Tenorite" panose="00000500000000000000" pitchFamily="2" charset="0"/>
              </a:rPr>
              <a:t> </a:t>
            </a:r>
            <a:r>
              <a:rPr lang="en-US" sz="1600" kern="0" spc="10" dirty="0" err="1">
                <a:latin typeface="Tenorite" panose="00000500000000000000" pitchFamily="2" charset="0"/>
              </a:rPr>
              <a:t>produto</a:t>
            </a:r>
            <a:r>
              <a:rPr lang="en-US" sz="1600" kern="0" spc="10" dirty="0">
                <a:latin typeface="Tenorite" panose="00000500000000000000" pitchFamily="2" charset="0"/>
              </a:rPr>
              <a:t> </a:t>
            </a:r>
            <a:r>
              <a:rPr lang="en-US" sz="1600" kern="0" spc="10" dirty="0" err="1">
                <a:latin typeface="Tenorite" panose="00000500000000000000" pitchFamily="2" charset="0"/>
              </a:rPr>
              <a:t>lançado</a:t>
            </a:r>
            <a:r>
              <a:rPr lang="en-US" sz="1600" kern="0" spc="10" dirty="0">
                <a:latin typeface="Tenorite" panose="00000500000000000000" pitchFamily="2" charset="0"/>
              </a:rPr>
              <a:t> no marketplace da amazon</a:t>
            </a:r>
            <a:endParaRPr lang="en-US" sz="1600" kern="0" spc="70" dirty="0">
              <a:latin typeface="Tenorite" panose="00000500000000000000" pitchFamily="2" charset="0"/>
            </a:endParaRPr>
          </a:p>
        </p:txBody>
      </p:sp>
      <p:sp>
        <p:nvSpPr>
          <p:cNvPr id="10" name="Retângulo: Cantos Arredondados 8">
            <a:extLst>
              <a:ext uri="{FF2B5EF4-FFF2-40B4-BE49-F238E27FC236}">
                <a16:creationId xmlns:a16="http://schemas.microsoft.com/office/drawing/2014/main" id="{20C88040-756F-3654-E7AE-3623DBD95796}"/>
              </a:ext>
            </a:extLst>
          </p:cNvPr>
          <p:cNvSpPr/>
          <p:nvPr/>
        </p:nvSpPr>
        <p:spPr>
          <a:xfrm>
            <a:off x="6477000" y="2789065"/>
            <a:ext cx="3124200" cy="1316406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ângulo: Cantos Arredondados 8">
            <a:extLst>
              <a:ext uri="{FF2B5EF4-FFF2-40B4-BE49-F238E27FC236}">
                <a16:creationId xmlns:a16="http://schemas.microsoft.com/office/drawing/2014/main" id="{49F7D3B4-677B-7F1B-F695-AE889BB534EC}"/>
              </a:ext>
            </a:extLst>
          </p:cNvPr>
          <p:cNvSpPr/>
          <p:nvPr/>
        </p:nvSpPr>
        <p:spPr>
          <a:xfrm>
            <a:off x="6477000" y="4330753"/>
            <a:ext cx="3124200" cy="1115203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E35C1E2-5128-9F45-C4AD-A5CBC68B6CF2}"/>
              </a:ext>
            </a:extLst>
          </p:cNvPr>
          <p:cNvSpPr txBox="1">
            <a:spLocks/>
          </p:cNvSpPr>
          <p:nvPr/>
        </p:nvSpPr>
        <p:spPr>
          <a:xfrm>
            <a:off x="6689651" y="3014347"/>
            <a:ext cx="269889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600" kern="0" spc="10" dirty="0" err="1">
                <a:latin typeface="Tenorite" panose="00000500000000000000" pitchFamily="2" charset="0"/>
              </a:rPr>
              <a:t>Aumente</a:t>
            </a:r>
            <a:r>
              <a:rPr lang="en-US" sz="1600" kern="0" spc="10" dirty="0">
                <a:latin typeface="Tenorite" panose="00000500000000000000" pitchFamily="2" charset="0"/>
              </a:rPr>
              <a:t> </a:t>
            </a:r>
            <a:r>
              <a:rPr lang="en-US" sz="1600" kern="0" spc="10" dirty="0" err="1">
                <a:latin typeface="Tenorite" panose="00000500000000000000" pitchFamily="2" charset="0"/>
              </a:rPr>
              <a:t>sua</a:t>
            </a:r>
            <a:r>
              <a:rPr lang="en-US" sz="1600" kern="0" spc="10" dirty="0">
                <a:latin typeface="Tenorite" panose="00000500000000000000" pitchFamily="2" charset="0"/>
              </a:rPr>
              <a:t> </a:t>
            </a:r>
            <a:r>
              <a:rPr lang="en-US" sz="1600" kern="0" spc="10" dirty="0" err="1">
                <a:latin typeface="Tenorite" panose="00000500000000000000" pitchFamily="2" charset="0"/>
              </a:rPr>
              <a:t>exposição</a:t>
            </a:r>
            <a:r>
              <a:rPr lang="en-US" sz="1600" kern="0" spc="10" dirty="0">
                <a:latin typeface="Tenorite" panose="00000500000000000000" pitchFamily="2" charset="0"/>
              </a:rPr>
              <a:t> – </a:t>
            </a:r>
            <a:r>
              <a:rPr lang="en-US" sz="1600" kern="0" spc="10" dirty="0" err="1">
                <a:latin typeface="Tenorite" panose="00000500000000000000" pitchFamily="2" charset="0"/>
              </a:rPr>
              <a:t>Apoio</a:t>
            </a:r>
            <a:r>
              <a:rPr lang="en-US" sz="1600" kern="0" spc="10" dirty="0">
                <a:latin typeface="Tenorite" panose="00000500000000000000" pitchFamily="2" charset="0"/>
              </a:rPr>
              <a:t> dos times de marketing e </a:t>
            </a:r>
            <a:r>
              <a:rPr lang="en-US" sz="1600" kern="0" spc="10" dirty="0" err="1">
                <a:latin typeface="Tenorite" panose="00000500000000000000" pitchFamily="2" charset="0"/>
              </a:rPr>
              <a:t>RedesSociais</a:t>
            </a:r>
            <a:r>
              <a:rPr lang="en-US" sz="1600" kern="0" spc="10" dirty="0">
                <a:latin typeface="Tenorite" panose="00000500000000000000" pitchFamily="2" charset="0"/>
              </a:rPr>
              <a:t> da propria Amazon</a:t>
            </a:r>
            <a:endParaRPr lang="en-US" sz="1600" kern="0" spc="70" dirty="0">
              <a:latin typeface="Tenorite" panose="00000500000000000000" pitchFamily="2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F1B02D9-10F4-7B6C-122B-4F83AFA93143}"/>
              </a:ext>
            </a:extLst>
          </p:cNvPr>
          <p:cNvSpPr txBox="1">
            <a:spLocks/>
          </p:cNvSpPr>
          <p:nvPr/>
        </p:nvSpPr>
        <p:spPr>
          <a:xfrm>
            <a:off x="6689651" y="4512610"/>
            <a:ext cx="26988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600" kern="0" spc="10" dirty="0" err="1">
                <a:latin typeface="Tenorite" panose="00000500000000000000" pitchFamily="2" charset="0"/>
              </a:rPr>
              <a:t>GoGlobal</a:t>
            </a:r>
            <a:r>
              <a:rPr lang="en-US" sz="1600" kern="0" spc="10" dirty="0">
                <a:latin typeface="Tenorite" panose="00000500000000000000" pitchFamily="2" charset="0"/>
              </a:rPr>
              <a:t> – Lance </a:t>
            </a:r>
            <a:r>
              <a:rPr lang="en-US" sz="1600" kern="0" spc="10" dirty="0" err="1">
                <a:latin typeface="Tenorite" panose="00000500000000000000" pitchFamily="2" charset="0"/>
              </a:rPr>
              <a:t>sua</a:t>
            </a:r>
            <a:r>
              <a:rPr lang="en-US" sz="1600" kern="0" spc="10" dirty="0">
                <a:latin typeface="Tenorite" panose="00000500000000000000" pitchFamily="2" charset="0"/>
              </a:rPr>
              <a:t> </a:t>
            </a:r>
            <a:r>
              <a:rPr lang="en-US" sz="1600" kern="0" spc="10" dirty="0" err="1">
                <a:latin typeface="Tenorite" panose="00000500000000000000" pitchFamily="2" charset="0"/>
              </a:rPr>
              <a:t>marca</a:t>
            </a:r>
            <a:r>
              <a:rPr lang="en-US" sz="1600" kern="0" spc="10" dirty="0">
                <a:latin typeface="Tenorite" panose="00000500000000000000" pitchFamily="2" charset="0"/>
              </a:rPr>
              <a:t> </a:t>
            </a:r>
            <a:r>
              <a:rPr lang="en-US" sz="1600" kern="0" spc="10" dirty="0" err="1">
                <a:latin typeface="Tenorite" panose="00000500000000000000" pitchFamily="2" charset="0"/>
              </a:rPr>
              <a:t>nos</a:t>
            </a:r>
            <a:r>
              <a:rPr lang="en-US" sz="1600" kern="0" spc="10" dirty="0">
                <a:latin typeface="Tenorite" panose="00000500000000000000" pitchFamily="2" charset="0"/>
              </a:rPr>
              <a:t> marketplaces </a:t>
            </a:r>
            <a:r>
              <a:rPr lang="en-US" sz="1600" kern="0" spc="10" dirty="0" err="1">
                <a:latin typeface="Tenorite" panose="00000500000000000000" pitchFamily="2" charset="0"/>
              </a:rPr>
              <a:t>internacionais</a:t>
            </a:r>
            <a:r>
              <a:rPr lang="en-US" sz="1600" kern="0" spc="10" dirty="0">
                <a:latin typeface="Tenorite" panose="00000500000000000000" pitchFamily="2" charset="0"/>
              </a:rPr>
              <a:t> da AWS</a:t>
            </a:r>
            <a:endParaRPr lang="en-US" sz="160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9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D9DA748-BC7D-8D39-FC43-97B557CFF5A7}"/>
              </a:ext>
            </a:extLst>
          </p:cNvPr>
          <p:cNvSpPr txBox="1">
            <a:spLocks/>
          </p:cNvSpPr>
          <p:nvPr/>
        </p:nvSpPr>
        <p:spPr>
          <a:xfrm>
            <a:off x="5400706" y="3182844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Ladeira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compreensão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24334D-3154-931B-DD33-3B9BE153D981}"/>
              </a:ext>
            </a:extLst>
          </p:cNvPr>
          <p:cNvSpPr/>
          <p:nvPr/>
        </p:nvSpPr>
        <p:spPr>
          <a:xfrm>
            <a:off x="7924800" y="3047350"/>
            <a:ext cx="3276600" cy="27308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274B2F-B1D5-BCCC-0759-D1D9D916A991}"/>
              </a:ext>
            </a:extLst>
          </p:cNvPr>
          <p:cNvCxnSpPr>
            <a:cxnSpLocks/>
          </p:cNvCxnSpPr>
          <p:nvPr/>
        </p:nvCxnSpPr>
        <p:spPr>
          <a:xfrm flipH="1">
            <a:off x="5943600" y="3248025"/>
            <a:ext cx="2776538" cy="13239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C78C269-8246-9CD3-9078-843674B9F20C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602800"/>
            <a:ext cx="5776047" cy="1909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BC0C8AF-A14B-3D25-2A86-6AF77A8D02B0}"/>
              </a:ext>
            </a:extLst>
          </p:cNvPr>
          <p:cNvSpPr/>
          <p:nvPr/>
        </p:nvSpPr>
        <p:spPr>
          <a:xfrm>
            <a:off x="8601075" y="3552325"/>
            <a:ext cx="2181225" cy="2168185"/>
          </a:xfrm>
          <a:custGeom>
            <a:avLst/>
            <a:gdLst>
              <a:gd name="connsiteX0" fmla="*/ 0 w 2181225"/>
              <a:gd name="connsiteY0" fmla="*/ 1886450 h 2168185"/>
              <a:gd name="connsiteX1" fmla="*/ 180975 w 2181225"/>
              <a:gd name="connsiteY1" fmla="*/ 1553075 h 2168185"/>
              <a:gd name="connsiteX2" fmla="*/ 552450 w 2181225"/>
              <a:gd name="connsiteY2" fmla="*/ 2162675 h 2168185"/>
              <a:gd name="connsiteX3" fmla="*/ 781050 w 2181225"/>
              <a:gd name="connsiteY3" fmla="*/ 1867400 h 2168185"/>
              <a:gd name="connsiteX4" fmla="*/ 1009650 w 2181225"/>
              <a:gd name="connsiteY4" fmla="*/ 2105525 h 2168185"/>
              <a:gd name="connsiteX5" fmla="*/ 1057275 w 2181225"/>
              <a:gd name="connsiteY5" fmla="*/ 1038725 h 2168185"/>
              <a:gd name="connsiteX6" fmla="*/ 1219200 w 2181225"/>
              <a:gd name="connsiteY6" fmla="*/ 1362575 h 2168185"/>
              <a:gd name="connsiteX7" fmla="*/ 1524000 w 2181225"/>
              <a:gd name="connsiteY7" fmla="*/ 1791200 h 2168185"/>
              <a:gd name="connsiteX8" fmla="*/ 1590675 w 2181225"/>
              <a:gd name="connsiteY8" fmla="*/ 1276850 h 2168185"/>
              <a:gd name="connsiteX9" fmla="*/ 1828800 w 2181225"/>
              <a:gd name="connsiteY9" fmla="*/ 1457825 h 2168185"/>
              <a:gd name="connsiteX10" fmla="*/ 1876425 w 2181225"/>
              <a:gd name="connsiteY10" fmla="*/ 295775 h 2168185"/>
              <a:gd name="connsiteX11" fmla="*/ 2085975 w 2181225"/>
              <a:gd name="connsiteY11" fmla="*/ 57650 h 2168185"/>
              <a:gd name="connsiteX12" fmla="*/ 2181225 w 2181225"/>
              <a:gd name="connsiteY12" fmla="*/ 500 h 216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225" h="2168185">
                <a:moveTo>
                  <a:pt x="0" y="1886450"/>
                </a:moveTo>
                <a:cubicBezTo>
                  <a:pt x="44450" y="1696744"/>
                  <a:pt x="88900" y="1507038"/>
                  <a:pt x="180975" y="1553075"/>
                </a:cubicBezTo>
                <a:cubicBezTo>
                  <a:pt x="273050" y="1599112"/>
                  <a:pt x="452438" y="2110288"/>
                  <a:pt x="552450" y="2162675"/>
                </a:cubicBezTo>
                <a:cubicBezTo>
                  <a:pt x="652462" y="2215062"/>
                  <a:pt x="704850" y="1876925"/>
                  <a:pt x="781050" y="1867400"/>
                </a:cubicBezTo>
                <a:cubicBezTo>
                  <a:pt x="857250" y="1857875"/>
                  <a:pt x="963613" y="2243637"/>
                  <a:pt x="1009650" y="2105525"/>
                </a:cubicBezTo>
                <a:cubicBezTo>
                  <a:pt x="1055687" y="1967413"/>
                  <a:pt x="1022350" y="1162550"/>
                  <a:pt x="1057275" y="1038725"/>
                </a:cubicBezTo>
                <a:cubicBezTo>
                  <a:pt x="1092200" y="914900"/>
                  <a:pt x="1141413" y="1237162"/>
                  <a:pt x="1219200" y="1362575"/>
                </a:cubicBezTo>
                <a:cubicBezTo>
                  <a:pt x="1296988" y="1487987"/>
                  <a:pt x="1462088" y="1805487"/>
                  <a:pt x="1524000" y="1791200"/>
                </a:cubicBezTo>
                <a:cubicBezTo>
                  <a:pt x="1585912" y="1776913"/>
                  <a:pt x="1539875" y="1332412"/>
                  <a:pt x="1590675" y="1276850"/>
                </a:cubicBezTo>
                <a:cubicBezTo>
                  <a:pt x="1641475" y="1221288"/>
                  <a:pt x="1781175" y="1621337"/>
                  <a:pt x="1828800" y="1457825"/>
                </a:cubicBezTo>
                <a:cubicBezTo>
                  <a:pt x="1876425" y="1294312"/>
                  <a:pt x="1833563" y="529137"/>
                  <a:pt x="1876425" y="295775"/>
                </a:cubicBezTo>
                <a:cubicBezTo>
                  <a:pt x="1919288" y="62412"/>
                  <a:pt x="2035175" y="106862"/>
                  <a:pt x="2085975" y="57650"/>
                </a:cubicBezTo>
                <a:cubicBezTo>
                  <a:pt x="2136775" y="8437"/>
                  <a:pt x="2125663" y="-2675"/>
                  <a:pt x="2181225" y="5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A6FAC1-824F-5F86-B7E5-2C3A805E9719}"/>
              </a:ext>
            </a:extLst>
          </p:cNvPr>
          <p:cNvSpPr txBox="1"/>
          <p:nvPr/>
        </p:nvSpPr>
        <p:spPr>
          <a:xfrm>
            <a:off x="10546311" y="3590313"/>
            <a:ext cx="177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product-market</a:t>
            </a:r>
            <a:r>
              <a:rPr lang="pt-BR" sz="1400" dirty="0"/>
              <a:t> </a:t>
            </a:r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fit</a:t>
            </a:r>
            <a:endParaRPr lang="pt-BR" sz="1400" kern="0" spc="10" dirty="0">
              <a:solidFill>
                <a:schemeClr val="bg1"/>
              </a:solidFill>
              <a:latin typeface="Tenorite" panose="00000500000000000000" pitchFamily="2" charset="0"/>
              <a:ea typeface="+mj-ea"/>
            </a:endParaRPr>
          </a:p>
        </p:txBody>
      </p:sp>
      <p:pic>
        <p:nvPicPr>
          <p:cNvPr id="28" name="Gráfico 27" descr="Selo 4 com preenchimento sólido">
            <a:extLst>
              <a:ext uri="{FF2B5EF4-FFF2-40B4-BE49-F238E27FC236}">
                <a16:creationId xmlns:a16="http://schemas.microsoft.com/office/drawing/2014/main" id="{712A0E19-375C-2F8F-C2AE-BEB80B05E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1131" y="2733994"/>
            <a:ext cx="623368" cy="623368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C5B6C573-4FB7-B1AA-684F-13D92EAAD7AE}"/>
              </a:ext>
            </a:extLst>
          </p:cNvPr>
          <p:cNvSpPr txBox="1">
            <a:spLocks/>
          </p:cNvSpPr>
          <p:nvPr/>
        </p:nvSpPr>
        <p:spPr>
          <a:xfrm>
            <a:off x="7730339" y="2860700"/>
            <a:ext cx="2590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Connections Program</a:t>
            </a:r>
          </a:p>
        </p:txBody>
      </p:sp>
    </p:spTree>
    <p:extLst>
      <p:ext uri="{BB962C8B-B14F-4D97-AF65-F5344CB8AC3E}">
        <p14:creationId xmlns:p14="http://schemas.microsoft.com/office/powerpoint/2010/main" val="35890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8">
            <a:extLst>
              <a:ext uri="{FF2B5EF4-FFF2-40B4-BE49-F238E27FC236}">
                <a16:creationId xmlns:a16="http://schemas.microsoft.com/office/drawing/2014/main" id="{3A15B33E-4662-A46E-0E61-415F792C8A23}"/>
              </a:ext>
            </a:extLst>
          </p:cNvPr>
          <p:cNvSpPr/>
          <p:nvPr/>
        </p:nvSpPr>
        <p:spPr>
          <a:xfrm>
            <a:off x="7543800" y="3690202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ângulo: Cantos Arredondados 8">
            <a:extLst>
              <a:ext uri="{FF2B5EF4-FFF2-40B4-BE49-F238E27FC236}">
                <a16:creationId xmlns:a16="http://schemas.microsoft.com/office/drawing/2014/main" id="{F7A4BBD3-0521-D095-AD18-47BB4397E75D}"/>
              </a:ext>
            </a:extLst>
          </p:cNvPr>
          <p:cNvSpPr/>
          <p:nvPr/>
        </p:nvSpPr>
        <p:spPr>
          <a:xfrm>
            <a:off x="7543800" y="1673882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tângulo: Cantos Arredondados 8">
            <a:extLst>
              <a:ext uri="{FF2B5EF4-FFF2-40B4-BE49-F238E27FC236}">
                <a16:creationId xmlns:a16="http://schemas.microsoft.com/office/drawing/2014/main" id="{0EA23068-4485-B46F-0721-63BAE494D7FD}"/>
              </a:ext>
            </a:extLst>
          </p:cNvPr>
          <p:cNvSpPr/>
          <p:nvPr/>
        </p:nvSpPr>
        <p:spPr>
          <a:xfrm>
            <a:off x="4038600" y="3687291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tângulo: Cantos Arredondados 8">
            <a:extLst>
              <a:ext uri="{FF2B5EF4-FFF2-40B4-BE49-F238E27FC236}">
                <a16:creationId xmlns:a16="http://schemas.microsoft.com/office/drawing/2014/main" id="{4026F622-C936-DA06-DACD-E4EF06F0E134}"/>
              </a:ext>
            </a:extLst>
          </p:cNvPr>
          <p:cNvSpPr/>
          <p:nvPr/>
        </p:nvSpPr>
        <p:spPr>
          <a:xfrm>
            <a:off x="609600" y="3687292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: Cantos Arredondados 8">
            <a:extLst>
              <a:ext uri="{FF2B5EF4-FFF2-40B4-BE49-F238E27FC236}">
                <a16:creationId xmlns:a16="http://schemas.microsoft.com/office/drawing/2014/main" id="{874A17FA-0F08-2B51-6089-E39A7126CC6E}"/>
              </a:ext>
            </a:extLst>
          </p:cNvPr>
          <p:cNvSpPr/>
          <p:nvPr/>
        </p:nvSpPr>
        <p:spPr>
          <a:xfrm>
            <a:off x="4038600" y="1676396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ângulo: Cantos Arredondados 8">
            <a:extLst>
              <a:ext uri="{FF2B5EF4-FFF2-40B4-BE49-F238E27FC236}">
                <a16:creationId xmlns:a16="http://schemas.microsoft.com/office/drawing/2014/main" id="{21D4A572-FA2C-A6EE-8EFE-B5C1536EA9F9}"/>
              </a:ext>
            </a:extLst>
          </p:cNvPr>
          <p:cNvSpPr/>
          <p:nvPr/>
        </p:nvSpPr>
        <p:spPr>
          <a:xfrm>
            <a:off x="623842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19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Startup Connections</a:t>
            </a:r>
            <a:endParaRPr sz="320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22251" y="1963235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Customers</a:t>
            </a:r>
            <a:br>
              <a:rPr lang="en-US" sz="1800" kern="0" spc="10" dirty="0">
                <a:latin typeface="Tenorite" panose="00000500000000000000" pitchFamily="2" charset="0"/>
              </a:rPr>
            </a:br>
            <a:r>
              <a:rPr lang="en-US" sz="1800" b="0" kern="0" spc="10" dirty="0" err="1">
                <a:latin typeface="Tenorite" panose="00000500000000000000" pitchFamily="2" charset="0"/>
              </a:rPr>
              <a:t>Apresentando</a:t>
            </a:r>
            <a:r>
              <a:rPr lang="en-US" sz="1800" b="0" kern="0" spc="10" dirty="0">
                <a:latin typeface="Tenorite" panose="00000500000000000000" pitchFamily="2" charset="0"/>
              </a:rPr>
              <a:t> as startups para </a:t>
            </a:r>
            <a:r>
              <a:rPr lang="en-US" sz="1800" b="0" kern="0" spc="10" dirty="0" err="1">
                <a:latin typeface="Tenorite" panose="00000500000000000000" pitchFamily="2" charset="0"/>
              </a:rPr>
              <a:t>os</a:t>
            </a:r>
            <a:r>
              <a:rPr lang="en-US" sz="1800" b="0" kern="0" spc="10" dirty="0">
                <a:latin typeface="Tenorite" panose="00000500000000000000" pitchFamily="2" charset="0"/>
              </a:rPr>
              <a:t> ambientes </a:t>
            </a:r>
            <a:r>
              <a:rPr lang="en-US" sz="1800" b="0" kern="0" spc="10" dirty="0" err="1">
                <a:latin typeface="Tenorite" panose="00000500000000000000" pitchFamily="2" charset="0"/>
              </a:rPr>
              <a:t>corporativos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certos</a:t>
            </a:r>
            <a:endParaRPr lang="en-US" sz="1800" b="0" kern="0" spc="70" dirty="0">
              <a:latin typeface="Tenorite" panose="00000500000000000000" pitchFamily="2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C6B845B-8C2D-DD32-C0E6-94C877D8E31A}"/>
              </a:ext>
            </a:extLst>
          </p:cNvPr>
          <p:cNvSpPr txBox="1">
            <a:spLocks/>
          </p:cNvSpPr>
          <p:nvPr/>
        </p:nvSpPr>
        <p:spPr>
          <a:xfrm>
            <a:off x="4251251" y="1963235"/>
            <a:ext cx="269889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Capital</a:t>
            </a:r>
          </a:p>
          <a:p>
            <a:pPr marL="12700">
              <a:spcBef>
                <a:spcPts val="100"/>
              </a:spcBef>
            </a:pPr>
            <a:r>
              <a:rPr lang="en-US" sz="1800" b="0" kern="0" spc="10" dirty="0">
                <a:latin typeface="Tenorite" panose="00000500000000000000" pitchFamily="2" charset="0"/>
              </a:rPr>
              <a:t>Um </a:t>
            </a:r>
            <a:r>
              <a:rPr lang="en-US" sz="1800" b="0" kern="0" spc="10" dirty="0" err="1">
                <a:latin typeface="Tenorite" panose="00000500000000000000" pitchFamily="2" charset="0"/>
              </a:rPr>
              <a:t>ecossistema</a:t>
            </a:r>
            <a:r>
              <a:rPr lang="en-US" sz="1800" b="0" kern="0" spc="10" dirty="0">
                <a:latin typeface="Tenorite" panose="00000500000000000000" pitchFamily="2" charset="0"/>
              </a:rPr>
              <a:t> da AWS de </a:t>
            </a:r>
            <a:r>
              <a:rPr lang="en-US" sz="1800" b="0" kern="0" spc="10" dirty="0" err="1">
                <a:latin typeface="Tenorite" panose="00000500000000000000" pitchFamily="2" charset="0"/>
              </a:rPr>
              <a:t>investidores</a:t>
            </a:r>
            <a:r>
              <a:rPr lang="en-US" sz="1800" b="0" kern="0" spc="10" dirty="0">
                <a:latin typeface="Tenorite" panose="00000500000000000000" pitchFamily="2" charset="0"/>
              </a:rPr>
              <a:t> de mercado</a:t>
            </a:r>
            <a:endParaRPr lang="en-US" sz="1800" b="0" kern="0" spc="70" dirty="0">
              <a:latin typeface="Tenorite" panose="00000500000000000000" pitchFamily="2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8999182-3D5F-BD53-D342-672822486D72}"/>
              </a:ext>
            </a:extLst>
          </p:cNvPr>
          <p:cNvSpPr txBox="1">
            <a:spLocks/>
          </p:cNvSpPr>
          <p:nvPr/>
        </p:nvSpPr>
        <p:spPr>
          <a:xfrm>
            <a:off x="7756451" y="1960252"/>
            <a:ext cx="269889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70" dirty="0">
                <a:latin typeface="Tenorite" panose="00000500000000000000" pitchFamily="2" charset="0"/>
              </a:rPr>
              <a:t>Capability</a:t>
            </a:r>
          </a:p>
          <a:p>
            <a:pPr marL="12700">
              <a:spcBef>
                <a:spcPts val="100"/>
              </a:spcBef>
            </a:pPr>
            <a:r>
              <a:rPr lang="en-US" sz="1800" b="0" kern="0" spc="70" dirty="0" err="1">
                <a:latin typeface="Tenorite" panose="00000500000000000000" pitchFamily="2" charset="0"/>
              </a:rPr>
              <a:t>Unindo</a:t>
            </a:r>
            <a:r>
              <a:rPr lang="en-US" sz="1800" b="0" kern="0" spc="70" dirty="0">
                <a:latin typeface="Tenorite" panose="00000500000000000000" pitchFamily="2" charset="0"/>
              </a:rPr>
              <a:t> as startups com </a:t>
            </a:r>
            <a:r>
              <a:rPr lang="en-US" sz="1800" b="0" kern="0" spc="70" dirty="0" err="1">
                <a:latin typeface="Tenorite" panose="00000500000000000000" pitchFamily="2" charset="0"/>
              </a:rPr>
              <a:t>talentos</a:t>
            </a:r>
            <a:r>
              <a:rPr lang="en-US" sz="1800" b="0" kern="0" spc="70" dirty="0">
                <a:latin typeface="Tenorite" panose="00000500000000000000" pitchFamily="2" charset="0"/>
              </a:rPr>
              <a:t>, </a:t>
            </a:r>
            <a:r>
              <a:rPr lang="en-US" sz="1800" b="0" kern="0" spc="70" dirty="0" err="1">
                <a:latin typeface="Tenorite" panose="00000500000000000000" pitchFamily="2" charset="0"/>
              </a:rPr>
              <a:t>treinamento</a:t>
            </a:r>
            <a:r>
              <a:rPr lang="en-US" sz="1800" b="0" kern="0" spc="70" dirty="0">
                <a:latin typeface="Tenorite" panose="00000500000000000000" pitchFamily="2" charset="0"/>
              </a:rPr>
              <a:t> e </a:t>
            </a:r>
            <a:r>
              <a:rPr lang="en-US" sz="1800" b="0" kern="0" spc="70" dirty="0" err="1">
                <a:latin typeface="Tenorite" panose="00000500000000000000" pitchFamily="2" charset="0"/>
              </a:rPr>
              <a:t>parceiros</a:t>
            </a:r>
            <a:r>
              <a:rPr lang="en-US" sz="1800" b="0" kern="0" spc="70" dirty="0">
                <a:latin typeface="Tenorite" panose="00000500000000000000" pitchFamily="2" charset="0"/>
              </a:rPr>
              <a:t> da AWS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88F3E18-DE2B-A506-1C4C-FE71DACA654D}"/>
              </a:ext>
            </a:extLst>
          </p:cNvPr>
          <p:cNvSpPr txBox="1">
            <a:spLocks/>
          </p:cNvSpPr>
          <p:nvPr/>
        </p:nvSpPr>
        <p:spPr>
          <a:xfrm>
            <a:off x="785858" y="3979556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Peers</a:t>
            </a:r>
            <a:br>
              <a:rPr lang="en-US" sz="1800" kern="0" spc="10" dirty="0">
                <a:latin typeface="Tenorite" panose="00000500000000000000" pitchFamily="2" charset="0"/>
              </a:rPr>
            </a:br>
            <a:r>
              <a:rPr lang="en-US" sz="1800" b="0" kern="0" spc="10" dirty="0" err="1">
                <a:latin typeface="Tenorite" panose="00000500000000000000" pitchFamily="2" charset="0"/>
              </a:rPr>
              <a:t>CxO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foruns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por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localidade</a:t>
            </a:r>
            <a:r>
              <a:rPr lang="en-US" sz="1800" b="0" kern="0" spc="10" dirty="0">
                <a:latin typeface="Tenorite" panose="00000500000000000000" pitchFamily="2" charset="0"/>
              </a:rPr>
              <a:t> e segment </a:t>
            </a:r>
            <a:r>
              <a:rPr lang="en-US" sz="1800" b="0" kern="0" spc="10" dirty="0" err="1">
                <a:latin typeface="Tenorite" panose="00000500000000000000" pitchFamily="2" charset="0"/>
              </a:rPr>
              <a:t>ajudando</a:t>
            </a:r>
            <a:r>
              <a:rPr lang="en-US" sz="1800" b="0" kern="0" spc="10" dirty="0">
                <a:latin typeface="Tenorite" panose="00000500000000000000" pitchFamily="2" charset="0"/>
              </a:rPr>
              <a:t> a </a:t>
            </a:r>
            <a:r>
              <a:rPr lang="en-US" sz="1800" b="0" kern="0" spc="10" dirty="0" err="1">
                <a:latin typeface="Tenorite" panose="00000500000000000000" pitchFamily="2" charset="0"/>
              </a:rPr>
              <a:t>unir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líderes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próximos</a:t>
            </a:r>
            <a:endParaRPr lang="en-US" sz="1800" b="0" kern="0" spc="70" dirty="0">
              <a:latin typeface="Tenorite" panose="00000500000000000000" pitchFamily="2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7D65826-112A-DE6D-E5AC-9A77FCE7ED76}"/>
              </a:ext>
            </a:extLst>
          </p:cNvPr>
          <p:cNvSpPr txBox="1">
            <a:spLocks/>
          </p:cNvSpPr>
          <p:nvPr/>
        </p:nvSpPr>
        <p:spPr>
          <a:xfrm>
            <a:off x="4251251" y="3979556"/>
            <a:ext cx="269889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Partners</a:t>
            </a:r>
            <a:br>
              <a:rPr lang="en-US" sz="1800" kern="0" spc="10" dirty="0">
                <a:latin typeface="Tenorite" panose="00000500000000000000" pitchFamily="2" charset="0"/>
              </a:rPr>
            </a:br>
            <a:r>
              <a:rPr lang="en-US" sz="1800" b="0" kern="0" spc="10" dirty="0" err="1">
                <a:latin typeface="Tenorite" panose="00000500000000000000" pitchFamily="2" charset="0"/>
              </a:rPr>
              <a:t>Conectando</a:t>
            </a:r>
            <a:r>
              <a:rPr lang="en-US" sz="1800" b="0" kern="0" spc="10" dirty="0">
                <a:latin typeface="Tenorite" panose="00000500000000000000" pitchFamily="2" charset="0"/>
              </a:rPr>
              <a:t> com </a:t>
            </a:r>
            <a:r>
              <a:rPr lang="en-US" sz="1800" b="0" kern="0" spc="10" dirty="0" err="1">
                <a:latin typeface="Tenorite" panose="00000500000000000000" pitchFamily="2" charset="0"/>
              </a:rPr>
              <a:t>outras</a:t>
            </a:r>
            <a:r>
              <a:rPr lang="en-US" sz="1800" b="0" kern="0" spc="10" dirty="0">
                <a:latin typeface="Tenorite" panose="00000500000000000000" pitchFamily="2" charset="0"/>
              </a:rPr>
              <a:t> startups </a:t>
            </a:r>
            <a:r>
              <a:rPr lang="en-US" sz="1800" b="0" kern="0" spc="10" dirty="0" err="1">
                <a:latin typeface="Tenorite" panose="00000500000000000000" pitchFamily="2" charset="0"/>
              </a:rPr>
              <a:t>ao</a:t>
            </a:r>
            <a:r>
              <a:rPr lang="en-US" sz="1800" b="0" kern="0" spc="10" dirty="0">
                <a:latin typeface="Tenorite" panose="00000500000000000000" pitchFamily="2" charset="0"/>
              </a:rPr>
              <a:t> </a:t>
            </a:r>
            <a:r>
              <a:rPr lang="en-US" sz="1800" b="0" kern="0" spc="10" dirty="0" err="1">
                <a:latin typeface="Tenorite" panose="00000500000000000000" pitchFamily="2" charset="0"/>
              </a:rPr>
              <a:t>redor</a:t>
            </a:r>
            <a:r>
              <a:rPr lang="en-US" sz="1800" b="0" kern="0" spc="10" dirty="0">
                <a:latin typeface="Tenorite" panose="00000500000000000000" pitchFamily="2" charset="0"/>
              </a:rPr>
              <a:t> do </a:t>
            </a:r>
            <a:r>
              <a:rPr lang="en-US" sz="1800" b="0" kern="0" spc="10" dirty="0" err="1">
                <a:latin typeface="Tenorite" panose="00000500000000000000" pitchFamily="2" charset="0"/>
              </a:rPr>
              <a:t>mundo</a:t>
            </a:r>
            <a:endParaRPr lang="en-US" sz="1800" b="0" kern="0" spc="70" dirty="0">
              <a:latin typeface="Tenorite" panose="00000500000000000000" pitchFamily="2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F8304E0-E900-272A-8F7F-CC1ADBF52703}"/>
              </a:ext>
            </a:extLst>
          </p:cNvPr>
          <p:cNvSpPr txBox="1">
            <a:spLocks/>
          </p:cNvSpPr>
          <p:nvPr/>
        </p:nvSpPr>
        <p:spPr>
          <a:xfrm>
            <a:off x="7756451" y="3886200"/>
            <a:ext cx="269889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Promotional &amp; PR</a:t>
            </a:r>
            <a:br>
              <a:rPr lang="en-US" sz="1800" kern="0" spc="10" dirty="0">
                <a:latin typeface="Tenorite" panose="00000500000000000000" pitchFamily="2" charset="0"/>
              </a:rPr>
            </a:br>
            <a:r>
              <a:rPr lang="en-US" sz="1800" b="0" kern="0" spc="10" dirty="0">
                <a:latin typeface="Tenorite" panose="00000500000000000000" pitchFamily="2" charset="0"/>
              </a:rPr>
              <a:t>Case studies, </a:t>
            </a:r>
            <a:r>
              <a:rPr lang="en-US" sz="1800" b="0" kern="0" spc="10" dirty="0" err="1">
                <a:latin typeface="Tenorite" panose="00000500000000000000" pitchFamily="2" charset="0"/>
              </a:rPr>
              <a:t>conferências</a:t>
            </a:r>
            <a:r>
              <a:rPr lang="en-US" sz="1800" b="0" kern="0" spc="10" dirty="0">
                <a:latin typeface="Tenorite" panose="00000500000000000000" pitchFamily="2" charset="0"/>
              </a:rPr>
              <a:t>, summits, community chats, </a:t>
            </a:r>
            <a:r>
              <a:rPr lang="en-US" sz="1800" b="0" kern="0" spc="10" dirty="0" err="1">
                <a:latin typeface="Tenorite" panose="00000500000000000000" pitchFamily="2" charset="0"/>
              </a:rPr>
              <a:t>eventos</a:t>
            </a:r>
            <a:r>
              <a:rPr lang="en-US" sz="1800" b="0" kern="0" spc="10" dirty="0">
                <a:latin typeface="Tenorite" panose="00000500000000000000" pitchFamily="2" charset="0"/>
              </a:rPr>
              <a:t> do </a:t>
            </a:r>
            <a:r>
              <a:rPr lang="en-US" sz="1800" b="0" kern="0" spc="10" dirty="0" err="1">
                <a:latin typeface="Tenorite" panose="00000500000000000000" pitchFamily="2" charset="0"/>
              </a:rPr>
              <a:t>ecossistema</a:t>
            </a:r>
            <a:endParaRPr lang="en-US" sz="1800" b="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26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7467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Startup Connections - </a:t>
            </a:r>
            <a:r>
              <a:rPr lang="en-US" sz="3200" spc="10" dirty="0" err="1">
                <a:solidFill>
                  <a:schemeClr val="tx1"/>
                </a:solidFill>
                <a:latin typeface="Tenorite" panose="00000500000000000000" pitchFamily="2" charset="0"/>
              </a:rPr>
              <a:t>FrankieOne</a:t>
            </a:r>
            <a:endParaRPr sz="3200" spc="70" dirty="0">
              <a:latin typeface="Tenorite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DA995-D9CB-46E0-72EA-8B9F54414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1547"/>
            <a:ext cx="9197883" cy="3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67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BB7F4AF-C15D-923A-6015-750C4B7044F3}"/>
              </a:ext>
            </a:extLst>
          </p:cNvPr>
          <p:cNvSpPr txBox="1">
            <a:spLocks/>
          </p:cNvSpPr>
          <p:nvPr/>
        </p:nvSpPr>
        <p:spPr>
          <a:xfrm>
            <a:off x="8528624" y="1509208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Platô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sustentabilidade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24334D-3154-931B-DD33-3B9BE153D981}"/>
              </a:ext>
            </a:extLst>
          </p:cNvPr>
          <p:cNvSpPr/>
          <p:nvPr/>
        </p:nvSpPr>
        <p:spPr>
          <a:xfrm>
            <a:off x="7924800" y="3047350"/>
            <a:ext cx="3276600" cy="27308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274B2F-B1D5-BCCC-0759-D1D9D916A991}"/>
              </a:ext>
            </a:extLst>
          </p:cNvPr>
          <p:cNvCxnSpPr>
            <a:cxnSpLocks/>
          </p:cNvCxnSpPr>
          <p:nvPr/>
        </p:nvCxnSpPr>
        <p:spPr>
          <a:xfrm flipH="1">
            <a:off x="5943600" y="3248025"/>
            <a:ext cx="2776538" cy="13239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C78C269-8246-9CD3-9078-843674B9F20C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602800"/>
            <a:ext cx="5776047" cy="1909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BC0C8AF-A14B-3D25-2A86-6AF77A8D02B0}"/>
              </a:ext>
            </a:extLst>
          </p:cNvPr>
          <p:cNvSpPr/>
          <p:nvPr/>
        </p:nvSpPr>
        <p:spPr>
          <a:xfrm>
            <a:off x="8601075" y="3552325"/>
            <a:ext cx="2181225" cy="2168185"/>
          </a:xfrm>
          <a:custGeom>
            <a:avLst/>
            <a:gdLst>
              <a:gd name="connsiteX0" fmla="*/ 0 w 2181225"/>
              <a:gd name="connsiteY0" fmla="*/ 1886450 h 2168185"/>
              <a:gd name="connsiteX1" fmla="*/ 180975 w 2181225"/>
              <a:gd name="connsiteY1" fmla="*/ 1553075 h 2168185"/>
              <a:gd name="connsiteX2" fmla="*/ 552450 w 2181225"/>
              <a:gd name="connsiteY2" fmla="*/ 2162675 h 2168185"/>
              <a:gd name="connsiteX3" fmla="*/ 781050 w 2181225"/>
              <a:gd name="connsiteY3" fmla="*/ 1867400 h 2168185"/>
              <a:gd name="connsiteX4" fmla="*/ 1009650 w 2181225"/>
              <a:gd name="connsiteY4" fmla="*/ 2105525 h 2168185"/>
              <a:gd name="connsiteX5" fmla="*/ 1057275 w 2181225"/>
              <a:gd name="connsiteY5" fmla="*/ 1038725 h 2168185"/>
              <a:gd name="connsiteX6" fmla="*/ 1219200 w 2181225"/>
              <a:gd name="connsiteY6" fmla="*/ 1362575 h 2168185"/>
              <a:gd name="connsiteX7" fmla="*/ 1524000 w 2181225"/>
              <a:gd name="connsiteY7" fmla="*/ 1791200 h 2168185"/>
              <a:gd name="connsiteX8" fmla="*/ 1590675 w 2181225"/>
              <a:gd name="connsiteY8" fmla="*/ 1276850 h 2168185"/>
              <a:gd name="connsiteX9" fmla="*/ 1828800 w 2181225"/>
              <a:gd name="connsiteY9" fmla="*/ 1457825 h 2168185"/>
              <a:gd name="connsiteX10" fmla="*/ 1876425 w 2181225"/>
              <a:gd name="connsiteY10" fmla="*/ 295775 h 2168185"/>
              <a:gd name="connsiteX11" fmla="*/ 2085975 w 2181225"/>
              <a:gd name="connsiteY11" fmla="*/ 57650 h 2168185"/>
              <a:gd name="connsiteX12" fmla="*/ 2181225 w 2181225"/>
              <a:gd name="connsiteY12" fmla="*/ 500 h 216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225" h="2168185">
                <a:moveTo>
                  <a:pt x="0" y="1886450"/>
                </a:moveTo>
                <a:cubicBezTo>
                  <a:pt x="44450" y="1696744"/>
                  <a:pt x="88900" y="1507038"/>
                  <a:pt x="180975" y="1553075"/>
                </a:cubicBezTo>
                <a:cubicBezTo>
                  <a:pt x="273050" y="1599112"/>
                  <a:pt x="452438" y="2110288"/>
                  <a:pt x="552450" y="2162675"/>
                </a:cubicBezTo>
                <a:cubicBezTo>
                  <a:pt x="652462" y="2215062"/>
                  <a:pt x="704850" y="1876925"/>
                  <a:pt x="781050" y="1867400"/>
                </a:cubicBezTo>
                <a:cubicBezTo>
                  <a:pt x="857250" y="1857875"/>
                  <a:pt x="963613" y="2243637"/>
                  <a:pt x="1009650" y="2105525"/>
                </a:cubicBezTo>
                <a:cubicBezTo>
                  <a:pt x="1055687" y="1967413"/>
                  <a:pt x="1022350" y="1162550"/>
                  <a:pt x="1057275" y="1038725"/>
                </a:cubicBezTo>
                <a:cubicBezTo>
                  <a:pt x="1092200" y="914900"/>
                  <a:pt x="1141413" y="1237162"/>
                  <a:pt x="1219200" y="1362575"/>
                </a:cubicBezTo>
                <a:cubicBezTo>
                  <a:pt x="1296988" y="1487987"/>
                  <a:pt x="1462088" y="1805487"/>
                  <a:pt x="1524000" y="1791200"/>
                </a:cubicBezTo>
                <a:cubicBezTo>
                  <a:pt x="1585912" y="1776913"/>
                  <a:pt x="1539875" y="1332412"/>
                  <a:pt x="1590675" y="1276850"/>
                </a:cubicBezTo>
                <a:cubicBezTo>
                  <a:pt x="1641475" y="1221288"/>
                  <a:pt x="1781175" y="1621337"/>
                  <a:pt x="1828800" y="1457825"/>
                </a:cubicBezTo>
                <a:cubicBezTo>
                  <a:pt x="1876425" y="1294312"/>
                  <a:pt x="1833563" y="529137"/>
                  <a:pt x="1876425" y="295775"/>
                </a:cubicBezTo>
                <a:cubicBezTo>
                  <a:pt x="1919288" y="62412"/>
                  <a:pt x="2035175" y="106862"/>
                  <a:pt x="2085975" y="57650"/>
                </a:cubicBezTo>
                <a:cubicBezTo>
                  <a:pt x="2136775" y="8437"/>
                  <a:pt x="2125663" y="-2675"/>
                  <a:pt x="2181225" y="5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A6FAC1-824F-5F86-B7E5-2C3A805E9719}"/>
              </a:ext>
            </a:extLst>
          </p:cNvPr>
          <p:cNvSpPr txBox="1"/>
          <p:nvPr/>
        </p:nvSpPr>
        <p:spPr>
          <a:xfrm>
            <a:off x="10546311" y="3590313"/>
            <a:ext cx="177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product-market</a:t>
            </a:r>
            <a:r>
              <a:rPr lang="pt-BR" sz="1400" dirty="0"/>
              <a:t> </a:t>
            </a:r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fit</a:t>
            </a:r>
            <a:endParaRPr lang="pt-BR" sz="1400" kern="0" spc="10" dirty="0">
              <a:solidFill>
                <a:schemeClr val="bg1"/>
              </a:solidFill>
              <a:latin typeface="Tenorite" panose="00000500000000000000" pitchFamily="2" charset="0"/>
              <a:ea typeface="+mj-ea"/>
            </a:endParaRPr>
          </a:p>
        </p:txBody>
      </p:sp>
      <p:pic>
        <p:nvPicPr>
          <p:cNvPr id="26" name="Gráfico 25" descr="Selo 5 com preenchimento sólido">
            <a:extLst>
              <a:ext uri="{FF2B5EF4-FFF2-40B4-BE49-F238E27FC236}">
                <a16:creationId xmlns:a16="http://schemas.microsoft.com/office/drawing/2014/main" id="{DBE61997-8D0C-CF19-3764-9BB4DA1CD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8800" y="2018736"/>
            <a:ext cx="592384" cy="5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6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8">
            <a:extLst>
              <a:ext uri="{FF2B5EF4-FFF2-40B4-BE49-F238E27FC236}">
                <a16:creationId xmlns:a16="http://schemas.microsoft.com/office/drawing/2014/main" id="{21D4A572-FA2C-A6EE-8EFE-B5C1536EA9F9}"/>
              </a:ext>
            </a:extLst>
          </p:cNvPr>
          <p:cNvSpPr/>
          <p:nvPr/>
        </p:nvSpPr>
        <p:spPr>
          <a:xfrm>
            <a:off x="623842" y="1676398"/>
            <a:ext cx="3124200" cy="169449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28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19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0" dirty="0">
                <a:solidFill>
                  <a:schemeClr val="tx1"/>
                </a:solidFill>
                <a:latin typeface="Tenorite" panose="00000500000000000000" pitchFamily="2" charset="0"/>
              </a:rPr>
              <a:t>AWS Marketplace</a:t>
            </a:r>
            <a:endParaRPr sz="320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5D55BC5-C323-FA12-0F00-2F46AA7ED1C5}"/>
              </a:ext>
            </a:extLst>
          </p:cNvPr>
          <p:cNvSpPr txBox="1">
            <a:spLocks/>
          </p:cNvSpPr>
          <p:nvPr/>
        </p:nvSpPr>
        <p:spPr>
          <a:xfrm>
            <a:off x="822251" y="1963235"/>
            <a:ext cx="26988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SaaS </a:t>
            </a:r>
            <a:r>
              <a:rPr lang="en-US" sz="1800" kern="0" spc="10" dirty="0" err="1">
                <a:latin typeface="Tenorite" panose="00000500000000000000" pitchFamily="2" charset="0"/>
              </a:rPr>
              <a:t>MarketPlace</a:t>
            </a:r>
            <a:endParaRPr lang="en-US" sz="1800" b="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6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3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312204"/>
            <a:ext cx="11052810" cy="62249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10711815" algn="l"/>
              </a:tabLst>
            </a:pP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U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000" b="1" spc="25" dirty="0">
                <a:solidFill>
                  <a:srgbClr val="222E3D"/>
                </a:solidFill>
                <a:latin typeface="Trebuchet MS"/>
                <a:cs typeface="Trebuchet MS"/>
              </a:rPr>
              <a:t>DA</a:t>
            </a:r>
            <a:r>
              <a:rPr sz="1000" b="1" spc="1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5" dirty="0">
                <a:solidFill>
                  <a:srgbClr val="222E3D"/>
                </a:solidFill>
                <a:latin typeface="Trebuchet MS"/>
                <a:cs typeface="Trebuchet MS"/>
              </a:rPr>
              <a:t>E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-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60" dirty="0">
                <a:solidFill>
                  <a:srgbClr val="222E3D"/>
                </a:solidFill>
                <a:latin typeface="Trebuchet MS"/>
                <a:cs typeface="Trebuchet MS"/>
              </a:rPr>
              <a:t>H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70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0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RES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EN</a:t>
            </a:r>
            <a:r>
              <a:rPr sz="1000" b="1" spc="1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5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75" dirty="0">
                <a:solidFill>
                  <a:srgbClr val="222E3D"/>
                </a:solidFill>
                <a:latin typeface="Trebuchet MS"/>
                <a:cs typeface="Trebuchet MS"/>
              </a:rPr>
              <a:t>ON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25" dirty="0">
                <a:solidFill>
                  <a:srgbClr val="222E3D"/>
                </a:solidFill>
                <a:latin typeface="Trebuchet MS"/>
                <a:cs typeface="Trebuchet MS"/>
              </a:rPr>
              <a:t>HE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DER</a:t>
            </a:r>
            <a:r>
              <a:rPr sz="10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60" dirty="0">
                <a:solidFill>
                  <a:srgbClr val="222E3D"/>
                </a:solidFill>
                <a:latin typeface="Trebuchet MS"/>
                <a:cs typeface="Trebuchet MS"/>
              </a:rPr>
              <a:t>N</a:t>
            </a:r>
            <a:r>
              <a:rPr sz="1000" b="1" spc="-4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DE</a:t>
            </a:r>
            <a:r>
              <a:rPr sz="1000" b="1" spc="-4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114" dirty="0">
                <a:solidFill>
                  <a:srgbClr val="222E3D"/>
                </a:solidFill>
                <a:latin typeface="Trebuchet MS"/>
                <a:cs typeface="Trebuchet MS"/>
              </a:rPr>
              <a:t>M</a:t>
            </a:r>
            <a:r>
              <a:rPr sz="1000" b="1" spc="50" dirty="0">
                <a:solidFill>
                  <a:srgbClr val="222E3D"/>
                </a:solidFill>
                <a:latin typeface="Trebuchet MS"/>
                <a:cs typeface="Trebuchet MS"/>
              </a:rPr>
              <a:t>AS</a:t>
            </a:r>
            <a:r>
              <a:rPr sz="1000" b="1" spc="-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ER</a:t>
            </a:r>
            <a:r>
              <a:rPr sz="1000" b="1" dirty="0">
                <a:solidFill>
                  <a:srgbClr val="222E3D"/>
                </a:solidFill>
                <a:latin typeface="Trebuchet MS"/>
                <a:cs typeface="Trebuchet MS"/>
              </a:rPr>
              <a:t>	</a:t>
            </a:r>
            <a:r>
              <a:rPr sz="1350" b="1" spc="112" baseline="24691" dirty="0">
                <a:solidFill>
                  <a:srgbClr val="222E3D"/>
                </a:solidFill>
                <a:latin typeface="Trebuchet MS"/>
                <a:cs typeface="Trebuchet MS"/>
                <a:hlinkClick r:id="rId2" action="ppaction://hlinksldjump"/>
              </a:rPr>
              <a:t>HOM</a:t>
            </a:r>
            <a:r>
              <a:rPr sz="1350" b="1" spc="7" baseline="24691" dirty="0">
                <a:solidFill>
                  <a:srgbClr val="222E3D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endParaRPr sz="1350" baseline="2469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1165"/>
              </a:spcBef>
              <a:tabLst>
                <a:tab pos="8379459" algn="l"/>
                <a:tab pos="10903585" algn="l"/>
              </a:tabLst>
            </a:pPr>
            <a:r>
              <a:rPr sz="900" spc="52" baseline="4629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900" spc="-30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baseline="4629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900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22" baseline="4629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900" spc="-15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baseline="4629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900" spc="-15" baseline="4629" dirty="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sz="900" spc="-30" baseline="4629" dirty="0">
                <a:solidFill>
                  <a:srgbClr val="FFFFFF"/>
                </a:solidFill>
                <a:latin typeface="Trebuchet MS"/>
                <a:cs typeface="Trebuchet MS"/>
              </a:rPr>
              <a:t> Inc. </a:t>
            </a:r>
            <a:r>
              <a:rPr sz="900" spc="7" baseline="4629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900" spc="-7" baseline="4629" dirty="0">
                <a:solidFill>
                  <a:srgbClr val="FFFFFF"/>
                </a:solidFill>
                <a:latin typeface="Trebuchet MS"/>
                <a:cs typeface="Trebuchet MS"/>
              </a:rPr>
              <a:t> its</a:t>
            </a:r>
            <a:r>
              <a:rPr sz="900" spc="-37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22" baseline="4629" dirty="0">
                <a:solidFill>
                  <a:srgbClr val="FFFFFF"/>
                </a:solidFill>
                <a:latin typeface="Trebuchet MS"/>
                <a:cs typeface="Trebuchet MS"/>
              </a:rPr>
              <a:t>affiliates.	</a:t>
            </a:r>
            <a:r>
              <a:rPr sz="800" spc="55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Partner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Creative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Guide	</a:t>
            </a: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" y="6117335"/>
            <a:ext cx="12188951" cy="7406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20018" y="435483"/>
            <a:ext cx="340360" cy="9525"/>
          </a:xfrm>
          <a:custGeom>
            <a:avLst/>
            <a:gdLst/>
            <a:ahLst/>
            <a:cxnLst/>
            <a:rect l="l" t="t" r="r" b="b"/>
            <a:pathLst>
              <a:path w="340359" h="9525">
                <a:moveTo>
                  <a:pt x="339851" y="0"/>
                </a:moveTo>
                <a:lnTo>
                  <a:pt x="0" y="0"/>
                </a:lnTo>
                <a:lnTo>
                  <a:pt x="0" y="9143"/>
                </a:lnTo>
                <a:lnTo>
                  <a:pt x="339851" y="9143"/>
                </a:lnTo>
                <a:lnTo>
                  <a:pt x="339851" y="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595055" y="6337332"/>
            <a:ext cx="346075" cy="205104"/>
            <a:chOff x="595055" y="6337332"/>
            <a:chExt cx="346075" cy="205104"/>
          </a:xfrm>
        </p:grpSpPr>
        <p:sp>
          <p:nvSpPr>
            <p:cNvPr id="7" name="object 7"/>
            <p:cNvSpPr/>
            <p:nvPr/>
          </p:nvSpPr>
          <p:spPr>
            <a:xfrm>
              <a:off x="595045" y="6337337"/>
              <a:ext cx="332105" cy="205104"/>
            </a:xfrm>
            <a:custGeom>
              <a:avLst/>
              <a:gdLst/>
              <a:ahLst/>
              <a:cxnLst/>
              <a:rect l="l" t="t" r="r" b="b"/>
              <a:pathLst>
                <a:path w="332105" h="205104">
                  <a:moveTo>
                    <a:pt x="104660" y="94615"/>
                  </a:moveTo>
                  <a:lnTo>
                    <a:pt x="104432" y="93700"/>
                  </a:lnTo>
                  <a:lnTo>
                    <a:pt x="103860" y="92798"/>
                  </a:lnTo>
                  <a:lnTo>
                    <a:pt x="102882" y="90970"/>
                  </a:lnTo>
                  <a:lnTo>
                    <a:pt x="98945" y="78663"/>
                  </a:lnTo>
                  <a:lnTo>
                    <a:pt x="98945" y="74434"/>
                  </a:lnTo>
                  <a:lnTo>
                    <a:pt x="98717" y="74434"/>
                  </a:lnTo>
                  <a:lnTo>
                    <a:pt x="98717" y="57797"/>
                  </a:lnTo>
                  <a:lnTo>
                    <a:pt x="98717" y="47650"/>
                  </a:lnTo>
                  <a:lnTo>
                    <a:pt x="98717" y="37503"/>
                  </a:lnTo>
                  <a:lnTo>
                    <a:pt x="98120" y="28702"/>
                  </a:lnTo>
                  <a:lnTo>
                    <a:pt x="80187" y="3924"/>
                  </a:lnTo>
                  <a:lnTo>
                    <a:pt x="80187" y="60413"/>
                  </a:lnTo>
                  <a:lnTo>
                    <a:pt x="80086" y="69761"/>
                  </a:lnTo>
                  <a:lnTo>
                    <a:pt x="56286" y="91770"/>
                  </a:lnTo>
                  <a:lnTo>
                    <a:pt x="47244" y="91770"/>
                  </a:lnTo>
                  <a:lnTo>
                    <a:pt x="43243" y="90398"/>
                  </a:lnTo>
                  <a:lnTo>
                    <a:pt x="40500" y="87553"/>
                  </a:lnTo>
                  <a:lnTo>
                    <a:pt x="37630" y="84810"/>
                  </a:lnTo>
                  <a:lnTo>
                    <a:pt x="36258" y="80822"/>
                  </a:lnTo>
                  <a:lnTo>
                    <a:pt x="36296" y="69684"/>
                  </a:lnTo>
                  <a:lnTo>
                    <a:pt x="38100" y="65430"/>
                  </a:lnTo>
                  <a:lnTo>
                    <a:pt x="45643" y="59283"/>
                  </a:lnTo>
                  <a:lnTo>
                    <a:pt x="51244" y="57797"/>
                  </a:lnTo>
                  <a:lnTo>
                    <a:pt x="62458" y="57797"/>
                  </a:lnTo>
                  <a:lnTo>
                    <a:pt x="66001" y="58026"/>
                  </a:lnTo>
                  <a:lnTo>
                    <a:pt x="73329" y="58940"/>
                  </a:lnTo>
                  <a:lnTo>
                    <a:pt x="76873" y="59626"/>
                  </a:lnTo>
                  <a:lnTo>
                    <a:pt x="80187" y="60413"/>
                  </a:lnTo>
                  <a:lnTo>
                    <a:pt x="80187" y="3924"/>
                  </a:lnTo>
                  <a:lnTo>
                    <a:pt x="76936" y="2540"/>
                  </a:lnTo>
                  <a:lnTo>
                    <a:pt x="68783" y="800"/>
                  </a:lnTo>
                  <a:lnTo>
                    <a:pt x="59258" y="228"/>
                  </a:lnTo>
                  <a:lnTo>
                    <a:pt x="52959" y="228"/>
                  </a:lnTo>
                  <a:lnTo>
                    <a:pt x="47015" y="914"/>
                  </a:lnTo>
                  <a:lnTo>
                    <a:pt x="41414" y="2400"/>
                  </a:lnTo>
                  <a:lnTo>
                    <a:pt x="35801" y="3759"/>
                  </a:lnTo>
                  <a:lnTo>
                    <a:pt x="31000" y="5473"/>
                  </a:lnTo>
                  <a:lnTo>
                    <a:pt x="27000" y="7518"/>
                  </a:lnTo>
                  <a:lnTo>
                    <a:pt x="25400" y="8318"/>
                  </a:lnTo>
                  <a:lnTo>
                    <a:pt x="24371" y="9118"/>
                  </a:lnTo>
                  <a:lnTo>
                    <a:pt x="23228" y="10718"/>
                  </a:lnTo>
                  <a:lnTo>
                    <a:pt x="22999" y="12090"/>
                  </a:lnTo>
                  <a:lnTo>
                    <a:pt x="23075" y="21996"/>
                  </a:lnTo>
                  <a:lnTo>
                    <a:pt x="23799" y="23025"/>
                  </a:lnTo>
                  <a:lnTo>
                    <a:pt x="25857" y="23025"/>
                  </a:lnTo>
                  <a:lnTo>
                    <a:pt x="26428" y="22910"/>
                  </a:lnTo>
                  <a:lnTo>
                    <a:pt x="28028" y="22453"/>
                  </a:lnTo>
                  <a:lnTo>
                    <a:pt x="29400" y="21996"/>
                  </a:lnTo>
                  <a:lnTo>
                    <a:pt x="31229" y="21209"/>
                  </a:lnTo>
                  <a:lnTo>
                    <a:pt x="35229" y="19608"/>
                  </a:lnTo>
                  <a:lnTo>
                    <a:pt x="39357" y="18351"/>
                  </a:lnTo>
                  <a:lnTo>
                    <a:pt x="47815" y="16306"/>
                  </a:lnTo>
                  <a:lnTo>
                    <a:pt x="51930" y="15849"/>
                  </a:lnTo>
                  <a:lnTo>
                    <a:pt x="64744" y="15849"/>
                  </a:lnTo>
                  <a:lnTo>
                    <a:pt x="70916" y="17551"/>
                  </a:lnTo>
                  <a:lnTo>
                    <a:pt x="75501" y="21996"/>
                  </a:lnTo>
                  <a:lnTo>
                    <a:pt x="78130" y="24625"/>
                  </a:lnTo>
                  <a:lnTo>
                    <a:pt x="79959" y="30670"/>
                  </a:lnTo>
                  <a:lnTo>
                    <a:pt x="79959" y="47650"/>
                  </a:lnTo>
                  <a:lnTo>
                    <a:pt x="75387" y="46621"/>
                  </a:lnTo>
                  <a:lnTo>
                    <a:pt x="71031" y="45707"/>
                  </a:lnTo>
                  <a:lnTo>
                    <a:pt x="62572" y="44577"/>
                  </a:lnTo>
                  <a:lnTo>
                    <a:pt x="58572" y="44234"/>
                  </a:lnTo>
                  <a:lnTo>
                    <a:pt x="54673" y="44234"/>
                  </a:lnTo>
                  <a:lnTo>
                    <a:pt x="18834" y="63449"/>
                  </a:lnTo>
                  <a:lnTo>
                    <a:pt x="16243" y="76606"/>
                  </a:lnTo>
                  <a:lnTo>
                    <a:pt x="16294" y="85839"/>
                  </a:lnTo>
                  <a:lnTo>
                    <a:pt x="19100" y="93027"/>
                  </a:lnTo>
                  <a:lnTo>
                    <a:pt x="30314" y="103962"/>
                  </a:lnTo>
                  <a:lnTo>
                    <a:pt x="37973" y="106705"/>
                  </a:lnTo>
                  <a:lnTo>
                    <a:pt x="47586" y="106705"/>
                  </a:lnTo>
                  <a:lnTo>
                    <a:pt x="81216" y="90970"/>
                  </a:lnTo>
                  <a:lnTo>
                    <a:pt x="82537" y="93700"/>
                  </a:lnTo>
                  <a:lnTo>
                    <a:pt x="91173" y="104648"/>
                  </a:lnTo>
                  <a:lnTo>
                    <a:pt x="93230" y="104648"/>
                  </a:lnTo>
                  <a:lnTo>
                    <a:pt x="94259" y="104305"/>
                  </a:lnTo>
                  <a:lnTo>
                    <a:pt x="102489" y="98831"/>
                  </a:lnTo>
                  <a:lnTo>
                    <a:pt x="103974" y="97701"/>
                  </a:lnTo>
                  <a:lnTo>
                    <a:pt x="104660" y="96558"/>
                  </a:lnTo>
                  <a:lnTo>
                    <a:pt x="104660" y="94615"/>
                  </a:lnTo>
                  <a:close/>
                </a:path>
                <a:path w="332105" h="205104">
                  <a:moveTo>
                    <a:pt x="248221" y="3873"/>
                  </a:moveTo>
                  <a:lnTo>
                    <a:pt x="247192" y="2959"/>
                  </a:lnTo>
                  <a:lnTo>
                    <a:pt x="232664" y="2959"/>
                  </a:lnTo>
                  <a:lnTo>
                    <a:pt x="208178" y="84924"/>
                  </a:lnTo>
                  <a:lnTo>
                    <a:pt x="193992" y="24968"/>
                  </a:lnTo>
                  <a:lnTo>
                    <a:pt x="190017" y="8089"/>
                  </a:lnTo>
                  <a:lnTo>
                    <a:pt x="189699" y="6616"/>
                  </a:lnTo>
                  <a:lnTo>
                    <a:pt x="189598" y="6273"/>
                  </a:lnTo>
                  <a:lnTo>
                    <a:pt x="188849" y="4787"/>
                  </a:lnTo>
                  <a:lnTo>
                    <a:pt x="187934" y="4102"/>
                  </a:lnTo>
                  <a:lnTo>
                    <a:pt x="187020" y="3302"/>
                  </a:lnTo>
                  <a:lnTo>
                    <a:pt x="185534" y="2959"/>
                  </a:lnTo>
                  <a:lnTo>
                    <a:pt x="172148" y="2959"/>
                  </a:lnTo>
                  <a:lnTo>
                    <a:pt x="149618" y="84010"/>
                  </a:lnTo>
                  <a:lnTo>
                    <a:pt x="130403" y="8547"/>
                  </a:lnTo>
                  <a:lnTo>
                    <a:pt x="129667" y="6273"/>
                  </a:lnTo>
                  <a:lnTo>
                    <a:pt x="129032" y="4787"/>
                  </a:lnTo>
                  <a:lnTo>
                    <a:pt x="128117" y="4102"/>
                  </a:lnTo>
                  <a:lnTo>
                    <a:pt x="127317" y="3302"/>
                  </a:lnTo>
                  <a:lnTo>
                    <a:pt x="125831" y="2959"/>
                  </a:lnTo>
                  <a:lnTo>
                    <a:pt x="110617" y="2959"/>
                  </a:lnTo>
                  <a:lnTo>
                    <a:pt x="109804" y="3873"/>
                  </a:lnTo>
                  <a:lnTo>
                    <a:pt x="109702" y="6616"/>
                  </a:lnTo>
                  <a:lnTo>
                    <a:pt x="110045" y="8089"/>
                  </a:lnTo>
                  <a:lnTo>
                    <a:pt x="137642" y="98602"/>
                  </a:lnTo>
                  <a:lnTo>
                    <a:pt x="138290" y="100660"/>
                  </a:lnTo>
                  <a:lnTo>
                    <a:pt x="139090" y="102260"/>
                  </a:lnTo>
                  <a:lnTo>
                    <a:pt x="140004" y="102946"/>
                  </a:lnTo>
                  <a:lnTo>
                    <a:pt x="140919" y="103733"/>
                  </a:lnTo>
                  <a:lnTo>
                    <a:pt x="142303" y="104076"/>
                  </a:lnTo>
                  <a:lnTo>
                    <a:pt x="156248" y="104076"/>
                  </a:lnTo>
                  <a:lnTo>
                    <a:pt x="164388" y="84010"/>
                  </a:lnTo>
                  <a:lnTo>
                    <a:pt x="178562" y="24968"/>
                  </a:lnTo>
                  <a:lnTo>
                    <a:pt x="196316" y="98602"/>
                  </a:lnTo>
                  <a:lnTo>
                    <a:pt x="196723" y="100660"/>
                  </a:lnTo>
                  <a:lnTo>
                    <a:pt x="196811" y="100888"/>
                  </a:lnTo>
                  <a:lnTo>
                    <a:pt x="197548" y="102260"/>
                  </a:lnTo>
                  <a:lnTo>
                    <a:pt x="199377" y="103847"/>
                  </a:lnTo>
                  <a:lnTo>
                    <a:pt x="200863" y="104190"/>
                  </a:lnTo>
                  <a:lnTo>
                    <a:pt x="214820" y="104190"/>
                  </a:lnTo>
                  <a:lnTo>
                    <a:pt x="216306" y="103733"/>
                  </a:lnTo>
                  <a:lnTo>
                    <a:pt x="218135" y="102374"/>
                  </a:lnTo>
                  <a:lnTo>
                    <a:pt x="218935" y="100888"/>
                  </a:lnTo>
                  <a:lnTo>
                    <a:pt x="219697" y="98374"/>
                  </a:lnTo>
                  <a:lnTo>
                    <a:pt x="223901" y="84924"/>
                  </a:lnTo>
                  <a:lnTo>
                    <a:pt x="247192" y="10490"/>
                  </a:lnTo>
                  <a:lnTo>
                    <a:pt x="247650" y="9232"/>
                  </a:lnTo>
                  <a:lnTo>
                    <a:pt x="247916" y="8089"/>
                  </a:lnTo>
                  <a:lnTo>
                    <a:pt x="248183" y="6616"/>
                  </a:lnTo>
                  <a:lnTo>
                    <a:pt x="248221" y="3873"/>
                  </a:lnTo>
                  <a:close/>
                </a:path>
                <a:path w="332105" h="205104">
                  <a:moveTo>
                    <a:pt x="319138" y="158000"/>
                  </a:moveTo>
                  <a:lnTo>
                    <a:pt x="313766" y="151041"/>
                  </a:lnTo>
                  <a:lnTo>
                    <a:pt x="307467" y="153898"/>
                  </a:lnTo>
                  <a:lnTo>
                    <a:pt x="275247" y="165531"/>
                  </a:lnTo>
                  <a:lnTo>
                    <a:pt x="242379" y="173786"/>
                  </a:lnTo>
                  <a:lnTo>
                    <a:pt x="209600" y="178714"/>
                  </a:lnTo>
                  <a:lnTo>
                    <a:pt x="177647" y="180340"/>
                  </a:lnTo>
                  <a:lnTo>
                    <a:pt x="131762" y="177253"/>
                  </a:lnTo>
                  <a:lnTo>
                    <a:pt x="87528" y="168351"/>
                  </a:lnTo>
                  <a:lnTo>
                    <a:pt x="45796" y="154178"/>
                  </a:lnTo>
                  <a:lnTo>
                    <a:pt x="7442" y="135318"/>
                  </a:lnTo>
                  <a:lnTo>
                    <a:pt x="3200" y="132803"/>
                  </a:lnTo>
                  <a:lnTo>
                    <a:pt x="0" y="137134"/>
                  </a:lnTo>
                  <a:lnTo>
                    <a:pt x="39776" y="167449"/>
                  </a:lnTo>
                  <a:lnTo>
                    <a:pt x="80695" y="187782"/>
                  </a:lnTo>
                  <a:lnTo>
                    <a:pt x="125577" y="200545"/>
                  </a:lnTo>
                  <a:lnTo>
                    <a:pt x="173634" y="204965"/>
                  </a:lnTo>
                  <a:lnTo>
                    <a:pt x="209943" y="202234"/>
                  </a:lnTo>
                  <a:lnTo>
                    <a:pt x="246811" y="194157"/>
                  </a:lnTo>
                  <a:lnTo>
                    <a:pt x="281927" y="180873"/>
                  </a:lnTo>
                  <a:lnTo>
                    <a:pt x="312953" y="162560"/>
                  </a:lnTo>
                  <a:lnTo>
                    <a:pt x="319138" y="158000"/>
                  </a:lnTo>
                  <a:close/>
                </a:path>
                <a:path w="332105" h="205104">
                  <a:moveTo>
                    <a:pt x="331724" y="69202"/>
                  </a:moveTo>
                  <a:lnTo>
                    <a:pt x="329996" y="63842"/>
                  </a:lnTo>
                  <a:lnTo>
                    <a:pt x="322910" y="54495"/>
                  </a:lnTo>
                  <a:lnTo>
                    <a:pt x="316966" y="50838"/>
                  </a:lnTo>
                  <a:lnTo>
                    <a:pt x="286423" y="41148"/>
                  </a:lnTo>
                  <a:lnTo>
                    <a:pt x="282194" y="38989"/>
                  </a:lnTo>
                  <a:lnTo>
                    <a:pt x="277609" y="34658"/>
                  </a:lnTo>
                  <a:lnTo>
                    <a:pt x="276466" y="31915"/>
                  </a:lnTo>
                  <a:lnTo>
                    <a:pt x="276466" y="24053"/>
                  </a:lnTo>
                  <a:lnTo>
                    <a:pt x="278295" y="20751"/>
                  </a:lnTo>
                  <a:lnTo>
                    <a:pt x="285394" y="16421"/>
                  </a:lnTo>
                  <a:lnTo>
                    <a:pt x="290537" y="15392"/>
                  </a:lnTo>
                  <a:lnTo>
                    <a:pt x="305181" y="15392"/>
                  </a:lnTo>
                  <a:lnTo>
                    <a:pt x="312496" y="16878"/>
                  </a:lnTo>
                  <a:lnTo>
                    <a:pt x="319024" y="19837"/>
                  </a:lnTo>
                  <a:lnTo>
                    <a:pt x="320967" y="20751"/>
                  </a:lnTo>
                  <a:lnTo>
                    <a:pt x="322453" y="21209"/>
                  </a:lnTo>
                  <a:lnTo>
                    <a:pt x="325081" y="21209"/>
                  </a:lnTo>
                  <a:lnTo>
                    <a:pt x="325996" y="19951"/>
                  </a:lnTo>
                  <a:lnTo>
                    <a:pt x="325996" y="15392"/>
                  </a:lnTo>
                  <a:lnTo>
                    <a:pt x="325932" y="10375"/>
                  </a:lnTo>
                  <a:lnTo>
                    <a:pt x="325653" y="9347"/>
                  </a:lnTo>
                  <a:lnTo>
                    <a:pt x="324967" y="8432"/>
                  </a:lnTo>
                  <a:lnTo>
                    <a:pt x="324281" y="7416"/>
                  </a:lnTo>
                  <a:lnTo>
                    <a:pt x="323138" y="6502"/>
                  </a:lnTo>
                  <a:lnTo>
                    <a:pt x="321538" y="5588"/>
                  </a:lnTo>
                  <a:lnTo>
                    <a:pt x="320395" y="4902"/>
                  </a:lnTo>
                  <a:lnTo>
                    <a:pt x="297637" y="0"/>
                  </a:lnTo>
                  <a:lnTo>
                    <a:pt x="290080" y="0"/>
                  </a:lnTo>
                  <a:lnTo>
                    <a:pt x="285280" y="571"/>
                  </a:lnTo>
                  <a:lnTo>
                    <a:pt x="276123" y="3302"/>
                  </a:lnTo>
                  <a:lnTo>
                    <a:pt x="272237" y="5245"/>
                  </a:lnTo>
                  <a:lnTo>
                    <a:pt x="268808" y="7861"/>
                  </a:lnTo>
                  <a:lnTo>
                    <a:pt x="265379" y="10375"/>
                  </a:lnTo>
                  <a:lnTo>
                    <a:pt x="262636" y="13563"/>
                  </a:lnTo>
                  <a:lnTo>
                    <a:pt x="258508" y="20866"/>
                  </a:lnTo>
                  <a:lnTo>
                    <a:pt x="257479" y="25082"/>
                  </a:lnTo>
                  <a:lnTo>
                    <a:pt x="257479" y="35801"/>
                  </a:lnTo>
                  <a:lnTo>
                    <a:pt x="259422" y="41376"/>
                  </a:lnTo>
                  <a:lnTo>
                    <a:pt x="263207" y="46393"/>
                  </a:lnTo>
                  <a:lnTo>
                    <a:pt x="266979" y="51523"/>
                  </a:lnTo>
                  <a:lnTo>
                    <a:pt x="273151" y="55397"/>
                  </a:lnTo>
                  <a:lnTo>
                    <a:pt x="298094" y="63157"/>
                  </a:lnTo>
                  <a:lnTo>
                    <a:pt x="303695" y="64973"/>
                  </a:lnTo>
                  <a:lnTo>
                    <a:pt x="307581" y="66916"/>
                  </a:lnTo>
                  <a:lnTo>
                    <a:pt x="311696" y="71247"/>
                  </a:lnTo>
                  <a:lnTo>
                    <a:pt x="312724" y="73875"/>
                  </a:lnTo>
                  <a:lnTo>
                    <a:pt x="312724" y="81737"/>
                  </a:lnTo>
                  <a:lnTo>
                    <a:pt x="310667" y="85382"/>
                  </a:lnTo>
                  <a:lnTo>
                    <a:pt x="302895" y="90398"/>
                  </a:lnTo>
                  <a:lnTo>
                    <a:pt x="297294" y="91655"/>
                  </a:lnTo>
                  <a:lnTo>
                    <a:pt x="285508" y="91655"/>
                  </a:lnTo>
                  <a:lnTo>
                    <a:pt x="281051" y="91198"/>
                  </a:lnTo>
                  <a:lnTo>
                    <a:pt x="272008" y="89369"/>
                  </a:lnTo>
                  <a:lnTo>
                    <a:pt x="267779" y="88011"/>
                  </a:lnTo>
                  <a:lnTo>
                    <a:pt x="263893" y="86296"/>
                  </a:lnTo>
                  <a:lnTo>
                    <a:pt x="262750" y="85839"/>
                  </a:lnTo>
                  <a:lnTo>
                    <a:pt x="261721" y="85382"/>
                  </a:lnTo>
                  <a:lnTo>
                    <a:pt x="260337" y="84924"/>
                  </a:lnTo>
                  <a:lnTo>
                    <a:pt x="259651" y="84810"/>
                  </a:lnTo>
                  <a:lnTo>
                    <a:pt x="257251" y="84810"/>
                  </a:lnTo>
                  <a:lnTo>
                    <a:pt x="256425" y="85839"/>
                  </a:lnTo>
                  <a:lnTo>
                    <a:pt x="256425" y="95643"/>
                  </a:lnTo>
                  <a:lnTo>
                    <a:pt x="256565" y="96329"/>
                  </a:lnTo>
                  <a:lnTo>
                    <a:pt x="257479" y="98374"/>
                  </a:lnTo>
                  <a:lnTo>
                    <a:pt x="258737" y="99517"/>
                  </a:lnTo>
                  <a:lnTo>
                    <a:pt x="260565" y="100545"/>
                  </a:lnTo>
                  <a:lnTo>
                    <a:pt x="263550" y="102260"/>
                  </a:lnTo>
                  <a:lnTo>
                    <a:pt x="268008" y="103733"/>
                  </a:lnTo>
                  <a:lnTo>
                    <a:pt x="279450" y="106476"/>
                  </a:lnTo>
                  <a:lnTo>
                    <a:pt x="285394" y="107162"/>
                  </a:lnTo>
                  <a:lnTo>
                    <a:pt x="297180" y="107162"/>
                  </a:lnTo>
                  <a:lnTo>
                    <a:pt x="302552" y="106362"/>
                  </a:lnTo>
                  <a:lnTo>
                    <a:pt x="312610" y="103276"/>
                  </a:lnTo>
                  <a:lnTo>
                    <a:pt x="316852" y="101231"/>
                  </a:lnTo>
                  <a:lnTo>
                    <a:pt x="320395" y="98374"/>
                  </a:lnTo>
                  <a:lnTo>
                    <a:pt x="323938" y="95643"/>
                  </a:lnTo>
                  <a:lnTo>
                    <a:pt x="331724" y="80022"/>
                  </a:lnTo>
                  <a:lnTo>
                    <a:pt x="331724" y="692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412" y="6465123"/>
              <a:ext cx="65527" cy="6452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" y="-3"/>
            <a:ext cx="12191999" cy="6858000"/>
            <a:chOff x="0" y="0"/>
            <a:chExt cx="12191999" cy="6858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3017" y="787692"/>
              <a:ext cx="1002792" cy="600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6900" y="2103501"/>
            <a:ext cx="9156700" cy="2533386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lang="pt-BR" spc="280" dirty="0">
                <a:latin typeface="Tenorite" panose="00000500000000000000" pitchFamily="2" charset="0"/>
              </a:rPr>
              <a:t>Comece pequeno e avance com a sua arquitetura na AWS</a:t>
            </a:r>
            <a:endParaRPr lang="pt-BR" spc="35" dirty="0">
              <a:latin typeface="Tenorite" panose="000005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000" b="0" spc="-5" dirty="0" err="1">
                <a:latin typeface="Tenorite" panose="00000500000000000000" pitchFamily="2" charset="0"/>
              </a:rPr>
              <a:t>Novembro</a:t>
            </a:r>
            <a:r>
              <a:rPr lang="en-US" sz="2000" b="0" spc="-5" dirty="0">
                <a:latin typeface="Tenorite" panose="00000500000000000000" pitchFamily="2" charset="0"/>
              </a:rPr>
              <a:t> </a:t>
            </a:r>
            <a:r>
              <a:rPr lang="pt-BR" sz="2000" b="0" spc="125" dirty="0">
                <a:latin typeface="Tenorite" panose="00000500000000000000" pitchFamily="2" charset="0"/>
              </a:rPr>
              <a:t>2023</a:t>
            </a:r>
            <a:endParaRPr lang="pt-BR" sz="2000" dirty="0">
              <a:latin typeface="Tenorite" panose="00000500000000000000" pitchFamily="2" charset="0"/>
            </a:endParaRP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B2256004-DD69-293D-80CA-C3F0098D9A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7" y="623052"/>
            <a:ext cx="3526244" cy="10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219200"/>
            <a:ext cx="975106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10" dirty="0">
                <a:latin typeface="Tenorite" panose="00000500000000000000" pitchFamily="2" charset="0"/>
              </a:rPr>
              <a:t>Muitas startups </a:t>
            </a:r>
            <a:r>
              <a:rPr lang="en-US" sz="2800" spc="10" dirty="0" err="1">
                <a:latin typeface="Tenorite" panose="00000500000000000000" pitchFamily="2" charset="0"/>
              </a:rPr>
              <a:t>começaram</a:t>
            </a:r>
            <a:r>
              <a:rPr lang="en-US" sz="2800" spc="10" dirty="0">
                <a:latin typeface="Tenorite" panose="00000500000000000000" pitchFamily="2" charset="0"/>
              </a:rPr>
              <a:t> </a:t>
            </a:r>
            <a:r>
              <a:rPr lang="en-US" sz="2800" spc="10" dirty="0" err="1">
                <a:latin typeface="Tenorite" panose="00000500000000000000" pitchFamily="2" charset="0"/>
              </a:rPr>
              <a:t>os</a:t>
            </a:r>
            <a:r>
              <a:rPr lang="en-US" sz="2800" spc="10" dirty="0">
                <a:latin typeface="Tenorite" panose="00000500000000000000" pitchFamily="2" charset="0"/>
              </a:rPr>
              <a:t> seus </a:t>
            </a:r>
            <a:r>
              <a:rPr lang="en-US" sz="2800" spc="10" dirty="0" err="1">
                <a:latin typeface="Tenorite" panose="00000500000000000000" pitchFamily="2" charset="0"/>
              </a:rPr>
              <a:t>negócios</a:t>
            </a:r>
            <a:r>
              <a:rPr lang="en-US" sz="2800" spc="10" dirty="0">
                <a:latin typeface="Tenorite" panose="00000500000000000000" pitchFamily="2" charset="0"/>
              </a:rPr>
              <a:t> do zero com a AWS</a:t>
            </a:r>
            <a:endParaRPr sz="28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FA7380-3BB4-99F9-E482-9C7E0FB1C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7" y="2438400"/>
            <a:ext cx="906906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19" y="6384442"/>
            <a:ext cx="927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spc="55" dirty="0">
                <a:solidFill>
                  <a:srgbClr val="161E2C"/>
                </a:solidFill>
                <a:latin typeface="Trebuchet MS"/>
                <a:cs typeface="Trebuchet MS"/>
              </a:rPr>
              <a:t>2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1447800"/>
            <a:ext cx="9751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>
                <a:latin typeface="Tenorite" panose="00000500000000000000" pitchFamily="2" charset="0"/>
              </a:rPr>
              <a:t>WebApp </a:t>
            </a:r>
            <a:r>
              <a:rPr lang="en-US" sz="3600" spc="10" dirty="0" err="1">
                <a:latin typeface="Tenorite" panose="00000500000000000000" pitchFamily="2" charset="0"/>
              </a:rPr>
              <a:t>na</a:t>
            </a:r>
            <a:r>
              <a:rPr lang="en-US" sz="3600" spc="10" dirty="0">
                <a:latin typeface="Tenorite" panose="00000500000000000000" pitchFamily="2" charset="0"/>
              </a:rPr>
              <a:t> AWS</a:t>
            </a:r>
            <a:endParaRPr sz="36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F7177-913A-4C91-44A3-2B6B687BE02C}"/>
              </a:ext>
            </a:extLst>
          </p:cNvPr>
          <p:cNvGrpSpPr/>
          <p:nvPr/>
        </p:nvGrpSpPr>
        <p:grpSpPr>
          <a:xfrm>
            <a:off x="990600" y="2667000"/>
            <a:ext cx="9941975" cy="2066873"/>
            <a:chOff x="1137265" y="2639880"/>
            <a:chExt cx="9941975" cy="206687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DFB97E0-4034-42BD-508C-2A78A5250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922" y="2639880"/>
              <a:ext cx="1725678" cy="17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2167B47-0647-87B0-ED0D-E1D573FA9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613" y="2641753"/>
              <a:ext cx="1725678" cy="17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bject 7">
              <a:extLst>
                <a:ext uri="{FF2B5EF4-FFF2-40B4-BE49-F238E27FC236}">
                  <a16:creationId xmlns:a16="http://schemas.microsoft.com/office/drawing/2014/main" id="{1EADF9ED-A8E8-FE35-0328-D820725632A9}"/>
                </a:ext>
              </a:extLst>
            </p:cNvPr>
            <p:cNvSpPr txBox="1">
              <a:spLocks/>
            </p:cNvSpPr>
            <p:nvPr/>
          </p:nvSpPr>
          <p:spPr>
            <a:xfrm>
              <a:off x="1137265" y="4307112"/>
              <a:ext cx="172567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800" b="1" i="0">
                  <a:solidFill>
                    <a:schemeClr val="bg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2000" kern="0" spc="10" dirty="0">
                  <a:latin typeface="Tenorite" panose="00000500000000000000" pitchFamily="2" charset="0"/>
                </a:rPr>
                <a:t>Amplify</a:t>
              </a:r>
              <a:endParaRPr lang="en-US" sz="2000" kern="0" spc="70" dirty="0">
                <a:latin typeface="Tenorite" panose="00000500000000000000" pitchFamily="2" charset="0"/>
              </a:endParaRP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34A51D9F-FF08-349D-A7D8-7D735E7A67DC}"/>
                </a:ext>
              </a:extLst>
            </p:cNvPr>
            <p:cNvSpPr txBox="1">
              <a:spLocks/>
            </p:cNvSpPr>
            <p:nvPr/>
          </p:nvSpPr>
          <p:spPr>
            <a:xfrm>
              <a:off x="3272246" y="4307111"/>
              <a:ext cx="172567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800" b="1" i="0">
                  <a:solidFill>
                    <a:schemeClr val="bg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2000" kern="0" spc="10" dirty="0">
                  <a:latin typeface="Tenorite" panose="00000500000000000000" pitchFamily="2" charset="0"/>
                </a:rPr>
                <a:t>API Gateway</a:t>
              </a:r>
              <a:endParaRPr lang="en-US" sz="2000" kern="0" spc="70" dirty="0">
                <a:latin typeface="Tenorite" panose="00000500000000000000" pitchFamily="2" charset="0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71420B6-EA05-C422-4592-B1BE6683DFCE}"/>
                </a:ext>
              </a:extLst>
            </p:cNvPr>
            <p:cNvSpPr txBox="1">
              <a:spLocks/>
            </p:cNvSpPr>
            <p:nvPr/>
          </p:nvSpPr>
          <p:spPr>
            <a:xfrm>
              <a:off x="7353146" y="4335414"/>
              <a:ext cx="172567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800" b="1" i="0">
                  <a:solidFill>
                    <a:schemeClr val="bg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2000" kern="0" spc="10" dirty="0">
                  <a:latin typeface="Tenorite" panose="00000500000000000000" pitchFamily="2" charset="0"/>
                </a:rPr>
                <a:t>Lambda</a:t>
              </a:r>
              <a:endParaRPr lang="en-US" sz="2000" kern="0" spc="70" dirty="0">
                <a:latin typeface="Tenorite" panose="00000500000000000000" pitchFamily="2" charset="0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6EC480B1-4353-4F38-2033-A34C3D34FB9B}"/>
                </a:ext>
              </a:extLst>
            </p:cNvPr>
            <p:cNvSpPr txBox="1">
              <a:spLocks/>
            </p:cNvSpPr>
            <p:nvPr/>
          </p:nvSpPr>
          <p:spPr>
            <a:xfrm>
              <a:off x="9322078" y="4386152"/>
              <a:ext cx="172567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800" b="1" i="0">
                  <a:solidFill>
                    <a:schemeClr val="bg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2000" kern="0" spc="10" dirty="0">
                  <a:latin typeface="Tenorite" panose="00000500000000000000" pitchFamily="2" charset="0"/>
                </a:rPr>
                <a:t>IAM</a:t>
              </a:r>
              <a:endParaRPr lang="en-US" sz="2000" kern="0" spc="70" dirty="0">
                <a:latin typeface="Tenorite" panose="00000500000000000000" pitchFamily="2" charset="0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9A650D17-AFDB-66B2-C083-B947CDDC8882}"/>
                </a:ext>
              </a:extLst>
            </p:cNvPr>
            <p:cNvSpPr txBox="1">
              <a:spLocks/>
            </p:cNvSpPr>
            <p:nvPr/>
          </p:nvSpPr>
          <p:spPr>
            <a:xfrm>
              <a:off x="5209212" y="4329833"/>
              <a:ext cx="172567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800" b="1" i="0">
                  <a:solidFill>
                    <a:schemeClr val="bg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2000" kern="0" spc="10" dirty="0">
                  <a:latin typeface="Tenorite" panose="00000500000000000000" pitchFamily="2" charset="0"/>
                </a:rPr>
                <a:t>DynamoDB</a:t>
              </a:r>
              <a:endParaRPr lang="en-US" sz="2000" kern="0" spc="70" dirty="0">
                <a:latin typeface="Tenorite" panose="00000500000000000000" pitchFamily="2" charset="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F9D7991-8595-ED84-36A8-6BC025ED4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028" y="2655164"/>
              <a:ext cx="1827362" cy="1827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A17B2673-321B-2B9E-5FAD-77FA2B6F2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485" y="2685600"/>
              <a:ext cx="1788646" cy="178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2F13866-225B-4820-6567-BC919FEC4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0594" y="2685600"/>
              <a:ext cx="1788646" cy="178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622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19" y="6384442"/>
            <a:ext cx="927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spc="55" dirty="0">
                <a:solidFill>
                  <a:srgbClr val="161E2C"/>
                </a:solidFill>
                <a:latin typeface="Trebuchet MS"/>
                <a:cs typeface="Trebuchet MS"/>
              </a:rPr>
              <a:t>2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7C338B-354C-BCF8-7BA8-B5F2B505D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43888"/>
            <a:ext cx="5791200" cy="37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1447800"/>
            <a:ext cx="9751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>
                <a:latin typeface="Tenorite" panose="00000500000000000000" pitchFamily="2" charset="0"/>
              </a:rPr>
              <a:t>O que </a:t>
            </a:r>
            <a:r>
              <a:rPr lang="en-US" sz="3600" spc="10" dirty="0" err="1">
                <a:latin typeface="Tenorite" panose="00000500000000000000" pitchFamily="2" charset="0"/>
              </a:rPr>
              <a:t>precisamos</a:t>
            </a:r>
            <a:r>
              <a:rPr lang="en-US" sz="3600" spc="10" dirty="0">
                <a:latin typeface="Tenorite" panose="00000500000000000000" pitchFamily="2" charset="0"/>
              </a:rPr>
              <a:t>?</a:t>
            </a:r>
            <a:endParaRPr sz="36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A5714C2-CCC8-E2E6-4205-8F83F5CC6D5A}"/>
              </a:ext>
            </a:extLst>
          </p:cNvPr>
          <p:cNvSpPr txBox="1">
            <a:spLocks/>
          </p:cNvSpPr>
          <p:nvPr/>
        </p:nvSpPr>
        <p:spPr>
          <a:xfrm>
            <a:off x="762000" y="2932600"/>
            <a:ext cx="975106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criar</a:t>
            </a:r>
            <a:r>
              <a:rPr lang="en-US" sz="2400" kern="0" spc="10" dirty="0">
                <a:latin typeface="Tenorite" panose="00000500000000000000" pitchFamily="2" charset="0"/>
              </a:rPr>
              <a:t>/</a:t>
            </a:r>
            <a:r>
              <a:rPr lang="en-US" sz="2400" kern="0" spc="10" dirty="0" err="1">
                <a:latin typeface="Tenorite" panose="00000500000000000000" pitchFamily="2" charset="0"/>
              </a:rPr>
              <a:t>hospedar</a:t>
            </a:r>
            <a:r>
              <a:rPr lang="en-US" sz="2400" kern="0" spc="10" dirty="0">
                <a:latin typeface="Tenorite" panose="00000500000000000000" pitchFamily="2" charset="0"/>
              </a:rPr>
              <a:t> um frontend </a:t>
            </a:r>
            <a:r>
              <a:rPr lang="en-US" sz="2400" kern="0" spc="10" dirty="0" err="1">
                <a:latin typeface="Tenorite" panose="00000500000000000000" pitchFamily="2" charset="0"/>
              </a:rPr>
              <a:t>estático</a:t>
            </a:r>
            <a:r>
              <a:rPr lang="en-US" sz="2400" kern="0" spc="10" dirty="0">
                <a:latin typeface="Tenorite" panose="00000500000000000000" pitchFamily="2" charset="0"/>
              </a:rPr>
              <a:t> simples;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10" dirty="0">
                <a:latin typeface="Tenorite" panose="00000500000000000000" pitchFamily="2" charset="0"/>
              </a:rPr>
              <a:t>Uma forma de processor o </a:t>
            </a:r>
            <a:r>
              <a:rPr lang="en-US" sz="2400" kern="0" spc="10" dirty="0" err="1">
                <a:latin typeface="Tenorite" panose="00000500000000000000" pitchFamily="2" charset="0"/>
              </a:rPr>
              <a:t>cálculo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matemático</a:t>
            </a:r>
            <a:r>
              <a:rPr lang="en-US" sz="2400" kern="0" spc="10" dirty="0">
                <a:latin typeface="Tenorite" panose="00000500000000000000" pitchFamily="2" charset="0"/>
              </a:rPr>
              <a:t>;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invocar</a:t>
            </a:r>
            <a:r>
              <a:rPr lang="en-US" sz="2400" kern="0" spc="10" dirty="0">
                <a:latin typeface="Tenorite" panose="00000500000000000000" pitchFamily="2" charset="0"/>
              </a:rPr>
              <a:t> o </a:t>
            </a:r>
            <a:r>
              <a:rPr lang="en-US" sz="2400" kern="0" spc="10" dirty="0" err="1">
                <a:latin typeface="Tenorite" panose="00000500000000000000" pitchFamily="2" charset="0"/>
              </a:rPr>
              <a:t>cálculo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matemático</a:t>
            </a:r>
            <a:r>
              <a:rPr lang="en-US" sz="2400" kern="0" spc="10" dirty="0">
                <a:latin typeface="Tenorite" panose="00000500000000000000" pitchFamily="2" charset="0"/>
              </a:rPr>
              <a:t>;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armazenar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os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resultados</a:t>
            </a:r>
            <a:r>
              <a:rPr lang="en-US" sz="2400" kern="0" spc="10" dirty="0">
                <a:latin typeface="Tenorite" panose="00000500000000000000" pitchFamily="2" charset="0"/>
              </a:rPr>
              <a:t>;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controlar</a:t>
            </a:r>
            <a:r>
              <a:rPr lang="en-US" sz="2400" kern="0" spc="10" dirty="0">
                <a:latin typeface="Tenorite" panose="00000500000000000000" pitchFamily="2" charset="0"/>
              </a:rPr>
              <a:t> as </a:t>
            </a:r>
            <a:r>
              <a:rPr lang="en-US" sz="2400" kern="0" spc="10" dirty="0" err="1">
                <a:latin typeface="Tenorite" panose="00000500000000000000" pitchFamily="2" charset="0"/>
              </a:rPr>
              <a:t>permissões</a:t>
            </a:r>
            <a:r>
              <a:rPr lang="en-US" sz="2400" kern="0" spc="10" dirty="0">
                <a:latin typeface="Tenorite" panose="00000500000000000000" pitchFamily="2" charset="0"/>
              </a:rPr>
              <a:t>;</a:t>
            </a:r>
            <a:endParaRPr lang="en-US" sz="240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A5714C2-CCC8-E2E6-4205-8F83F5CC6D5A}"/>
              </a:ext>
            </a:extLst>
          </p:cNvPr>
          <p:cNvSpPr txBox="1">
            <a:spLocks/>
          </p:cNvSpPr>
          <p:nvPr/>
        </p:nvSpPr>
        <p:spPr>
          <a:xfrm>
            <a:off x="611486" y="1295400"/>
            <a:ext cx="9751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criar</a:t>
            </a:r>
            <a:r>
              <a:rPr lang="en-US" sz="2400" kern="0" spc="10" dirty="0">
                <a:latin typeface="Tenorite" panose="00000500000000000000" pitchFamily="2" charset="0"/>
              </a:rPr>
              <a:t>/</a:t>
            </a:r>
            <a:r>
              <a:rPr lang="en-US" sz="2400" kern="0" spc="10" dirty="0" err="1">
                <a:latin typeface="Tenorite" panose="00000500000000000000" pitchFamily="2" charset="0"/>
              </a:rPr>
              <a:t>hospedar</a:t>
            </a:r>
            <a:r>
              <a:rPr lang="en-US" sz="2400" kern="0" spc="10" dirty="0">
                <a:latin typeface="Tenorite" panose="00000500000000000000" pitchFamily="2" charset="0"/>
              </a:rPr>
              <a:t> um frontend </a:t>
            </a:r>
            <a:r>
              <a:rPr lang="en-US" sz="2400" kern="0" spc="10" dirty="0" err="1">
                <a:latin typeface="Tenorite" panose="00000500000000000000" pitchFamily="2" charset="0"/>
              </a:rPr>
              <a:t>estático</a:t>
            </a:r>
            <a:r>
              <a:rPr lang="en-US" sz="2400" kern="0" spc="10" dirty="0">
                <a:latin typeface="Tenorite" panose="00000500000000000000" pitchFamily="2" charset="0"/>
              </a:rPr>
              <a:t> simples;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71BB45-2C8F-B0D0-55A5-ADFFA602D34C}"/>
              </a:ext>
            </a:extLst>
          </p:cNvPr>
          <p:cNvGrpSpPr/>
          <p:nvPr/>
        </p:nvGrpSpPr>
        <p:grpSpPr>
          <a:xfrm>
            <a:off x="990600" y="2592000"/>
            <a:ext cx="2438400" cy="2743200"/>
            <a:chOff x="990600" y="2667000"/>
            <a:chExt cx="1758335" cy="1987833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8819D30D-5888-4841-B62A-3A3C40593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257" y="2667000"/>
              <a:ext cx="1725678" cy="17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5A8C299D-1B6A-424A-9D2D-36AF31B0CF00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4334232"/>
              <a:ext cx="172567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800" b="1" i="0">
                  <a:solidFill>
                    <a:schemeClr val="bg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2000" kern="0" spc="10" dirty="0">
                  <a:latin typeface="Tenorite" panose="00000500000000000000" pitchFamily="2" charset="0"/>
                </a:rPr>
                <a:t>AWS Amplify</a:t>
              </a:r>
              <a:endParaRPr lang="en-US" sz="2000" kern="0" spc="70" dirty="0">
                <a:latin typeface="Tenorite" panose="00000500000000000000" pitchFamily="2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987F467-EE6C-5CA5-2486-00081714F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88" y="2471321"/>
            <a:ext cx="6691224" cy="32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04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D5B6AC77-6F48-5A96-2B41-4C18AB61295C}"/>
              </a:ext>
            </a:extLst>
          </p:cNvPr>
          <p:cNvSpPr txBox="1">
            <a:spLocks/>
          </p:cNvSpPr>
          <p:nvPr/>
        </p:nvSpPr>
        <p:spPr>
          <a:xfrm>
            <a:off x="789086" y="4802708"/>
            <a:ext cx="2646628" cy="459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Lambda</a:t>
            </a:r>
            <a:endParaRPr lang="en-US" sz="2000" kern="0" spc="70" dirty="0">
              <a:latin typeface="Tenorite" panose="00000500000000000000" pitchFamily="2" charset="0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C1C5A2EA-F957-9659-8490-FF896D2F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9" y="2592000"/>
            <a:ext cx="2437200" cy="2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7">
            <a:extLst>
              <a:ext uri="{FF2B5EF4-FFF2-40B4-BE49-F238E27FC236}">
                <a16:creationId xmlns:a16="http://schemas.microsoft.com/office/drawing/2014/main" id="{20D18CF4-A48E-C86C-996B-C7E3316DE832}"/>
              </a:ext>
            </a:extLst>
          </p:cNvPr>
          <p:cNvSpPr txBox="1">
            <a:spLocks/>
          </p:cNvSpPr>
          <p:nvPr/>
        </p:nvSpPr>
        <p:spPr>
          <a:xfrm>
            <a:off x="611486" y="1295400"/>
            <a:ext cx="9751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10" dirty="0">
                <a:latin typeface="Tenorite" panose="00000500000000000000" pitchFamily="2" charset="0"/>
              </a:rPr>
              <a:t>Uma forma de processor o </a:t>
            </a:r>
            <a:r>
              <a:rPr lang="en-US" sz="2400" kern="0" spc="10" dirty="0" err="1">
                <a:latin typeface="Tenorite" panose="00000500000000000000" pitchFamily="2" charset="0"/>
              </a:rPr>
              <a:t>cálculo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matemático</a:t>
            </a:r>
            <a:endParaRPr lang="en-US" sz="2400" kern="0" spc="10" dirty="0">
              <a:latin typeface="Tenorite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A2B3DB7-C6CD-991E-039C-F3175698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2133600"/>
            <a:ext cx="7392001" cy="35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1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F9E01498-908B-89E3-53F5-C83FA0C01CAE}"/>
              </a:ext>
            </a:extLst>
          </p:cNvPr>
          <p:cNvSpPr txBox="1">
            <a:spLocks/>
          </p:cNvSpPr>
          <p:nvPr/>
        </p:nvSpPr>
        <p:spPr>
          <a:xfrm>
            <a:off x="1369605" y="4854297"/>
            <a:ext cx="17256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API Gateway</a:t>
            </a:r>
            <a:endParaRPr lang="en-US" sz="2000" kern="0" spc="70" dirty="0">
              <a:latin typeface="Tenorite" panose="00000500000000000000" pitchFamily="2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FB3B75D2-4C8E-BA5B-968D-15AC4E2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88" y="2590146"/>
            <a:ext cx="2393112" cy="23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DF699B9-56B7-4521-496F-CADCF42B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89" y="2547121"/>
            <a:ext cx="2424452" cy="24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7">
            <a:extLst>
              <a:ext uri="{FF2B5EF4-FFF2-40B4-BE49-F238E27FC236}">
                <a16:creationId xmlns:a16="http://schemas.microsoft.com/office/drawing/2014/main" id="{18359A73-E6B1-654D-32EA-386C4CBCAB1C}"/>
              </a:ext>
            </a:extLst>
          </p:cNvPr>
          <p:cNvSpPr txBox="1">
            <a:spLocks/>
          </p:cNvSpPr>
          <p:nvPr/>
        </p:nvSpPr>
        <p:spPr>
          <a:xfrm>
            <a:off x="762000" y="1259129"/>
            <a:ext cx="9751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invocar</a:t>
            </a:r>
            <a:r>
              <a:rPr lang="en-US" sz="2400" kern="0" spc="10" dirty="0">
                <a:latin typeface="Tenorite" panose="00000500000000000000" pitchFamily="2" charset="0"/>
              </a:rPr>
              <a:t> o </a:t>
            </a:r>
            <a:r>
              <a:rPr lang="en-US" sz="2400" kern="0" spc="10" dirty="0" err="1">
                <a:latin typeface="Tenorite" panose="00000500000000000000" pitchFamily="2" charset="0"/>
              </a:rPr>
              <a:t>cálculo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matemático</a:t>
            </a:r>
            <a:endParaRPr lang="en-US" sz="2400" kern="0" spc="10" dirty="0">
              <a:latin typeface="Tenorite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1CD61D-AA4A-FB84-BB27-D03C5C39F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25" y="2758781"/>
            <a:ext cx="7772400" cy="20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26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4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A5714C2-CCC8-E2E6-4205-8F83F5CC6D5A}"/>
              </a:ext>
            </a:extLst>
          </p:cNvPr>
          <p:cNvSpPr txBox="1">
            <a:spLocks/>
          </p:cNvSpPr>
          <p:nvPr/>
        </p:nvSpPr>
        <p:spPr>
          <a:xfrm>
            <a:off x="611486" y="1295400"/>
            <a:ext cx="9751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armazenar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os</a:t>
            </a:r>
            <a:r>
              <a:rPr lang="en-US" sz="2400" kern="0" spc="10" dirty="0">
                <a:latin typeface="Tenorite" panose="00000500000000000000" pitchFamily="2" charset="0"/>
              </a:rPr>
              <a:t> </a:t>
            </a:r>
            <a:r>
              <a:rPr lang="en-US" sz="2400" kern="0" spc="10" dirty="0" err="1">
                <a:latin typeface="Tenorite" panose="00000500000000000000" pitchFamily="2" charset="0"/>
              </a:rPr>
              <a:t>resultados</a:t>
            </a:r>
            <a:r>
              <a:rPr lang="en-US" sz="2400" kern="0" spc="10" dirty="0">
                <a:latin typeface="Tenorite" panose="00000500000000000000" pitchFamily="2" charset="0"/>
              </a:rPr>
              <a:t>;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12761B6-558D-3980-6442-647A4BE4E5F2}"/>
              </a:ext>
            </a:extLst>
          </p:cNvPr>
          <p:cNvSpPr txBox="1">
            <a:spLocks/>
          </p:cNvSpPr>
          <p:nvPr/>
        </p:nvSpPr>
        <p:spPr>
          <a:xfrm>
            <a:off x="1308861" y="4872231"/>
            <a:ext cx="17256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DynamoDB</a:t>
            </a:r>
            <a:endParaRPr lang="en-US" sz="2000" kern="0" spc="70" dirty="0">
              <a:latin typeface="Tenorite" panose="00000500000000000000" pitchFamily="2" charset="0"/>
            </a:endParaRP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CC270FA8-8733-E527-4CC3-E5707736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8788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1A4140-FA3D-FEEF-9B3A-A37352C38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97" y="2203363"/>
            <a:ext cx="6108700" cy="36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7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A5714C2-CCC8-E2E6-4205-8F83F5CC6D5A}"/>
              </a:ext>
            </a:extLst>
          </p:cNvPr>
          <p:cNvSpPr txBox="1">
            <a:spLocks/>
          </p:cNvSpPr>
          <p:nvPr/>
        </p:nvSpPr>
        <p:spPr>
          <a:xfrm>
            <a:off x="611486" y="1295400"/>
            <a:ext cx="9751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10" dirty="0">
                <a:latin typeface="Tenorite" panose="00000500000000000000" pitchFamily="2" charset="0"/>
              </a:rPr>
              <a:t>Uma forma de </a:t>
            </a:r>
            <a:r>
              <a:rPr lang="en-US" sz="2400" kern="0" spc="10" dirty="0" err="1">
                <a:latin typeface="Tenorite" panose="00000500000000000000" pitchFamily="2" charset="0"/>
              </a:rPr>
              <a:t>controlar</a:t>
            </a:r>
            <a:r>
              <a:rPr lang="en-US" sz="2400" kern="0" spc="10" dirty="0">
                <a:latin typeface="Tenorite" panose="00000500000000000000" pitchFamily="2" charset="0"/>
              </a:rPr>
              <a:t> as </a:t>
            </a:r>
            <a:r>
              <a:rPr lang="en-US" sz="2400" kern="0" spc="10" dirty="0" err="1">
                <a:latin typeface="Tenorite" panose="00000500000000000000" pitchFamily="2" charset="0"/>
              </a:rPr>
              <a:t>permissões</a:t>
            </a:r>
            <a:endParaRPr lang="en-US" sz="2400" kern="0" spc="70" dirty="0">
              <a:latin typeface="Tenorite" panose="00000500000000000000" pitchFamily="2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3D24618-B819-3AB1-3BA2-B56042449363}"/>
              </a:ext>
            </a:extLst>
          </p:cNvPr>
          <p:cNvSpPr txBox="1">
            <a:spLocks/>
          </p:cNvSpPr>
          <p:nvPr/>
        </p:nvSpPr>
        <p:spPr>
          <a:xfrm>
            <a:off x="1232661" y="4834425"/>
            <a:ext cx="17256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000" kern="0" spc="10" dirty="0">
                <a:latin typeface="Tenorite" panose="00000500000000000000" pitchFamily="2" charset="0"/>
              </a:rPr>
              <a:t>IAM</a:t>
            </a:r>
            <a:endParaRPr lang="en-US" sz="2000" kern="0" spc="70" dirty="0">
              <a:latin typeface="Tenorite" panose="00000500000000000000" pitchFamily="2" charset="0"/>
            </a:endParaRP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C40754EB-15FC-BE96-E20E-B8F15C95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492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FDD56C-9119-4D8B-80E9-0B1E553E4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61" y="2784926"/>
            <a:ext cx="7772400" cy="22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531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A5714C2-CCC8-E2E6-4205-8F83F5CC6D5A}"/>
              </a:ext>
            </a:extLst>
          </p:cNvPr>
          <p:cNvSpPr txBox="1">
            <a:spLocks/>
          </p:cNvSpPr>
          <p:nvPr/>
        </p:nvSpPr>
        <p:spPr>
          <a:xfrm>
            <a:off x="611486" y="1295400"/>
            <a:ext cx="9751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10" dirty="0" err="1">
                <a:latin typeface="Tenorite" panose="00000500000000000000" pitchFamily="2" charset="0"/>
              </a:rPr>
              <a:t>Arquitetura</a:t>
            </a:r>
            <a:r>
              <a:rPr lang="en-US" sz="3200" kern="0" spc="10" dirty="0">
                <a:latin typeface="Tenorite" panose="00000500000000000000" pitchFamily="2" charset="0"/>
              </a:rPr>
              <a:t> da </a:t>
            </a:r>
            <a:r>
              <a:rPr lang="en-US" sz="3200" kern="0" spc="10" dirty="0" err="1">
                <a:latin typeface="Tenorite" panose="00000500000000000000" pitchFamily="2" charset="0"/>
              </a:rPr>
              <a:t>Solução</a:t>
            </a:r>
            <a:endParaRPr lang="en-US" sz="3200" kern="0" spc="70" dirty="0">
              <a:latin typeface="Tenorite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A40A3-F270-E09D-0CC7-ADE8F4067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322032"/>
            <a:ext cx="7086600" cy="32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2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HOM</a:t>
            </a:r>
            <a:r>
              <a:rPr sz="900" b="1" u="sng" spc="5" dirty="0">
                <a:solidFill>
                  <a:srgbClr val="222E3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5719" y="6387528"/>
            <a:ext cx="1435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39</a:t>
            </a:fld>
            <a:endParaRPr sz="900">
              <a:latin typeface="Trebuchet MS"/>
              <a:cs typeface="Trebuchet M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B2F423-295A-B3A4-C166-F5FF8579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80520"/>
            <a:ext cx="657317" cy="438211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5CA20038-3A0E-3560-3D8E-995B4F34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88406"/>
            <a:ext cx="1286398" cy="38426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555839E1-3ECF-6CE7-EA5F-BE5C5FDE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191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 err="1">
                <a:solidFill>
                  <a:schemeClr val="tx1"/>
                </a:solidFill>
                <a:latin typeface="Tenorite" panose="00000500000000000000" pitchFamily="2" charset="0"/>
              </a:rPr>
              <a:t>Fale</a:t>
            </a:r>
            <a:r>
              <a:rPr lang="en-US" spc="10" dirty="0">
                <a:solidFill>
                  <a:schemeClr val="tx1"/>
                </a:solidFill>
                <a:latin typeface="Tenorite" panose="00000500000000000000" pitchFamily="2" charset="0"/>
              </a:rPr>
              <a:t> </a:t>
            </a:r>
            <a:r>
              <a:rPr lang="en-US" spc="10" dirty="0" err="1">
                <a:solidFill>
                  <a:schemeClr val="tx1"/>
                </a:solidFill>
                <a:latin typeface="Tenorite" panose="00000500000000000000" pitchFamily="2" charset="0"/>
              </a:rPr>
              <a:t>Conosco</a:t>
            </a:r>
            <a:r>
              <a:rPr lang="en-US" spc="10" dirty="0">
                <a:solidFill>
                  <a:schemeClr val="tx1"/>
                </a:solidFill>
                <a:latin typeface="Tenorite" panose="00000500000000000000" pitchFamily="2" charset="0"/>
              </a:rPr>
              <a:t>!</a:t>
            </a:r>
            <a:endParaRPr spc="70" dirty="0">
              <a:latin typeface="Tenorite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73D89-08AC-4F9D-BEF2-269A307258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13" y="1614769"/>
            <a:ext cx="4418029" cy="4046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3CCA7-C851-4E9D-DCAB-07EA6A47E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1" y="2715048"/>
            <a:ext cx="6181202" cy="18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145589"/>
            <a:ext cx="9751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>
                <a:latin typeface="Tenorite" panose="00000500000000000000" pitchFamily="2" charset="0"/>
              </a:rPr>
              <a:t>A jornada de </a:t>
            </a:r>
            <a:r>
              <a:rPr lang="en-US" sz="3600" spc="10" dirty="0" err="1">
                <a:latin typeface="Tenorite" panose="00000500000000000000" pitchFamily="2" charset="0"/>
              </a:rPr>
              <a:t>uma</a:t>
            </a:r>
            <a:r>
              <a:rPr lang="en-US" sz="3600" spc="10" dirty="0">
                <a:latin typeface="Tenorite" panose="00000500000000000000" pitchFamily="2" charset="0"/>
              </a:rPr>
              <a:t> Startup</a:t>
            </a:r>
            <a:endParaRPr sz="3600" spc="70" dirty="0">
              <a:latin typeface="Tenorite" panose="00000500000000000000" pitchFamily="2" charset="0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99360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3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312204"/>
            <a:ext cx="11052810" cy="62249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10711815" algn="l"/>
              </a:tabLst>
            </a:pP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U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000" b="1" spc="25" dirty="0">
                <a:solidFill>
                  <a:srgbClr val="222E3D"/>
                </a:solidFill>
                <a:latin typeface="Trebuchet MS"/>
                <a:cs typeface="Trebuchet MS"/>
              </a:rPr>
              <a:t>DA</a:t>
            </a:r>
            <a:r>
              <a:rPr sz="1000" b="1" spc="1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5" dirty="0">
                <a:solidFill>
                  <a:srgbClr val="222E3D"/>
                </a:solidFill>
                <a:latin typeface="Trebuchet MS"/>
                <a:cs typeface="Trebuchet MS"/>
              </a:rPr>
              <a:t>E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-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60" dirty="0">
                <a:solidFill>
                  <a:srgbClr val="222E3D"/>
                </a:solidFill>
                <a:latin typeface="Trebuchet MS"/>
                <a:cs typeface="Trebuchet MS"/>
              </a:rPr>
              <a:t>H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70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0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RES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EN</a:t>
            </a:r>
            <a:r>
              <a:rPr sz="1000" b="1" spc="1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5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75" dirty="0">
                <a:solidFill>
                  <a:srgbClr val="222E3D"/>
                </a:solidFill>
                <a:latin typeface="Trebuchet MS"/>
                <a:cs typeface="Trebuchet MS"/>
              </a:rPr>
              <a:t>ON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25" dirty="0">
                <a:solidFill>
                  <a:srgbClr val="222E3D"/>
                </a:solidFill>
                <a:latin typeface="Trebuchet MS"/>
                <a:cs typeface="Trebuchet MS"/>
              </a:rPr>
              <a:t>HE</a:t>
            </a:r>
            <a:r>
              <a:rPr sz="1000" b="1" spc="20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DER</a:t>
            </a:r>
            <a:r>
              <a:rPr sz="10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60" dirty="0">
                <a:solidFill>
                  <a:srgbClr val="222E3D"/>
                </a:solidFill>
                <a:latin typeface="Trebuchet MS"/>
                <a:cs typeface="Trebuchet MS"/>
              </a:rPr>
              <a:t>N</a:t>
            </a:r>
            <a:r>
              <a:rPr sz="1000" b="1" spc="-4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000" b="1" spc="35" dirty="0">
                <a:solidFill>
                  <a:srgbClr val="222E3D"/>
                </a:solidFill>
                <a:latin typeface="Trebuchet MS"/>
                <a:cs typeface="Trebuchet MS"/>
              </a:rPr>
              <a:t>DE</a:t>
            </a:r>
            <a:r>
              <a:rPr sz="1000" b="1" spc="-4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000" b="1" spc="114" dirty="0">
                <a:solidFill>
                  <a:srgbClr val="222E3D"/>
                </a:solidFill>
                <a:latin typeface="Trebuchet MS"/>
                <a:cs typeface="Trebuchet MS"/>
              </a:rPr>
              <a:t>M</a:t>
            </a:r>
            <a:r>
              <a:rPr sz="1000" b="1" spc="50" dirty="0">
                <a:solidFill>
                  <a:srgbClr val="222E3D"/>
                </a:solidFill>
                <a:latin typeface="Trebuchet MS"/>
                <a:cs typeface="Trebuchet MS"/>
              </a:rPr>
              <a:t>AS</a:t>
            </a:r>
            <a:r>
              <a:rPr sz="1000" b="1" spc="-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000" b="1" spc="15" dirty="0">
                <a:solidFill>
                  <a:srgbClr val="222E3D"/>
                </a:solidFill>
                <a:latin typeface="Trebuchet MS"/>
                <a:cs typeface="Trebuchet MS"/>
              </a:rPr>
              <a:t>ER</a:t>
            </a:r>
            <a:r>
              <a:rPr sz="1000" b="1" dirty="0">
                <a:solidFill>
                  <a:srgbClr val="222E3D"/>
                </a:solidFill>
                <a:latin typeface="Trebuchet MS"/>
                <a:cs typeface="Trebuchet MS"/>
              </a:rPr>
              <a:t>	</a:t>
            </a:r>
            <a:r>
              <a:rPr sz="1350" b="1" spc="112" baseline="24691" dirty="0">
                <a:solidFill>
                  <a:srgbClr val="222E3D"/>
                </a:solidFill>
                <a:latin typeface="Trebuchet MS"/>
                <a:cs typeface="Trebuchet MS"/>
                <a:hlinkClick r:id="rId2" action="ppaction://hlinksldjump"/>
              </a:rPr>
              <a:t>HOM</a:t>
            </a:r>
            <a:r>
              <a:rPr sz="1350" b="1" spc="7" baseline="24691" dirty="0">
                <a:solidFill>
                  <a:srgbClr val="222E3D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endParaRPr sz="1350" baseline="2469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1165"/>
              </a:spcBef>
              <a:tabLst>
                <a:tab pos="8379459" algn="l"/>
                <a:tab pos="10903585" algn="l"/>
              </a:tabLst>
            </a:pPr>
            <a:r>
              <a:rPr sz="900" spc="52" baseline="4629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900" spc="-30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baseline="4629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900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22" baseline="4629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900" spc="-15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15" baseline="4629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900" spc="-15" baseline="4629" dirty="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sz="900" spc="-30" baseline="4629" dirty="0">
                <a:solidFill>
                  <a:srgbClr val="FFFFFF"/>
                </a:solidFill>
                <a:latin typeface="Trebuchet MS"/>
                <a:cs typeface="Trebuchet MS"/>
              </a:rPr>
              <a:t> Inc. </a:t>
            </a:r>
            <a:r>
              <a:rPr sz="900" spc="7" baseline="4629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900" spc="-7" baseline="4629" dirty="0">
                <a:solidFill>
                  <a:srgbClr val="FFFFFF"/>
                </a:solidFill>
                <a:latin typeface="Trebuchet MS"/>
                <a:cs typeface="Trebuchet MS"/>
              </a:rPr>
              <a:t> its</a:t>
            </a:r>
            <a:r>
              <a:rPr sz="900" spc="-37" baseline="46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22" baseline="4629" dirty="0">
                <a:solidFill>
                  <a:srgbClr val="FFFFFF"/>
                </a:solidFill>
                <a:latin typeface="Trebuchet MS"/>
                <a:cs typeface="Trebuchet MS"/>
              </a:rPr>
              <a:t>affiliates.	</a:t>
            </a:r>
            <a:r>
              <a:rPr sz="800" spc="55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Partner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Creative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Guide	</a:t>
            </a: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" y="6117335"/>
            <a:ext cx="12188951" cy="7406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20018" y="435483"/>
            <a:ext cx="340360" cy="9525"/>
          </a:xfrm>
          <a:custGeom>
            <a:avLst/>
            <a:gdLst/>
            <a:ahLst/>
            <a:cxnLst/>
            <a:rect l="l" t="t" r="r" b="b"/>
            <a:pathLst>
              <a:path w="340359" h="9525">
                <a:moveTo>
                  <a:pt x="339851" y="0"/>
                </a:moveTo>
                <a:lnTo>
                  <a:pt x="0" y="0"/>
                </a:lnTo>
                <a:lnTo>
                  <a:pt x="0" y="9143"/>
                </a:lnTo>
                <a:lnTo>
                  <a:pt x="339851" y="9143"/>
                </a:lnTo>
                <a:lnTo>
                  <a:pt x="339851" y="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595055" y="6337332"/>
            <a:ext cx="346075" cy="205104"/>
            <a:chOff x="595055" y="6337332"/>
            <a:chExt cx="346075" cy="205104"/>
          </a:xfrm>
        </p:grpSpPr>
        <p:sp>
          <p:nvSpPr>
            <p:cNvPr id="7" name="object 7"/>
            <p:cNvSpPr/>
            <p:nvPr/>
          </p:nvSpPr>
          <p:spPr>
            <a:xfrm>
              <a:off x="595045" y="6337337"/>
              <a:ext cx="332105" cy="205104"/>
            </a:xfrm>
            <a:custGeom>
              <a:avLst/>
              <a:gdLst/>
              <a:ahLst/>
              <a:cxnLst/>
              <a:rect l="l" t="t" r="r" b="b"/>
              <a:pathLst>
                <a:path w="332105" h="205104">
                  <a:moveTo>
                    <a:pt x="104660" y="94615"/>
                  </a:moveTo>
                  <a:lnTo>
                    <a:pt x="104432" y="93700"/>
                  </a:lnTo>
                  <a:lnTo>
                    <a:pt x="103860" y="92798"/>
                  </a:lnTo>
                  <a:lnTo>
                    <a:pt x="102882" y="90970"/>
                  </a:lnTo>
                  <a:lnTo>
                    <a:pt x="98945" y="78663"/>
                  </a:lnTo>
                  <a:lnTo>
                    <a:pt x="98945" y="74434"/>
                  </a:lnTo>
                  <a:lnTo>
                    <a:pt x="98717" y="74434"/>
                  </a:lnTo>
                  <a:lnTo>
                    <a:pt x="98717" y="57797"/>
                  </a:lnTo>
                  <a:lnTo>
                    <a:pt x="98717" y="47650"/>
                  </a:lnTo>
                  <a:lnTo>
                    <a:pt x="98717" y="37503"/>
                  </a:lnTo>
                  <a:lnTo>
                    <a:pt x="98120" y="28702"/>
                  </a:lnTo>
                  <a:lnTo>
                    <a:pt x="80187" y="3924"/>
                  </a:lnTo>
                  <a:lnTo>
                    <a:pt x="80187" y="60413"/>
                  </a:lnTo>
                  <a:lnTo>
                    <a:pt x="80086" y="69761"/>
                  </a:lnTo>
                  <a:lnTo>
                    <a:pt x="56286" y="91770"/>
                  </a:lnTo>
                  <a:lnTo>
                    <a:pt x="47244" y="91770"/>
                  </a:lnTo>
                  <a:lnTo>
                    <a:pt x="43243" y="90398"/>
                  </a:lnTo>
                  <a:lnTo>
                    <a:pt x="40500" y="87553"/>
                  </a:lnTo>
                  <a:lnTo>
                    <a:pt x="37630" y="84810"/>
                  </a:lnTo>
                  <a:lnTo>
                    <a:pt x="36258" y="80822"/>
                  </a:lnTo>
                  <a:lnTo>
                    <a:pt x="36296" y="69684"/>
                  </a:lnTo>
                  <a:lnTo>
                    <a:pt x="38100" y="65430"/>
                  </a:lnTo>
                  <a:lnTo>
                    <a:pt x="45643" y="59283"/>
                  </a:lnTo>
                  <a:lnTo>
                    <a:pt x="51244" y="57797"/>
                  </a:lnTo>
                  <a:lnTo>
                    <a:pt x="62458" y="57797"/>
                  </a:lnTo>
                  <a:lnTo>
                    <a:pt x="66001" y="58026"/>
                  </a:lnTo>
                  <a:lnTo>
                    <a:pt x="73329" y="58940"/>
                  </a:lnTo>
                  <a:lnTo>
                    <a:pt x="76873" y="59626"/>
                  </a:lnTo>
                  <a:lnTo>
                    <a:pt x="80187" y="60413"/>
                  </a:lnTo>
                  <a:lnTo>
                    <a:pt x="80187" y="3924"/>
                  </a:lnTo>
                  <a:lnTo>
                    <a:pt x="76936" y="2540"/>
                  </a:lnTo>
                  <a:lnTo>
                    <a:pt x="68783" y="800"/>
                  </a:lnTo>
                  <a:lnTo>
                    <a:pt x="59258" y="228"/>
                  </a:lnTo>
                  <a:lnTo>
                    <a:pt x="52959" y="228"/>
                  </a:lnTo>
                  <a:lnTo>
                    <a:pt x="47015" y="914"/>
                  </a:lnTo>
                  <a:lnTo>
                    <a:pt x="41414" y="2400"/>
                  </a:lnTo>
                  <a:lnTo>
                    <a:pt x="35801" y="3759"/>
                  </a:lnTo>
                  <a:lnTo>
                    <a:pt x="31000" y="5473"/>
                  </a:lnTo>
                  <a:lnTo>
                    <a:pt x="27000" y="7518"/>
                  </a:lnTo>
                  <a:lnTo>
                    <a:pt x="25400" y="8318"/>
                  </a:lnTo>
                  <a:lnTo>
                    <a:pt x="24371" y="9118"/>
                  </a:lnTo>
                  <a:lnTo>
                    <a:pt x="23228" y="10718"/>
                  </a:lnTo>
                  <a:lnTo>
                    <a:pt x="22999" y="12090"/>
                  </a:lnTo>
                  <a:lnTo>
                    <a:pt x="23075" y="21996"/>
                  </a:lnTo>
                  <a:lnTo>
                    <a:pt x="23799" y="23025"/>
                  </a:lnTo>
                  <a:lnTo>
                    <a:pt x="25857" y="23025"/>
                  </a:lnTo>
                  <a:lnTo>
                    <a:pt x="26428" y="22910"/>
                  </a:lnTo>
                  <a:lnTo>
                    <a:pt x="28028" y="22453"/>
                  </a:lnTo>
                  <a:lnTo>
                    <a:pt x="29400" y="21996"/>
                  </a:lnTo>
                  <a:lnTo>
                    <a:pt x="31229" y="21209"/>
                  </a:lnTo>
                  <a:lnTo>
                    <a:pt x="35229" y="19608"/>
                  </a:lnTo>
                  <a:lnTo>
                    <a:pt x="39357" y="18351"/>
                  </a:lnTo>
                  <a:lnTo>
                    <a:pt x="47815" y="16306"/>
                  </a:lnTo>
                  <a:lnTo>
                    <a:pt x="51930" y="15849"/>
                  </a:lnTo>
                  <a:lnTo>
                    <a:pt x="64744" y="15849"/>
                  </a:lnTo>
                  <a:lnTo>
                    <a:pt x="70916" y="17551"/>
                  </a:lnTo>
                  <a:lnTo>
                    <a:pt x="75501" y="21996"/>
                  </a:lnTo>
                  <a:lnTo>
                    <a:pt x="78130" y="24625"/>
                  </a:lnTo>
                  <a:lnTo>
                    <a:pt x="79959" y="30670"/>
                  </a:lnTo>
                  <a:lnTo>
                    <a:pt x="79959" y="47650"/>
                  </a:lnTo>
                  <a:lnTo>
                    <a:pt x="75387" y="46621"/>
                  </a:lnTo>
                  <a:lnTo>
                    <a:pt x="71031" y="45707"/>
                  </a:lnTo>
                  <a:lnTo>
                    <a:pt x="62572" y="44577"/>
                  </a:lnTo>
                  <a:lnTo>
                    <a:pt x="58572" y="44234"/>
                  </a:lnTo>
                  <a:lnTo>
                    <a:pt x="54673" y="44234"/>
                  </a:lnTo>
                  <a:lnTo>
                    <a:pt x="18834" y="63449"/>
                  </a:lnTo>
                  <a:lnTo>
                    <a:pt x="16243" y="76606"/>
                  </a:lnTo>
                  <a:lnTo>
                    <a:pt x="16294" y="85839"/>
                  </a:lnTo>
                  <a:lnTo>
                    <a:pt x="19100" y="93027"/>
                  </a:lnTo>
                  <a:lnTo>
                    <a:pt x="30314" y="103962"/>
                  </a:lnTo>
                  <a:lnTo>
                    <a:pt x="37973" y="106705"/>
                  </a:lnTo>
                  <a:lnTo>
                    <a:pt x="47586" y="106705"/>
                  </a:lnTo>
                  <a:lnTo>
                    <a:pt x="81216" y="90970"/>
                  </a:lnTo>
                  <a:lnTo>
                    <a:pt x="82537" y="93700"/>
                  </a:lnTo>
                  <a:lnTo>
                    <a:pt x="91173" y="104648"/>
                  </a:lnTo>
                  <a:lnTo>
                    <a:pt x="93230" y="104648"/>
                  </a:lnTo>
                  <a:lnTo>
                    <a:pt x="94259" y="104305"/>
                  </a:lnTo>
                  <a:lnTo>
                    <a:pt x="102489" y="98831"/>
                  </a:lnTo>
                  <a:lnTo>
                    <a:pt x="103974" y="97701"/>
                  </a:lnTo>
                  <a:lnTo>
                    <a:pt x="104660" y="96558"/>
                  </a:lnTo>
                  <a:lnTo>
                    <a:pt x="104660" y="94615"/>
                  </a:lnTo>
                  <a:close/>
                </a:path>
                <a:path w="332105" h="205104">
                  <a:moveTo>
                    <a:pt x="248221" y="3873"/>
                  </a:moveTo>
                  <a:lnTo>
                    <a:pt x="247192" y="2959"/>
                  </a:lnTo>
                  <a:lnTo>
                    <a:pt x="232664" y="2959"/>
                  </a:lnTo>
                  <a:lnTo>
                    <a:pt x="208178" y="84924"/>
                  </a:lnTo>
                  <a:lnTo>
                    <a:pt x="193992" y="24968"/>
                  </a:lnTo>
                  <a:lnTo>
                    <a:pt x="190017" y="8089"/>
                  </a:lnTo>
                  <a:lnTo>
                    <a:pt x="189699" y="6616"/>
                  </a:lnTo>
                  <a:lnTo>
                    <a:pt x="189598" y="6273"/>
                  </a:lnTo>
                  <a:lnTo>
                    <a:pt x="188849" y="4787"/>
                  </a:lnTo>
                  <a:lnTo>
                    <a:pt x="187934" y="4102"/>
                  </a:lnTo>
                  <a:lnTo>
                    <a:pt x="187020" y="3302"/>
                  </a:lnTo>
                  <a:lnTo>
                    <a:pt x="185534" y="2959"/>
                  </a:lnTo>
                  <a:lnTo>
                    <a:pt x="172148" y="2959"/>
                  </a:lnTo>
                  <a:lnTo>
                    <a:pt x="149618" y="84010"/>
                  </a:lnTo>
                  <a:lnTo>
                    <a:pt x="130403" y="8547"/>
                  </a:lnTo>
                  <a:lnTo>
                    <a:pt x="129667" y="6273"/>
                  </a:lnTo>
                  <a:lnTo>
                    <a:pt x="129032" y="4787"/>
                  </a:lnTo>
                  <a:lnTo>
                    <a:pt x="128117" y="4102"/>
                  </a:lnTo>
                  <a:lnTo>
                    <a:pt x="127317" y="3302"/>
                  </a:lnTo>
                  <a:lnTo>
                    <a:pt x="125831" y="2959"/>
                  </a:lnTo>
                  <a:lnTo>
                    <a:pt x="110617" y="2959"/>
                  </a:lnTo>
                  <a:lnTo>
                    <a:pt x="109804" y="3873"/>
                  </a:lnTo>
                  <a:lnTo>
                    <a:pt x="109702" y="6616"/>
                  </a:lnTo>
                  <a:lnTo>
                    <a:pt x="110045" y="8089"/>
                  </a:lnTo>
                  <a:lnTo>
                    <a:pt x="137642" y="98602"/>
                  </a:lnTo>
                  <a:lnTo>
                    <a:pt x="138290" y="100660"/>
                  </a:lnTo>
                  <a:lnTo>
                    <a:pt x="139090" y="102260"/>
                  </a:lnTo>
                  <a:lnTo>
                    <a:pt x="140004" y="102946"/>
                  </a:lnTo>
                  <a:lnTo>
                    <a:pt x="140919" y="103733"/>
                  </a:lnTo>
                  <a:lnTo>
                    <a:pt x="142303" y="104076"/>
                  </a:lnTo>
                  <a:lnTo>
                    <a:pt x="156248" y="104076"/>
                  </a:lnTo>
                  <a:lnTo>
                    <a:pt x="164388" y="84010"/>
                  </a:lnTo>
                  <a:lnTo>
                    <a:pt x="178562" y="24968"/>
                  </a:lnTo>
                  <a:lnTo>
                    <a:pt x="196316" y="98602"/>
                  </a:lnTo>
                  <a:lnTo>
                    <a:pt x="196723" y="100660"/>
                  </a:lnTo>
                  <a:lnTo>
                    <a:pt x="196811" y="100888"/>
                  </a:lnTo>
                  <a:lnTo>
                    <a:pt x="197548" y="102260"/>
                  </a:lnTo>
                  <a:lnTo>
                    <a:pt x="199377" y="103847"/>
                  </a:lnTo>
                  <a:lnTo>
                    <a:pt x="200863" y="104190"/>
                  </a:lnTo>
                  <a:lnTo>
                    <a:pt x="214820" y="104190"/>
                  </a:lnTo>
                  <a:lnTo>
                    <a:pt x="216306" y="103733"/>
                  </a:lnTo>
                  <a:lnTo>
                    <a:pt x="218135" y="102374"/>
                  </a:lnTo>
                  <a:lnTo>
                    <a:pt x="218935" y="100888"/>
                  </a:lnTo>
                  <a:lnTo>
                    <a:pt x="219697" y="98374"/>
                  </a:lnTo>
                  <a:lnTo>
                    <a:pt x="223901" y="84924"/>
                  </a:lnTo>
                  <a:lnTo>
                    <a:pt x="247192" y="10490"/>
                  </a:lnTo>
                  <a:lnTo>
                    <a:pt x="247650" y="9232"/>
                  </a:lnTo>
                  <a:lnTo>
                    <a:pt x="247916" y="8089"/>
                  </a:lnTo>
                  <a:lnTo>
                    <a:pt x="248183" y="6616"/>
                  </a:lnTo>
                  <a:lnTo>
                    <a:pt x="248221" y="3873"/>
                  </a:lnTo>
                  <a:close/>
                </a:path>
                <a:path w="332105" h="205104">
                  <a:moveTo>
                    <a:pt x="319138" y="158000"/>
                  </a:moveTo>
                  <a:lnTo>
                    <a:pt x="313766" y="151041"/>
                  </a:lnTo>
                  <a:lnTo>
                    <a:pt x="307467" y="153898"/>
                  </a:lnTo>
                  <a:lnTo>
                    <a:pt x="275247" y="165531"/>
                  </a:lnTo>
                  <a:lnTo>
                    <a:pt x="242379" y="173786"/>
                  </a:lnTo>
                  <a:lnTo>
                    <a:pt x="209600" y="178714"/>
                  </a:lnTo>
                  <a:lnTo>
                    <a:pt x="177647" y="180340"/>
                  </a:lnTo>
                  <a:lnTo>
                    <a:pt x="131762" y="177253"/>
                  </a:lnTo>
                  <a:lnTo>
                    <a:pt x="87528" y="168351"/>
                  </a:lnTo>
                  <a:lnTo>
                    <a:pt x="45796" y="154178"/>
                  </a:lnTo>
                  <a:lnTo>
                    <a:pt x="7442" y="135318"/>
                  </a:lnTo>
                  <a:lnTo>
                    <a:pt x="3200" y="132803"/>
                  </a:lnTo>
                  <a:lnTo>
                    <a:pt x="0" y="137134"/>
                  </a:lnTo>
                  <a:lnTo>
                    <a:pt x="39776" y="167449"/>
                  </a:lnTo>
                  <a:lnTo>
                    <a:pt x="80695" y="187782"/>
                  </a:lnTo>
                  <a:lnTo>
                    <a:pt x="125577" y="200545"/>
                  </a:lnTo>
                  <a:lnTo>
                    <a:pt x="173634" y="204965"/>
                  </a:lnTo>
                  <a:lnTo>
                    <a:pt x="209943" y="202234"/>
                  </a:lnTo>
                  <a:lnTo>
                    <a:pt x="246811" y="194157"/>
                  </a:lnTo>
                  <a:lnTo>
                    <a:pt x="281927" y="180873"/>
                  </a:lnTo>
                  <a:lnTo>
                    <a:pt x="312953" y="162560"/>
                  </a:lnTo>
                  <a:lnTo>
                    <a:pt x="319138" y="158000"/>
                  </a:lnTo>
                  <a:close/>
                </a:path>
                <a:path w="332105" h="205104">
                  <a:moveTo>
                    <a:pt x="331724" y="69202"/>
                  </a:moveTo>
                  <a:lnTo>
                    <a:pt x="329996" y="63842"/>
                  </a:lnTo>
                  <a:lnTo>
                    <a:pt x="322910" y="54495"/>
                  </a:lnTo>
                  <a:lnTo>
                    <a:pt x="316966" y="50838"/>
                  </a:lnTo>
                  <a:lnTo>
                    <a:pt x="286423" y="41148"/>
                  </a:lnTo>
                  <a:lnTo>
                    <a:pt x="282194" y="38989"/>
                  </a:lnTo>
                  <a:lnTo>
                    <a:pt x="277609" y="34658"/>
                  </a:lnTo>
                  <a:lnTo>
                    <a:pt x="276466" y="31915"/>
                  </a:lnTo>
                  <a:lnTo>
                    <a:pt x="276466" y="24053"/>
                  </a:lnTo>
                  <a:lnTo>
                    <a:pt x="278295" y="20751"/>
                  </a:lnTo>
                  <a:lnTo>
                    <a:pt x="285394" y="16421"/>
                  </a:lnTo>
                  <a:lnTo>
                    <a:pt x="290537" y="15392"/>
                  </a:lnTo>
                  <a:lnTo>
                    <a:pt x="305181" y="15392"/>
                  </a:lnTo>
                  <a:lnTo>
                    <a:pt x="312496" y="16878"/>
                  </a:lnTo>
                  <a:lnTo>
                    <a:pt x="319024" y="19837"/>
                  </a:lnTo>
                  <a:lnTo>
                    <a:pt x="320967" y="20751"/>
                  </a:lnTo>
                  <a:lnTo>
                    <a:pt x="322453" y="21209"/>
                  </a:lnTo>
                  <a:lnTo>
                    <a:pt x="325081" y="21209"/>
                  </a:lnTo>
                  <a:lnTo>
                    <a:pt x="325996" y="19951"/>
                  </a:lnTo>
                  <a:lnTo>
                    <a:pt x="325996" y="15392"/>
                  </a:lnTo>
                  <a:lnTo>
                    <a:pt x="325932" y="10375"/>
                  </a:lnTo>
                  <a:lnTo>
                    <a:pt x="325653" y="9347"/>
                  </a:lnTo>
                  <a:lnTo>
                    <a:pt x="324967" y="8432"/>
                  </a:lnTo>
                  <a:lnTo>
                    <a:pt x="324281" y="7416"/>
                  </a:lnTo>
                  <a:lnTo>
                    <a:pt x="323138" y="6502"/>
                  </a:lnTo>
                  <a:lnTo>
                    <a:pt x="321538" y="5588"/>
                  </a:lnTo>
                  <a:lnTo>
                    <a:pt x="320395" y="4902"/>
                  </a:lnTo>
                  <a:lnTo>
                    <a:pt x="297637" y="0"/>
                  </a:lnTo>
                  <a:lnTo>
                    <a:pt x="290080" y="0"/>
                  </a:lnTo>
                  <a:lnTo>
                    <a:pt x="285280" y="571"/>
                  </a:lnTo>
                  <a:lnTo>
                    <a:pt x="276123" y="3302"/>
                  </a:lnTo>
                  <a:lnTo>
                    <a:pt x="272237" y="5245"/>
                  </a:lnTo>
                  <a:lnTo>
                    <a:pt x="268808" y="7861"/>
                  </a:lnTo>
                  <a:lnTo>
                    <a:pt x="265379" y="10375"/>
                  </a:lnTo>
                  <a:lnTo>
                    <a:pt x="262636" y="13563"/>
                  </a:lnTo>
                  <a:lnTo>
                    <a:pt x="258508" y="20866"/>
                  </a:lnTo>
                  <a:lnTo>
                    <a:pt x="257479" y="25082"/>
                  </a:lnTo>
                  <a:lnTo>
                    <a:pt x="257479" y="35801"/>
                  </a:lnTo>
                  <a:lnTo>
                    <a:pt x="259422" y="41376"/>
                  </a:lnTo>
                  <a:lnTo>
                    <a:pt x="263207" y="46393"/>
                  </a:lnTo>
                  <a:lnTo>
                    <a:pt x="266979" y="51523"/>
                  </a:lnTo>
                  <a:lnTo>
                    <a:pt x="273151" y="55397"/>
                  </a:lnTo>
                  <a:lnTo>
                    <a:pt x="298094" y="63157"/>
                  </a:lnTo>
                  <a:lnTo>
                    <a:pt x="303695" y="64973"/>
                  </a:lnTo>
                  <a:lnTo>
                    <a:pt x="307581" y="66916"/>
                  </a:lnTo>
                  <a:lnTo>
                    <a:pt x="311696" y="71247"/>
                  </a:lnTo>
                  <a:lnTo>
                    <a:pt x="312724" y="73875"/>
                  </a:lnTo>
                  <a:lnTo>
                    <a:pt x="312724" y="81737"/>
                  </a:lnTo>
                  <a:lnTo>
                    <a:pt x="310667" y="85382"/>
                  </a:lnTo>
                  <a:lnTo>
                    <a:pt x="302895" y="90398"/>
                  </a:lnTo>
                  <a:lnTo>
                    <a:pt x="297294" y="91655"/>
                  </a:lnTo>
                  <a:lnTo>
                    <a:pt x="285508" y="91655"/>
                  </a:lnTo>
                  <a:lnTo>
                    <a:pt x="281051" y="91198"/>
                  </a:lnTo>
                  <a:lnTo>
                    <a:pt x="272008" y="89369"/>
                  </a:lnTo>
                  <a:lnTo>
                    <a:pt x="267779" y="88011"/>
                  </a:lnTo>
                  <a:lnTo>
                    <a:pt x="263893" y="86296"/>
                  </a:lnTo>
                  <a:lnTo>
                    <a:pt x="262750" y="85839"/>
                  </a:lnTo>
                  <a:lnTo>
                    <a:pt x="261721" y="85382"/>
                  </a:lnTo>
                  <a:lnTo>
                    <a:pt x="260337" y="84924"/>
                  </a:lnTo>
                  <a:lnTo>
                    <a:pt x="259651" y="84810"/>
                  </a:lnTo>
                  <a:lnTo>
                    <a:pt x="257251" y="84810"/>
                  </a:lnTo>
                  <a:lnTo>
                    <a:pt x="256425" y="85839"/>
                  </a:lnTo>
                  <a:lnTo>
                    <a:pt x="256425" y="95643"/>
                  </a:lnTo>
                  <a:lnTo>
                    <a:pt x="256565" y="96329"/>
                  </a:lnTo>
                  <a:lnTo>
                    <a:pt x="257479" y="98374"/>
                  </a:lnTo>
                  <a:lnTo>
                    <a:pt x="258737" y="99517"/>
                  </a:lnTo>
                  <a:lnTo>
                    <a:pt x="260565" y="100545"/>
                  </a:lnTo>
                  <a:lnTo>
                    <a:pt x="263550" y="102260"/>
                  </a:lnTo>
                  <a:lnTo>
                    <a:pt x="268008" y="103733"/>
                  </a:lnTo>
                  <a:lnTo>
                    <a:pt x="279450" y="106476"/>
                  </a:lnTo>
                  <a:lnTo>
                    <a:pt x="285394" y="107162"/>
                  </a:lnTo>
                  <a:lnTo>
                    <a:pt x="297180" y="107162"/>
                  </a:lnTo>
                  <a:lnTo>
                    <a:pt x="302552" y="106362"/>
                  </a:lnTo>
                  <a:lnTo>
                    <a:pt x="312610" y="103276"/>
                  </a:lnTo>
                  <a:lnTo>
                    <a:pt x="316852" y="101231"/>
                  </a:lnTo>
                  <a:lnTo>
                    <a:pt x="320395" y="98374"/>
                  </a:lnTo>
                  <a:lnTo>
                    <a:pt x="323938" y="95643"/>
                  </a:lnTo>
                  <a:lnTo>
                    <a:pt x="331724" y="80022"/>
                  </a:lnTo>
                  <a:lnTo>
                    <a:pt x="331724" y="692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412" y="6465123"/>
              <a:ext cx="65527" cy="6452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" y="-3"/>
            <a:ext cx="12191999" cy="6858000"/>
            <a:chOff x="0" y="0"/>
            <a:chExt cx="12191999" cy="6858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3017" y="787692"/>
              <a:ext cx="1002792" cy="600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B2256004-DD69-293D-80CA-C3F0098D9A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7" y="623052"/>
            <a:ext cx="3526244" cy="1053347"/>
          </a:xfrm>
          <a:prstGeom prst="rect">
            <a:avLst/>
          </a:prstGeom>
        </p:spPr>
      </p:pic>
      <p:sp>
        <p:nvSpPr>
          <p:cNvPr id="17" name="object 8">
            <a:extLst>
              <a:ext uri="{FF2B5EF4-FFF2-40B4-BE49-F238E27FC236}">
                <a16:creationId xmlns:a16="http://schemas.microsoft.com/office/drawing/2014/main" id="{C9B71E6F-A634-054F-8A2F-3705A07C2500}"/>
              </a:ext>
            </a:extLst>
          </p:cNvPr>
          <p:cNvSpPr txBox="1">
            <a:spLocks/>
          </p:cNvSpPr>
          <p:nvPr/>
        </p:nvSpPr>
        <p:spPr>
          <a:xfrm>
            <a:off x="596900" y="2452242"/>
            <a:ext cx="33388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kern="0" spc="185" dirty="0" err="1"/>
              <a:t>Thank</a:t>
            </a:r>
            <a:r>
              <a:rPr lang="pt-BR" kern="0" spc="-350" dirty="0"/>
              <a:t> </a:t>
            </a:r>
            <a:r>
              <a:rPr lang="pt-BR" kern="0" spc="70" dirty="0" err="1"/>
              <a:t>you</a:t>
            </a:r>
            <a:r>
              <a:rPr lang="pt-BR" kern="0" spc="70" dirty="0"/>
              <a:t>!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6D46166B-9152-4E4D-69C0-5A4EC0862054}"/>
              </a:ext>
            </a:extLst>
          </p:cNvPr>
          <p:cNvSpPr txBox="1">
            <a:spLocks/>
          </p:cNvSpPr>
          <p:nvPr/>
        </p:nvSpPr>
        <p:spPr>
          <a:xfrm>
            <a:off x="612216" y="3238775"/>
            <a:ext cx="876038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0" dirty="0">
                <a:latin typeface="Tenorite" panose="00000500000000000000" pitchFamily="2" charset="0"/>
              </a:rPr>
              <a:t>Filipe Almeida</a:t>
            </a:r>
          </a:p>
          <a:p>
            <a:pPr marL="12700">
              <a:spcBef>
                <a:spcPts val="100"/>
              </a:spcBef>
            </a:pPr>
            <a:r>
              <a:rPr lang="en-US" sz="1800" b="0" kern="0" spc="10" dirty="0">
                <a:latin typeface="Tenorite" panose="00000500000000000000" pitchFamily="2" charset="0"/>
              </a:rPr>
              <a:t>AWS Solutions Architect</a:t>
            </a:r>
          </a:p>
          <a:p>
            <a:pPr marL="12700">
              <a:spcBef>
                <a:spcPts val="100"/>
              </a:spcBef>
            </a:pPr>
            <a:r>
              <a:rPr lang="en-US" sz="1800" b="0" kern="0" spc="10" dirty="0">
                <a:latin typeface="Tenorite" panose="00000500000000000000" pitchFamily="2" charset="0"/>
              </a:rPr>
              <a:t>8x AWS Certified</a:t>
            </a:r>
          </a:p>
          <a:p>
            <a:pPr marL="12700">
              <a:spcBef>
                <a:spcPts val="100"/>
              </a:spcBef>
            </a:pPr>
            <a:r>
              <a:rPr lang="en-US" sz="1800" b="0" kern="0" spc="70" dirty="0">
                <a:latin typeface="Tenorite" panose="00000500000000000000" pitchFamily="2" charset="0"/>
              </a:rPr>
              <a:t>Cloud Development Business Director @ </a:t>
            </a:r>
            <a:r>
              <a:rPr lang="en-US" sz="1800" b="0" kern="0" spc="70" dirty="0" err="1">
                <a:latin typeface="Tenorite" panose="00000500000000000000" pitchFamily="2" charset="0"/>
              </a:rPr>
              <a:t>AddValue</a:t>
            </a:r>
            <a:r>
              <a:rPr lang="en-US" sz="1800" b="0" kern="0" spc="70" dirty="0">
                <a:latin typeface="Tenorite" panose="00000500000000000000" pitchFamily="2" charset="0"/>
              </a:rPr>
              <a:t> Cloud </a:t>
            </a:r>
          </a:p>
        </p:txBody>
      </p:sp>
    </p:spTree>
    <p:extLst>
      <p:ext uri="{BB962C8B-B14F-4D97-AF65-F5344CB8AC3E}">
        <p14:creationId xmlns:p14="http://schemas.microsoft.com/office/powerpoint/2010/main" val="36912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1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878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59C637A5-28B1-B5CF-5DB2-4D0637FC4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7100" y="99060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 err="1">
                <a:latin typeface="Tenorite" panose="00000500000000000000" pitchFamily="2" charset="0"/>
              </a:rPr>
              <a:t>Efeito</a:t>
            </a:r>
            <a:r>
              <a:rPr lang="en-US" sz="3600" spc="10" dirty="0">
                <a:latin typeface="Tenorite" panose="00000500000000000000" pitchFamily="2" charset="0"/>
              </a:rPr>
              <a:t> Dunning-Kruger</a:t>
            </a:r>
            <a:endParaRPr sz="360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6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54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59C637A5-28B1-B5CF-5DB2-4D0637FC4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7100" y="99060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 err="1">
                <a:latin typeface="Tenorite" panose="00000500000000000000" pitchFamily="2" charset="0"/>
              </a:rPr>
              <a:t>Efeito</a:t>
            </a:r>
            <a:r>
              <a:rPr lang="en-US" sz="3600" spc="10" dirty="0">
                <a:latin typeface="Tenorite" panose="00000500000000000000" pitchFamily="2" charset="0"/>
              </a:rPr>
              <a:t> Dunning-Kruger</a:t>
            </a:r>
            <a:endParaRPr sz="3600" spc="70" dirty="0">
              <a:latin typeface="Tenorite" panose="00000500000000000000" pitchFamily="2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5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54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59C637A5-28B1-B5CF-5DB2-4D0637FC4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0154" y="490572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 err="1">
                <a:latin typeface="Tenorite" panose="00000500000000000000" pitchFamily="2" charset="0"/>
              </a:rPr>
              <a:t>Efeito</a:t>
            </a:r>
            <a:r>
              <a:rPr lang="en-US" sz="3600" spc="10" dirty="0">
                <a:latin typeface="Tenorite" panose="00000500000000000000" pitchFamily="2" charset="0"/>
              </a:rPr>
              <a:t> Dunning-Kruger</a:t>
            </a:r>
            <a:endParaRPr sz="3600" spc="70" dirty="0">
              <a:latin typeface="Tenorite" panose="00000500000000000000" pitchFamily="2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0E942C5-EA6E-E031-3EF8-F87D41B0C187}"/>
              </a:ext>
            </a:extLst>
          </p:cNvPr>
          <p:cNvSpPr txBox="1">
            <a:spLocks/>
          </p:cNvSpPr>
          <p:nvPr/>
        </p:nvSpPr>
        <p:spPr>
          <a:xfrm>
            <a:off x="2862545" y="1309206"/>
            <a:ext cx="16592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Pico do “Monte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Estupidez</a:t>
            </a:r>
            <a:r>
              <a:rPr lang="en-US" sz="1600" b="0" kern="0" spc="10" dirty="0">
                <a:latin typeface="Tenorite" panose="00000500000000000000" pitchFamily="2" charset="0"/>
              </a:rPr>
              <a:t>”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2806E5C-7352-A374-0CC0-0CDB17A0E3EB}"/>
              </a:ext>
            </a:extLst>
          </p:cNvPr>
          <p:cNvSpPr txBox="1">
            <a:spLocks/>
          </p:cNvSpPr>
          <p:nvPr/>
        </p:nvSpPr>
        <p:spPr>
          <a:xfrm>
            <a:off x="3540667" y="4752705"/>
            <a:ext cx="10620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Vale do </a:t>
            </a:r>
            <a:r>
              <a:rPr lang="en-US" sz="1600" b="0" kern="0" spc="10" dirty="0" err="1">
                <a:latin typeface="Tenorite" panose="00000500000000000000" pitchFamily="2" charset="0"/>
              </a:rPr>
              <a:t>desespero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D9DA748-BC7D-8D39-FC43-97B557CFF5A7}"/>
              </a:ext>
            </a:extLst>
          </p:cNvPr>
          <p:cNvSpPr txBox="1">
            <a:spLocks/>
          </p:cNvSpPr>
          <p:nvPr/>
        </p:nvSpPr>
        <p:spPr>
          <a:xfrm>
            <a:off x="6502820" y="3810651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Ladeira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compreensão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BB7F4AF-C15D-923A-6015-750C4B7044F3}"/>
              </a:ext>
            </a:extLst>
          </p:cNvPr>
          <p:cNvSpPr txBox="1">
            <a:spLocks/>
          </p:cNvSpPr>
          <p:nvPr/>
        </p:nvSpPr>
        <p:spPr>
          <a:xfrm>
            <a:off x="8501056" y="1576600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Platô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sustentabilidade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5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54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8842" y="2964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sng" spc="7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HOM</a:t>
            </a:r>
            <a:r>
              <a:rPr sz="900" b="1" u="sng" spc="5" dirty="0">
                <a:solidFill>
                  <a:srgbClr val="161E2C"/>
                </a:solidFill>
                <a:uFill>
                  <a:solidFill>
                    <a:srgbClr val="161E2C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5151E62-E01C-65E9-F576-6BEA6D75DB42}"/>
              </a:ext>
            </a:extLst>
          </p:cNvPr>
          <p:cNvSpPr txBox="1"/>
          <p:nvPr/>
        </p:nvSpPr>
        <p:spPr>
          <a:xfrm>
            <a:off x="583183" y="6419494"/>
            <a:ext cx="184403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AddValue</a:t>
            </a:r>
            <a:r>
              <a:rPr lang="en-US"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 Cloud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14BB51F-7BE6-7CEE-AE66-1C38043CF332}"/>
              </a:ext>
            </a:extLst>
          </p:cNvPr>
          <p:cNvSpPr/>
          <p:nvPr/>
        </p:nvSpPr>
        <p:spPr>
          <a:xfrm>
            <a:off x="2133600" y="1753903"/>
            <a:ext cx="7924800" cy="4113497"/>
          </a:xfrm>
          <a:custGeom>
            <a:avLst/>
            <a:gdLst>
              <a:gd name="connsiteX0" fmla="*/ 0 w 7582829"/>
              <a:gd name="connsiteY0" fmla="*/ 3959794 h 3959794"/>
              <a:gd name="connsiteX1" fmla="*/ 412595 w 7582829"/>
              <a:gd name="connsiteY1" fmla="*/ 1112 h 3959794"/>
              <a:gd name="connsiteX2" fmla="*/ 1148576 w 7582829"/>
              <a:gd name="connsiteY2" fmla="*/ 3547199 h 3959794"/>
              <a:gd name="connsiteX3" fmla="*/ 3445727 w 7582829"/>
              <a:gd name="connsiteY3" fmla="*/ 2855824 h 3959794"/>
              <a:gd name="connsiteX4" fmla="*/ 5229922 w 7582829"/>
              <a:gd name="connsiteY4" fmla="*/ 1171990 h 3959794"/>
              <a:gd name="connsiteX5" fmla="*/ 7582829 w 7582829"/>
              <a:gd name="connsiteY5" fmla="*/ 313346 h 395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829" h="3959794">
                <a:moveTo>
                  <a:pt x="0" y="3959794"/>
                </a:moveTo>
                <a:cubicBezTo>
                  <a:pt x="110583" y="2014836"/>
                  <a:pt x="221166" y="69878"/>
                  <a:pt x="412595" y="1112"/>
                </a:cubicBezTo>
                <a:cubicBezTo>
                  <a:pt x="604024" y="-67654"/>
                  <a:pt x="643054" y="3071414"/>
                  <a:pt x="1148576" y="3547199"/>
                </a:cubicBezTo>
                <a:cubicBezTo>
                  <a:pt x="1654098" y="4022984"/>
                  <a:pt x="2765503" y="3251692"/>
                  <a:pt x="3445727" y="2855824"/>
                </a:cubicBezTo>
                <a:cubicBezTo>
                  <a:pt x="4125951" y="2459956"/>
                  <a:pt x="4540405" y="1595736"/>
                  <a:pt x="5229922" y="1171990"/>
                </a:cubicBezTo>
                <a:cubicBezTo>
                  <a:pt x="5919439" y="748244"/>
                  <a:pt x="7140497" y="547522"/>
                  <a:pt x="7582829" y="31334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59C637A5-28B1-B5CF-5DB2-4D0637FC4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0154" y="490572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>
                <a:latin typeface="Tenorite" panose="00000500000000000000" pitchFamily="2" charset="0"/>
              </a:rPr>
              <a:t>Jornada de </a:t>
            </a:r>
            <a:r>
              <a:rPr lang="en-US" sz="3600" spc="10" dirty="0" err="1">
                <a:latin typeface="Tenorite" panose="00000500000000000000" pitchFamily="2" charset="0"/>
              </a:rPr>
              <a:t>uma</a:t>
            </a:r>
            <a:r>
              <a:rPr lang="en-US" sz="3600" spc="10" dirty="0">
                <a:latin typeface="Tenorite" panose="00000500000000000000" pitchFamily="2" charset="0"/>
              </a:rPr>
              <a:t> Startup</a:t>
            </a:r>
            <a:endParaRPr sz="3600" spc="70" dirty="0">
              <a:latin typeface="Tenorite" panose="00000500000000000000" pitchFamily="2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9FFA46-FDA4-200D-1A74-DBC6C0F8F3C9}"/>
              </a:ext>
            </a:extLst>
          </p:cNvPr>
          <p:cNvCxnSpPr/>
          <p:nvPr/>
        </p:nvCxnSpPr>
        <p:spPr>
          <a:xfrm flipV="1">
            <a:off x="2120900" y="1149350"/>
            <a:ext cx="0" cy="4724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41450B7-848B-A8D8-06F1-E4CEF4A17BB0}"/>
              </a:ext>
            </a:extLst>
          </p:cNvPr>
          <p:cNvCxnSpPr>
            <a:cxnSpLocks/>
          </p:cNvCxnSpPr>
          <p:nvPr/>
        </p:nvCxnSpPr>
        <p:spPr>
          <a:xfrm>
            <a:off x="2106032" y="5858882"/>
            <a:ext cx="86381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7">
            <a:extLst>
              <a:ext uri="{FF2B5EF4-FFF2-40B4-BE49-F238E27FC236}">
                <a16:creationId xmlns:a16="http://schemas.microsoft.com/office/drawing/2014/main" id="{A8128058-283E-8573-7756-905601A010E9}"/>
              </a:ext>
            </a:extLst>
          </p:cNvPr>
          <p:cNvSpPr txBox="1">
            <a:spLocks/>
          </p:cNvSpPr>
          <p:nvPr/>
        </p:nvSpPr>
        <p:spPr>
          <a:xfrm rot="16200000">
            <a:off x="434628" y="3320472"/>
            <a:ext cx="25935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Confiança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AEE4713-41EC-E9C9-2FAE-9A85C1A10F15}"/>
              </a:ext>
            </a:extLst>
          </p:cNvPr>
          <p:cNvSpPr txBox="1">
            <a:spLocks/>
          </p:cNvSpPr>
          <p:nvPr/>
        </p:nvSpPr>
        <p:spPr>
          <a:xfrm>
            <a:off x="4823522" y="5948110"/>
            <a:ext cx="32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10" dirty="0" err="1">
                <a:latin typeface="Tenorite" panose="00000500000000000000" pitchFamily="2" charset="0"/>
              </a:rPr>
              <a:t>Competência</a:t>
            </a:r>
            <a:endParaRPr lang="en-US" sz="3600" kern="0" spc="70" dirty="0">
              <a:latin typeface="Tenorite" panose="00000500000000000000" pitchFamily="2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EBB7E7-2DD8-C95C-50FC-038076507332}"/>
              </a:ext>
            </a:extLst>
          </p:cNvPr>
          <p:cNvSpPr txBox="1">
            <a:spLocks/>
          </p:cNvSpPr>
          <p:nvPr/>
        </p:nvSpPr>
        <p:spPr>
          <a:xfrm>
            <a:off x="1909491" y="5998045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Ignorância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EE54966-1DD6-F700-F70B-95EB18BFC0D8}"/>
              </a:ext>
            </a:extLst>
          </p:cNvPr>
          <p:cNvSpPr txBox="1">
            <a:spLocks/>
          </p:cNvSpPr>
          <p:nvPr/>
        </p:nvSpPr>
        <p:spPr>
          <a:xfrm>
            <a:off x="9199822" y="5992330"/>
            <a:ext cx="15611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Especialista</a:t>
            </a:r>
            <a:endParaRPr lang="en-US" sz="2400" b="0" kern="0" spc="70" dirty="0">
              <a:latin typeface="Tenorite" panose="00000500000000000000" pitchFamily="2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D66733B-B235-4C3E-9DA2-8D14970DC7C0}"/>
              </a:ext>
            </a:extLst>
          </p:cNvPr>
          <p:cNvSpPr txBox="1">
            <a:spLocks/>
          </p:cNvSpPr>
          <p:nvPr/>
        </p:nvSpPr>
        <p:spPr>
          <a:xfrm>
            <a:off x="580237" y="5354873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Baixa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F5BE6CB-06E1-29CA-21C1-79CA702D6204}"/>
              </a:ext>
            </a:extLst>
          </p:cNvPr>
          <p:cNvSpPr txBox="1">
            <a:spLocks/>
          </p:cNvSpPr>
          <p:nvPr/>
        </p:nvSpPr>
        <p:spPr>
          <a:xfrm>
            <a:off x="580237" y="1249894"/>
            <a:ext cx="1735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Alta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0E942C5-EA6E-E031-3EF8-F87D41B0C187}"/>
              </a:ext>
            </a:extLst>
          </p:cNvPr>
          <p:cNvSpPr txBox="1">
            <a:spLocks/>
          </p:cNvSpPr>
          <p:nvPr/>
        </p:nvSpPr>
        <p:spPr>
          <a:xfrm>
            <a:off x="2862545" y="1309206"/>
            <a:ext cx="16592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Pico do “Monte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Estupidez</a:t>
            </a:r>
            <a:r>
              <a:rPr lang="en-US" sz="1600" b="0" kern="0" spc="10" dirty="0">
                <a:latin typeface="Tenorite" panose="00000500000000000000" pitchFamily="2" charset="0"/>
              </a:rPr>
              <a:t>”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2806E5C-7352-A374-0CC0-0CDB17A0E3EB}"/>
              </a:ext>
            </a:extLst>
          </p:cNvPr>
          <p:cNvSpPr txBox="1">
            <a:spLocks/>
          </p:cNvSpPr>
          <p:nvPr/>
        </p:nvSpPr>
        <p:spPr>
          <a:xfrm>
            <a:off x="3540667" y="4752705"/>
            <a:ext cx="10620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>
                <a:latin typeface="Tenorite" panose="00000500000000000000" pitchFamily="2" charset="0"/>
              </a:rPr>
              <a:t>Vale do </a:t>
            </a:r>
            <a:r>
              <a:rPr lang="en-US" sz="1600" b="0" kern="0" spc="10" dirty="0" err="1">
                <a:latin typeface="Tenorite" panose="00000500000000000000" pitchFamily="2" charset="0"/>
              </a:rPr>
              <a:t>desespero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D9DA748-BC7D-8D39-FC43-97B557CFF5A7}"/>
              </a:ext>
            </a:extLst>
          </p:cNvPr>
          <p:cNvSpPr txBox="1">
            <a:spLocks/>
          </p:cNvSpPr>
          <p:nvPr/>
        </p:nvSpPr>
        <p:spPr>
          <a:xfrm>
            <a:off x="5485094" y="3193020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Ladeira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compreensão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BB7F4AF-C15D-923A-6015-750C4B7044F3}"/>
              </a:ext>
            </a:extLst>
          </p:cNvPr>
          <p:cNvSpPr txBox="1">
            <a:spLocks/>
          </p:cNvSpPr>
          <p:nvPr/>
        </p:nvSpPr>
        <p:spPr>
          <a:xfrm>
            <a:off x="8501056" y="1576600"/>
            <a:ext cx="15573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b="0" kern="0" spc="10" dirty="0" err="1">
                <a:latin typeface="Tenorite" panose="00000500000000000000" pitchFamily="2" charset="0"/>
              </a:rPr>
              <a:t>Platô</a:t>
            </a:r>
            <a:r>
              <a:rPr lang="en-US" sz="1600" b="0" kern="0" spc="10" dirty="0">
                <a:latin typeface="Tenorite" panose="00000500000000000000" pitchFamily="2" charset="0"/>
              </a:rPr>
              <a:t> da </a:t>
            </a:r>
            <a:r>
              <a:rPr lang="en-US" sz="1600" b="0" kern="0" spc="10" dirty="0" err="1">
                <a:latin typeface="Tenorite" panose="00000500000000000000" pitchFamily="2" charset="0"/>
              </a:rPr>
              <a:t>sustentabilidade</a:t>
            </a:r>
            <a:endParaRPr lang="en-US" sz="2800" b="0" kern="0" spc="70" dirty="0">
              <a:latin typeface="Tenorite" panose="00000500000000000000" pitchFamily="2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24334D-3154-931B-DD33-3B9BE153D981}"/>
              </a:ext>
            </a:extLst>
          </p:cNvPr>
          <p:cNvSpPr/>
          <p:nvPr/>
        </p:nvSpPr>
        <p:spPr>
          <a:xfrm>
            <a:off x="7924800" y="3047350"/>
            <a:ext cx="3276600" cy="27308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274B2F-B1D5-BCCC-0759-D1D9D916A991}"/>
              </a:ext>
            </a:extLst>
          </p:cNvPr>
          <p:cNvCxnSpPr>
            <a:cxnSpLocks/>
          </p:cNvCxnSpPr>
          <p:nvPr/>
        </p:nvCxnSpPr>
        <p:spPr>
          <a:xfrm flipH="1">
            <a:off x="5943600" y="3248025"/>
            <a:ext cx="2776538" cy="13239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C78C269-8246-9CD3-9078-843674B9F20C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602800"/>
            <a:ext cx="5776047" cy="1909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BC0C8AF-A14B-3D25-2A86-6AF77A8D02B0}"/>
              </a:ext>
            </a:extLst>
          </p:cNvPr>
          <p:cNvSpPr/>
          <p:nvPr/>
        </p:nvSpPr>
        <p:spPr>
          <a:xfrm>
            <a:off x="8601075" y="3552325"/>
            <a:ext cx="2181225" cy="2168185"/>
          </a:xfrm>
          <a:custGeom>
            <a:avLst/>
            <a:gdLst>
              <a:gd name="connsiteX0" fmla="*/ 0 w 2181225"/>
              <a:gd name="connsiteY0" fmla="*/ 1886450 h 2168185"/>
              <a:gd name="connsiteX1" fmla="*/ 180975 w 2181225"/>
              <a:gd name="connsiteY1" fmla="*/ 1553075 h 2168185"/>
              <a:gd name="connsiteX2" fmla="*/ 552450 w 2181225"/>
              <a:gd name="connsiteY2" fmla="*/ 2162675 h 2168185"/>
              <a:gd name="connsiteX3" fmla="*/ 781050 w 2181225"/>
              <a:gd name="connsiteY3" fmla="*/ 1867400 h 2168185"/>
              <a:gd name="connsiteX4" fmla="*/ 1009650 w 2181225"/>
              <a:gd name="connsiteY4" fmla="*/ 2105525 h 2168185"/>
              <a:gd name="connsiteX5" fmla="*/ 1057275 w 2181225"/>
              <a:gd name="connsiteY5" fmla="*/ 1038725 h 2168185"/>
              <a:gd name="connsiteX6" fmla="*/ 1219200 w 2181225"/>
              <a:gd name="connsiteY6" fmla="*/ 1362575 h 2168185"/>
              <a:gd name="connsiteX7" fmla="*/ 1524000 w 2181225"/>
              <a:gd name="connsiteY7" fmla="*/ 1791200 h 2168185"/>
              <a:gd name="connsiteX8" fmla="*/ 1590675 w 2181225"/>
              <a:gd name="connsiteY8" fmla="*/ 1276850 h 2168185"/>
              <a:gd name="connsiteX9" fmla="*/ 1828800 w 2181225"/>
              <a:gd name="connsiteY9" fmla="*/ 1457825 h 2168185"/>
              <a:gd name="connsiteX10" fmla="*/ 1876425 w 2181225"/>
              <a:gd name="connsiteY10" fmla="*/ 295775 h 2168185"/>
              <a:gd name="connsiteX11" fmla="*/ 2085975 w 2181225"/>
              <a:gd name="connsiteY11" fmla="*/ 57650 h 2168185"/>
              <a:gd name="connsiteX12" fmla="*/ 2181225 w 2181225"/>
              <a:gd name="connsiteY12" fmla="*/ 500 h 216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225" h="2168185">
                <a:moveTo>
                  <a:pt x="0" y="1886450"/>
                </a:moveTo>
                <a:cubicBezTo>
                  <a:pt x="44450" y="1696744"/>
                  <a:pt x="88900" y="1507038"/>
                  <a:pt x="180975" y="1553075"/>
                </a:cubicBezTo>
                <a:cubicBezTo>
                  <a:pt x="273050" y="1599112"/>
                  <a:pt x="452438" y="2110288"/>
                  <a:pt x="552450" y="2162675"/>
                </a:cubicBezTo>
                <a:cubicBezTo>
                  <a:pt x="652462" y="2215062"/>
                  <a:pt x="704850" y="1876925"/>
                  <a:pt x="781050" y="1867400"/>
                </a:cubicBezTo>
                <a:cubicBezTo>
                  <a:pt x="857250" y="1857875"/>
                  <a:pt x="963613" y="2243637"/>
                  <a:pt x="1009650" y="2105525"/>
                </a:cubicBezTo>
                <a:cubicBezTo>
                  <a:pt x="1055687" y="1967413"/>
                  <a:pt x="1022350" y="1162550"/>
                  <a:pt x="1057275" y="1038725"/>
                </a:cubicBezTo>
                <a:cubicBezTo>
                  <a:pt x="1092200" y="914900"/>
                  <a:pt x="1141413" y="1237162"/>
                  <a:pt x="1219200" y="1362575"/>
                </a:cubicBezTo>
                <a:cubicBezTo>
                  <a:pt x="1296988" y="1487987"/>
                  <a:pt x="1462088" y="1805487"/>
                  <a:pt x="1524000" y="1791200"/>
                </a:cubicBezTo>
                <a:cubicBezTo>
                  <a:pt x="1585912" y="1776913"/>
                  <a:pt x="1539875" y="1332412"/>
                  <a:pt x="1590675" y="1276850"/>
                </a:cubicBezTo>
                <a:cubicBezTo>
                  <a:pt x="1641475" y="1221288"/>
                  <a:pt x="1781175" y="1621337"/>
                  <a:pt x="1828800" y="1457825"/>
                </a:cubicBezTo>
                <a:cubicBezTo>
                  <a:pt x="1876425" y="1294312"/>
                  <a:pt x="1833563" y="529137"/>
                  <a:pt x="1876425" y="295775"/>
                </a:cubicBezTo>
                <a:cubicBezTo>
                  <a:pt x="1919288" y="62412"/>
                  <a:pt x="2035175" y="106862"/>
                  <a:pt x="2085975" y="57650"/>
                </a:cubicBezTo>
                <a:cubicBezTo>
                  <a:pt x="2136775" y="8437"/>
                  <a:pt x="2125663" y="-2675"/>
                  <a:pt x="2181225" y="5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A6FAC1-824F-5F86-B7E5-2C3A805E9719}"/>
              </a:ext>
            </a:extLst>
          </p:cNvPr>
          <p:cNvSpPr txBox="1"/>
          <p:nvPr/>
        </p:nvSpPr>
        <p:spPr>
          <a:xfrm>
            <a:off x="10546311" y="3590313"/>
            <a:ext cx="177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product-market</a:t>
            </a:r>
            <a:r>
              <a:rPr lang="pt-BR" sz="1400" dirty="0"/>
              <a:t> </a:t>
            </a:r>
            <a:r>
              <a:rPr lang="pt-BR" sz="1400" kern="0" spc="10" dirty="0" err="1">
                <a:solidFill>
                  <a:schemeClr val="bg1"/>
                </a:solidFill>
                <a:latin typeface="Tenorite" panose="00000500000000000000" pitchFamily="2" charset="0"/>
                <a:ea typeface="+mj-ea"/>
              </a:rPr>
              <a:t>fit</a:t>
            </a:r>
            <a:endParaRPr lang="pt-BR" sz="1400" kern="0" spc="10" dirty="0">
              <a:solidFill>
                <a:schemeClr val="bg1"/>
              </a:solidFill>
              <a:latin typeface="Tenorite" panose="00000500000000000000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16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1599</Words>
  <Application>Microsoft Macintosh PowerPoint</Application>
  <PresentationFormat>Widescreen</PresentationFormat>
  <Paragraphs>397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Tenorite</vt:lpstr>
      <vt:lpstr>Trebuchet MS</vt:lpstr>
      <vt:lpstr>Office Theme</vt:lpstr>
      <vt:lpstr>Elevando a sua Startup até a Nuvem – Inovação e Eficiência ao utilizar a AWS Novembro 2023</vt:lpstr>
      <vt:lpstr>Como Startups inteligentes usam os programas da AWS para avançarem;  Comece pequeno e avance com a sua Arquitetura na AWS;</vt:lpstr>
      <vt:lpstr>Muitas startups começaram os seus negócios do zero com a AWS</vt:lpstr>
      <vt:lpstr>A jornada de uma Startup</vt:lpstr>
      <vt:lpstr>PowerPoint Presentation</vt:lpstr>
      <vt:lpstr>Efeito Dunning-Kruger</vt:lpstr>
      <vt:lpstr>Efeito Dunning-Kruger</vt:lpstr>
      <vt:lpstr>Efeito Dunning-Kruger</vt:lpstr>
      <vt:lpstr>Jornada de uma Startup</vt:lpstr>
      <vt:lpstr>PowerPoint Presentation</vt:lpstr>
      <vt:lpstr>Suporte à sua Startup em cada etapa da jornada!</vt:lpstr>
      <vt:lpstr>PowerPoint Presentation</vt:lpstr>
      <vt:lpstr>AWS Activate</vt:lpstr>
      <vt:lpstr>AWS Activate in action</vt:lpstr>
      <vt:lpstr>PowerPoint Presentation</vt:lpstr>
      <vt:lpstr>AWS Skill Builder</vt:lpstr>
      <vt:lpstr>CTO Fellowship</vt:lpstr>
      <vt:lpstr>StartBoost</vt:lpstr>
      <vt:lpstr>Você não precisa fazer isso sozinho!</vt:lpstr>
      <vt:lpstr>PowerPoint Presentation</vt:lpstr>
      <vt:lpstr>AWS Migrate</vt:lpstr>
      <vt:lpstr>AWS Jumpstart</vt:lpstr>
      <vt:lpstr>Amazon Launchpad</vt:lpstr>
      <vt:lpstr>PowerPoint Presentation</vt:lpstr>
      <vt:lpstr>Startup Connections</vt:lpstr>
      <vt:lpstr>Startup Connections - FrankieOne</vt:lpstr>
      <vt:lpstr>PowerPoint Presentation</vt:lpstr>
      <vt:lpstr>AWS Marketplace</vt:lpstr>
      <vt:lpstr>Comece pequeno e avance com a sua arquitetura na AWS Novembro 2023</vt:lpstr>
      <vt:lpstr>WebApp na AWS</vt:lpstr>
      <vt:lpstr>PowerPoint Presentation</vt:lpstr>
      <vt:lpstr>O que precisamos?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Fale Conosco!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Partner Creative  and Messaging Guide</dc:title>
  <dc:creator>Mantas, Mickey</dc:creator>
  <cp:lastModifiedBy>Filipe Almeida</cp:lastModifiedBy>
  <cp:revision>14</cp:revision>
  <dcterms:created xsi:type="dcterms:W3CDTF">2023-10-31T21:48:37Z</dcterms:created>
  <dcterms:modified xsi:type="dcterms:W3CDTF">2023-11-11T14:00:39Z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2023-10-31T00:00:00Z</vt:filetime>
  </property>
</Properties>
</file>