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61150" cy="99425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fda5d3a8_0_41:notes"/>
          <p:cNvSpPr txBox="1"/>
          <p:nvPr>
            <p:ph idx="1" type="body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63fda5d3a8_0_41:notes"/>
          <p:cNvSpPr/>
          <p:nvPr>
            <p:ph idx="2" type="sldImg"/>
          </p:nvPr>
        </p:nvSpPr>
        <p:spPr>
          <a:xfrm>
            <a:off x="896938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3fda5d3a8_0_62:notes"/>
          <p:cNvSpPr txBox="1"/>
          <p:nvPr>
            <p:ph idx="1" type="body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63fda5d3a8_0_62:notes"/>
          <p:cNvSpPr/>
          <p:nvPr>
            <p:ph idx="2" type="sldImg"/>
          </p:nvPr>
        </p:nvSpPr>
        <p:spPr>
          <a:xfrm>
            <a:off x="896938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fda5d3a8_0_52:notes"/>
          <p:cNvSpPr txBox="1"/>
          <p:nvPr>
            <p:ph idx="1" type="body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63fda5d3a8_0_52:notes"/>
          <p:cNvSpPr/>
          <p:nvPr>
            <p:ph idx="2" type="sldImg"/>
          </p:nvPr>
        </p:nvSpPr>
        <p:spPr>
          <a:xfrm>
            <a:off x="896938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87be3e6a_0_6:notes"/>
          <p:cNvSpPr txBox="1"/>
          <p:nvPr>
            <p:ph idx="1" type="body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6387be3e6a_0_6:notes"/>
          <p:cNvSpPr/>
          <p:nvPr>
            <p:ph idx="2" type="sldImg"/>
          </p:nvPr>
        </p:nvSpPr>
        <p:spPr>
          <a:xfrm>
            <a:off x="896938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896938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fda5d3a8_0_15:notes"/>
          <p:cNvSpPr txBox="1"/>
          <p:nvPr>
            <p:ph idx="1" type="body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63fda5d3a8_0_15:notes"/>
          <p:cNvSpPr/>
          <p:nvPr>
            <p:ph idx="2" type="sldImg"/>
          </p:nvPr>
        </p:nvSpPr>
        <p:spPr>
          <a:xfrm>
            <a:off x="896938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da5d3a8_0_23:notes"/>
          <p:cNvSpPr txBox="1"/>
          <p:nvPr>
            <p:ph idx="1" type="body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63fda5d3a8_0_23:notes"/>
          <p:cNvSpPr/>
          <p:nvPr>
            <p:ph idx="2" type="sldImg"/>
          </p:nvPr>
        </p:nvSpPr>
        <p:spPr>
          <a:xfrm>
            <a:off x="896938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fda5d3a8_0_31:notes"/>
          <p:cNvSpPr txBox="1"/>
          <p:nvPr>
            <p:ph idx="1" type="body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3fda5d3a8_0_31:notes"/>
          <p:cNvSpPr/>
          <p:nvPr>
            <p:ph idx="2" type="sldImg"/>
          </p:nvPr>
        </p:nvSpPr>
        <p:spPr>
          <a:xfrm>
            <a:off x="896938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02" name="Google Shape;10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6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8" name="Google Shape;68;p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pt-BR"/>
              <a:t>Big Data</a:t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242392" y="5052442"/>
            <a:ext cx="6858000" cy="608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rPr lang="pt-BR" sz="2800"/>
              <a:t>Marleson Filipe</a:t>
            </a:r>
            <a:endParaRPr b="1" sz="2800"/>
          </a:p>
        </p:txBody>
      </p:sp>
      <p:pic>
        <p:nvPicPr>
          <p:cNvPr descr="Resultado de imagem para unibratec"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772816"/>
            <a:ext cx="5040560" cy="1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340768"/>
            <a:ext cx="8229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418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Hue</a:t>
            </a:r>
            <a:endParaRPr sz="1800"/>
          </a:p>
          <a:p>
            <a:pPr indent="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00" y="1971200"/>
            <a:ext cx="5557750" cy="30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457200" y="1340768"/>
            <a:ext cx="8229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418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Hue</a:t>
            </a:r>
            <a:endParaRPr sz="1800"/>
          </a:p>
          <a:p>
            <a:pPr indent="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75" y="1899288"/>
            <a:ext cx="48196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457200" y="1340768"/>
            <a:ext cx="8229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418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PIG</a:t>
            </a:r>
            <a:endParaRPr sz="2400"/>
          </a:p>
          <a:p>
            <a:pPr indent="-33985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gas_min = LOAD '/user/cloudera/gasmin/' as (produto:chararray, preco:float, estado:chararray, ano:int);</a:t>
            </a:r>
            <a:endParaRPr sz="2400"/>
          </a:p>
          <a:p>
            <a:pPr indent="-33985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🞂"/>
            </a:pPr>
            <a:r>
              <a:rPr lang="pt-BR"/>
              <a:t>gas_etanol_pe = FILTER gas_min BY produto == 'ETANOL HIDRATADO' AND estado == 'PERNAMBUCO';</a:t>
            </a:r>
            <a:endParaRPr/>
          </a:p>
          <a:p>
            <a:pPr indent="-33985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🞂"/>
            </a:pPr>
            <a:r>
              <a:rPr lang="pt-BR"/>
              <a:t>STORE gas_etanol_pe INTO '/user/cloudera/pig/' USING PigStorage (',');</a:t>
            </a:r>
            <a:endParaRPr/>
          </a:p>
          <a:p>
            <a:pPr indent="0" lvl="0" marL="54864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7432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8"/>
              <a:buNone/>
            </a:pPr>
            <a:r>
              <a:rPr lang="pt-BR"/>
              <a:t>				</a:t>
            </a:r>
            <a:endParaRPr/>
          </a:p>
          <a:p>
            <a:pPr indent="0" lvl="1" marL="27432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0" lvl="1" marL="27432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0" lvl="1" marL="27432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3040"/>
              <a:buNone/>
            </a:pPr>
            <a:r>
              <a:rPr lang="pt-BR" sz="4000"/>
              <a:t>Obrigado!</a:t>
            </a:r>
            <a:endParaRPr sz="4000"/>
          </a:p>
          <a:p>
            <a:pPr indent="-163322" lvl="1" marL="54864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man Old Style"/>
              <a:buNone/>
            </a:pPr>
            <a:r>
              <a:rPr lang="pt-BR" sz="3600"/>
              <a:t>Dados</a:t>
            </a:r>
            <a:endParaRPr sz="3600"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32"/>
              <a:buChar char="🞂"/>
            </a:pPr>
            <a:r>
              <a:rPr lang="pt-BR" sz="2700"/>
              <a:t>A Agência Nacional de Petróleo, Gás Natural e Biocombustíveis (ANP) publica relatórios semanais dos preços de gás, diesel e outros combustíveis utilizados no transporte em todo o país. Esses conjuntos de dados trazem o valor médio por litro, o número de postos de gasolina analisados ​​e outras informações agrupadas por regiões e estados em todo o país.</a:t>
            </a:r>
            <a:br>
              <a:rPr lang="pt-BR"/>
            </a:b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man Old Style"/>
              <a:buNone/>
            </a:pPr>
            <a:r>
              <a:rPr lang="pt-BR" sz="3600"/>
              <a:t>Problema</a:t>
            </a:r>
            <a:endParaRPr sz="3600"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457200" y="1340768"/>
            <a:ext cx="8229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1338" lvl="0" marL="274320" rtl="0" algn="l">
              <a:spcBef>
                <a:spcPts val="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Como diferentes regiões do Brasil veem seus preços de combustíveis mudarem?</a:t>
            </a:r>
            <a:endParaRPr sz="27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91338" lvl="0" marL="274320" rtl="0" algn="l">
              <a:spcBef>
                <a:spcPts val="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Dentro de uma região, quais estados aumentaram mais seus preços? </a:t>
            </a:r>
            <a:endParaRPr sz="27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91338" lvl="0" marL="274320" rtl="0" algn="l">
              <a:spcBef>
                <a:spcPts val="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Quais estados são os mais baratos (ou mais caros) para diferentes tipos de combustíveis?</a:t>
            </a:r>
            <a:endParaRPr sz="27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700"/>
            </a:br>
            <a:endParaRPr sz="2700"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man Old Style"/>
              <a:buNone/>
            </a:pPr>
            <a:r>
              <a:rPr lang="pt-BR" sz="3600"/>
              <a:t>Ferramentas</a:t>
            </a:r>
            <a:endParaRPr sz="3600"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1338" lvl="0" marL="274320" rtl="0" algn="l">
              <a:spcBef>
                <a:spcPts val="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HDFS</a:t>
            </a:r>
            <a:endParaRPr sz="27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91338" lvl="0" marL="274320" rtl="0" algn="l">
              <a:spcBef>
                <a:spcPts val="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Hive</a:t>
            </a:r>
            <a:endParaRPr sz="27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91338" lvl="0" marL="274320" rtl="0" algn="l">
              <a:spcBef>
                <a:spcPts val="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Hue</a:t>
            </a:r>
            <a:endParaRPr sz="2700"/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91338" lvl="0" marL="274320" rtl="0" algn="l">
              <a:spcBef>
                <a:spcPts val="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PIG</a:t>
            </a:r>
            <a:endParaRPr sz="2700"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52"/>
              <a:buChar char="🞂"/>
            </a:pPr>
            <a:r>
              <a:rPr lang="pt-BR" sz="2700"/>
              <a:t>HDFS</a:t>
            </a:r>
            <a:endParaRPr sz="2700"/>
          </a:p>
          <a:p>
            <a:pPr indent="-358902" lvl="1" marL="5486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hdfs dfs -mkdir /gas/</a:t>
            </a:r>
            <a:endParaRPr sz="2700"/>
          </a:p>
          <a:p>
            <a:pPr indent="-358902" lvl="1" marL="5486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hdfs dfs -put gas.csv /gas/gas.csv</a:t>
            </a:r>
            <a:endParaRPr sz="2700"/>
          </a:p>
          <a:p>
            <a:pPr indent="-358902" lvl="1" marL="5486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700"/>
              <a:buChar char="🞂"/>
            </a:pPr>
            <a:r>
              <a:rPr lang="pt-BR" sz="2700"/>
              <a:t>hdfs dfs -setrep 3 /gas/gas.csv</a:t>
            </a:r>
            <a:endParaRPr sz="2700"/>
          </a:p>
          <a:p>
            <a:pPr indent="0" lvl="0" marL="54864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1" marL="27432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457200" y="1340768"/>
            <a:ext cx="8229600" cy="481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418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Hive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CREATE EXTERNAL TABLE GAS_TOTAL(regiao string, estado string, produto string, unidade_medida string, preco_medio_revenda double, preco_minimo_revenda double, preco_maximo_revenda double, mes int, ano int)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🞂"/>
            </a:pPr>
            <a:r>
              <a:rPr lang="pt-BR" sz="1800"/>
              <a:t>O arquivo CSV usado para criar a tabela GAS_TOTAL está em formato texto e não é adequado para consultas porque o tempo de resposta tende a ser alto. Por isso, as tabelas externas são temporárias e não devem ser usadas para consultas, principalmente quando há muitos registros. O formato Apache ORC (Optimized Row Columnar) possui alto grau de compactação e performance, tem suporte a operações ACID, índices e tipos complexos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340768"/>
            <a:ext cx="8229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1818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Char char="🞂"/>
            </a:pPr>
            <a:r>
              <a:rPr lang="pt-BR" sz="2800"/>
              <a:t>Hive</a:t>
            </a:r>
            <a:endParaRPr sz="2800"/>
          </a:p>
          <a:p>
            <a:pPr indent="-33985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create table gas_orc like gas_total stored as orcfile;</a:t>
            </a:r>
            <a:endParaRPr sz="2400"/>
          </a:p>
          <a:p>
            <a:pPr indent="-33985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insert into gas_orc select * from gas_total;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457200" y="1340768"/>
            <a:ext cx="8229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418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Hue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988" y="1849400"/>
            <a:ext cx="45624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851913"/>
            <a:ext cx="80200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pt-BR"/>
              <a:t>Análise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340768"/>
            <a:ext cx="8229600" cy="4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418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🞂"/>
            </a:pPr>
            <a:r>
              <a:rPr lang="pt-BR" sz="2400"/>
              <a:t>Hue</a:t>
            </a:r>
            <a:endParaRPr sz="1800"/>
          </a:p>
          <a:p>
            <a:pPr indent="0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3322" lvl="1" marL="54864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/>
          </a:p>
          <a:p>
            <a:pPr indent="-148844" lvl="0" marL="27432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612648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25" y="1765300"/>
            <a:ext cx="56769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50" y="2755900"/>
            <a:ext cx="82486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