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761150" cy="9942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iUj6ANtcO3wIBQAtMy6tztVop1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13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13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02" name="Google Shape;102;p2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2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3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15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15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" name="Google Shape;56;p1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1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8" name="Google Shape;68;p1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1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6" name="Google Shape;76;p2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20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2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0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87" name="Google Shape;87;p2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21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saude.gov.br/saude-de-a-z/diabet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pt-BR"/>
              <a:t>Diabetes e Redes Neurais</a:t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242392" y="5052442"/>
            <a:ext cx="6858000" cy="60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pt-BR"/>
              <a:t>Marleson Filipe/Rodrigo Alves</a:t>
            </a:r>
            <a:endParaRPr b="1"/>
          </a:p>
        </p:txBody>
      </p:sp>
      <p:pic>
        <p:nvPicPr>
          <p:cNvPr descr="Resultado de imagem para unibratec"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1772816"/>
            <a:ext cx="5040560" cy="11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Principais dificuldades</a:t>
            </a:r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457200" y="1340768"/>
            <a:ext cx="8229600" cy="481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pt-BR"/>
              <a:t>Mineração e transformação dos dados</a:t>
            </a:r>
            <a:endParaRPr/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Dúvidas?</a:t>
            </a:r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457200" y="1340768"/>
            <a:ext cx="8229600" cy="481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pt-BR"/>
              <a:t>Dúvidas?</a:t>
            </a:r>
            <a:endParaRPr/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457200" y="1340768"/>
            <a:ext cx="8229600" cy="481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pt-BR"/>
              <a:t>Com o avanço da área de Inteligência Artificial, focado na resolução de problemas complexos no processamento de dados, enxergamos nas Redes Neurais a possibilidade de analisar grandes massas de dados, visando estimar a probabilidade do desenvolvimento da doença pelo indivíduo baseando-se em questionários de saúde. </a:t>
            </a:r>
            <a:br>
              <a:rPr lang="pt-BR"/>
            </a:b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Base de dado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457200" y="1340768"/>
            <a:ext cx="8229600" cy="481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pt-BR"/>
              <a:t>A base utilizada foi a de diabetes, com112 atributos onde:</a:t>
            </a:r>
            <a:endParaRPr/>
          </a:p>
          <a:p>
            <a:pPr indent="-274320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pt-BR"/>
              <a:t>Numéricos: 16</a:t>
            </a:r>
            <a:endParaRPr/>
          </a:p>
          <a:p>
            <a:pPr indent="-274320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pt-BR"/>
              <a:t>Categóricos: 67</a:t>
            </a:r>
            <a:endParaRPr/>
          </a:p>
          <a:p>
            <a:pPr indent="-274320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pt-BR"/>
              <a:t>Booleanos: 22</a:t>
            </a:r>
            <a:endParaRPr/>
          </a:p>
          <a:p>
            <a:pPr indent="-274320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pt-BR"/>
              <a:t>51% de células vazias</a:t>
            </a:r>
            <a:endParaRPr/>
          </a:p>
          <a:p>
            <a:pPr indent="-274320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pt-BR"/>
              <a:t>3 registros duplicados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Pré-processamento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457200" y="1340768"/>
            <a:ext cx="8229600" cy="481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pt-BR"/>
              <a:t>As variáveis consideradas foram as que faziam sentido diante da pesquisa realizada em sites, principalmente no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http://www.saude.gov.br/saude-de-a-z/diabetes</a:t>
            </a:r>
            <a:endParaRPr u="sng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pt-BR"/>
              <a:t>Atributos redundantes foram reduzidos em um: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pt-BR"/>
              <a:t>Ex: 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pt-BR"/>
              <a:t>Especifique o número de cigarros industrializados por dias</a:t>
            </a:r>
            <a:endParaRPr/>
          </a:p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pt-BR"/>
              <a:t>Especifique o número de cigarros industrializados por semanas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Base de dado após pré-processamento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457200" y="1340768"/>
            <a:ext cx="8229600" cy="481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pt-BR"/>
              <a:t>A base utilizada foi a de diabetes, onde o número de atributos foram reduzidos de 112 para 43,  após uma pesquisa mais profunda sobre o assunto, totalizando em:</a:t>
            </a:r>
            <a:endParaRPr/>
          </a:p>
          <a:p>
            <a:pPr indent="-274320" lvl="1" marL="54864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pt-BR"/>
              <a:t>Numéricos: 1</a:t>
            </a:r>
            <a:endParaRPr/>
          </a:p>
          <a:p>
            <a:pPr indent="-274320" lvl="1" marL="54864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pt-BR"/>
              <a:t>Categóricos: 35</a:t>
            </a:r>
            <a:endParaRPr/>
          </a:p>
          <a:p>
            <a:pPr indent="-274320" lvl="1" marL="54864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pt-BR"/>
              <a:t>Booleanos: 3</a:t>
            </a:r>
            <a:endParaRPr/>
          </a:p>
          <a:p>
            <a:pPr indent="-274320" lvl="1" marL="54864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pt-BR"/>
              <a:t>0% de células vazias</a:t>
            </a:r>
            <a:endParaRPr/>
          </a:p>
          <a:p>
            <a:pPr indent="-274320" lvl="1" marL="54864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pt-BR"/>
              <a:t>0 registros duplicados</a:t>
            </a:r>
            <a:endParaRPr/>
          </a:p>
          <a:p>
            <a:pPr indent="-148844" lvl="0" marL="27432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63322" lvl="1" marL="54864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Experimentos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457200" y="1340768"/>
            <a:ext cx="8229600" cy="481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8"/>
              <a:buChar char="🞂"/>
            </a:pPr>
            <a:r>
              <a:rPr lang="pt-BR" sz="2405"/>
              <a:t>Modelo utilizado: MLP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28"/>
              <a:buChar char="🞂"/>
            </a:pPr>
            <a:r>
              <a:rPr lang="pt-BR" sz="2405"/>
              <a:t>Parâmetros testados?</a:t>
            </a:r>
            <a:endParaRPr/>
          </a:p>
          <a:p>
            <a:pPr indent="-274320" lvl="1" marL="54864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17"/>
              <a:buChar char="🞂"/>
            </a:pPr>
            <a:r>
              <a:rPr lang="pt-BR" sz="2127"/>
              <a:t>Taxa de aprendizagem:  0.01, 0.05, 0.1  </a:t>
            </a:r>
            <a:endParaRPr/>
          </a:p>
          <a:p>
            <a:pPr indent="-274320" lvl="1" marL="54864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17"/>
              <a:buChar char="🞂"/>
            </a:pPr>
            <a:r>
              <a:rPr lang="pt-BR" sz="2127"/>
              <a:t>Momentum: 0.01, 0.05,  0.1, 1.0</a:t>
            </a:r>
            <a:endParaRPr/>
          </a:p>
          <a:p>
            <a:pPr indent="-274320" lvl="1" marL="54864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17"/>
              <a:buChar char="🞂"/>
            </a:pPr>
            <a:r>
              <a:rPr lang="pt-BR" sz="2127"/>
              <a:t>Max_iter: 200, 500, 1000, 2000</a:t>
            </a:r>
            <a:endParaRPr sz="2127"/>
          </a:p>
          <a:p>
            <a:pPr indent="-306767" lvl="1" marL="54864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128"/>
              <a:buChar char="🞂"/>
            </a:pPr>
            <a:r>
              <a:rPr lang="pt-BR" sz="2127"/>
              <a:t>learning_rate: ‘constant’, ‘adaptive’</a:t>
            </a:r>
            <a:endParaRPr sz="2127"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28"/>
              <a:buChar char="🞂"/>
            </a:pPr>
            <a:r>
              <a:rPr lang="pt-BR" sz="2405"/>
              <a:t>Métrica de erro/acerto?</a:t>
            </a:r>
            <a:endParaRPr/>
          </a:p>
          <a:p>
            <a:pPr indent="-274320" lvl="1" marL="54864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17"/>
              <a:buChar char="🞂"/>
            </a:pPr>
            <a:r>
              <a:rPr lang="pt-BR" sz="2127"/>
              <a:t>Taxa de Acurácia</a:t>
            </a:r>
            <a:endParaRPr sz="2127"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28"/>
              <a:buChar char="🞂"/>
            </a:pPr>
            <a:r>
              <a:rPr lang="pt-BR" sz="2405"/>
              <a:t>Número de repetições por experimento e forma de avaliação</a:t>
            </a:r>
            <a:endParaRPr/>
          </a:p>
          <a:p>
            <a:pPr indent="-274320" lvl="1" marL="54864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17"/>
              <a:buChar char="🞂"/>
            </a:pPr>
            <a:r>
              <a:rPr lang="pt-BR" sz="2127"/>
              <a:t>5 repetições por experimento : 10 folds 4x</a:t>
            </a:r>
            <a:endParaRPr/>
          </a:p>
          <a:p>
            <a:pPr indent="-158254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28"/>
              <a:buNone/>
            </a:pPr>
            <a:r>
              <a:t/>
            </a:r>
            <a:endParaRPr sz="2405"/>
          </a:p>
          <a:p>
            <a:pPr indent="-158254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28"/>
              <a:buNone/>
            </a:pPr>
            <a:r>
              <a:t/>
            </a:r>
            <a:endParaRPr sz="2405"/>
          </a:p>
          <a:p>
            <a:pPr indent="-158254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28"/>
              <a:buNone/>
            </a:pPr>
            <a:r>
              <a:t/>
            </a:r>
            <a:endParaRPr sz="2405"/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Resultados (apenas o melhor de todos)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457200" y="1340768"/>
            <a:ext cx="8229600" cy="481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1"/>
              <a:buChar char="🞂"/>
            </a:pPr>
            <a:r>
              <a:rPr lang="pt-BR" sz="2015"/>
              <a:t>Qual o melhor resultado?</a:t>
            </a:r>
            <a:endParaRPr/>
          </a:p>
          <a:p>
            <a:pPr indent="-274319" lvl="1" marL="54864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354"/>
              <a:buChar char="🞂"/>
            </a:pPr>
            <a:r>
              <a:rPr lang="pt-BR" sz="1782"/>
              <a:t>95,3</a:t>
            </a:r>
            <a:r>
              <a:rPr lang="pt-BR" sz="1782"/>
              <a:t>%</a:t>
            </a:r>
            <a:endParaRPr sz="1782"/>
          </a:p>
          <a:p>
            <a:pPr indent="-274320" lvl="0" marL="27432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531"/>
              <a:buChar char="🞂"/>
            </a:pPr>
            <a:r>
              <a:rPr lang="pt-BR" sz="2015"/>
              <a:t>Parâmetros utilizados:</a:t>
            </a:r>
            <a:endParaRPr sz="2015"/>
          </a:p>
          <a:p>
            <a:pPr indent="-274319" lvl="1" marL="54864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354"/>
              <a:buChar char="🞂"/>
            </a:pPr>
            <a:r>
              <a:rPr lang="pt-BR" sz="1782"/>
              <a:t>Fold 4 (iteração)</a:t>
            </a:r>
            <a:endParaRPr sz="1782"/>
          </a:p>
          <a:p>
            <a:pPr indent="-274319" lvl="1" marL="54864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354"/>
              <a:buChar char="🞂"/>
            </a:pPr>
            <a:r>
              <a:rPr lang="pt-BR" sz="1782"/>
              <a:t>learning_rate = ‘adaptive’</a:t>
            </a:r>
            <a:endParaRPr/>
          </a:p>
          <a:p>
            <a:pPr indent="-274319" lvl="1" marL="54864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354"/>
              <a:buChar char="🞂"/>
            </a:pPr>
            <a:r>
              <a:rPr lang="pt-BR" sz="1782"/>
              <a:t>learning_rate_init = 0.01</a:t>
            </a:r>
            <a:endParaRPr/>
          </a:p>
          <a:p>
            <a:pPr indent="-274319" lvl="1" marL="54864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354"/>
              <a:buChar char="🞂"/>
            </a:pPr>
            <a:r>
              <a:rPr lang="pt-BR" sz="1782"/>
              <a:t>momentum = 0.01</a:t>
            </a:r>
            <a:endParaRPr/>
          </a:p>
          <a:p>
            <a:pPr indent="-274319" lvl="1" marL="54864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354"/>
              <a:buChar char="🞂"/>
            </a:pPr>
            <a:r>
              <a:rPr lang="pt-BR" sz="1782"/>
              <a:t>activation = ‘logistic’</a:t>
            </a:r>
            <a:endParaRPr/>
          </a:p>
          <a:p>
            <a:pPr indent="-274319" lvl="1" marL="54864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354"/>
              <a:buChar char="🞂"/>
            </a:pPr>
            <a:r>
              <a:rPr lang="pt-BR" sz="1782"/>
              <a:t> max_iter = 1000</a:t>
            </a:r>
            <a:endParaRPr/>
          </a:p>
          <a:p>
            <a:pPr indent="-188320" lvl="1" marL="5486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54"/>
              <a:buNone/>
            </a:pPr>
            <a:r>
              <a:t/>
            </a:r>
            <a:endParaRPr sz="1782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31"/>
              <a:buNone/>
            </a:pPr>
            <a:r>
              <a:rPr lang="pt-BR" sz="2015"/>
              <a:t> </a:t>
            </a:r>
            <a:endParaRPr/>
          </a:p>
          <a:p>
            <a:pPr indent="-188320" lvl="1" marL="5486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54"/>
              <a:buNone/>
            </a:pPr>
            <a:r>
              <a:t/>
            </a:r>
            <a:endParaRPr sz="1782"/>
          </a:p>
          <a:p>
            <a:pPr indent="-188320" lvl="1" marL="5486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54"/>
              <a:buNone/>
            </a:pPr>
            <a:r>
              <a:t/>
            </a:r>
            <a:endParaRPr sz="1782"/>
          </a:p>
          <a:p>
            <a:pPr indent="-188320" lvl="1" marL="54864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54"/>
              <a:buNone/>
            </a:pPr>
            <a:r>
              <a:t/>
            </a:r>
            <a:endParaRPr sz="1782"/>
          </a:p>
          <a:p>
            <a:pPr indent="-177076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31"/>
              <a:buNone/>
            </a:pPr>
            <a:r>
              <a:t/>
            </a:r>
            <a:endParaRPr sz="2015"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457200" y="1340768"/>
            <a:ext cx="8229600" cy="481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pt-BR"/>
              <a:t>Apesar do pouco tempo, estamos satisfeitos com o que desenvolvemos para uma primeira “atividade”.  A taxa de 95,3% é ótima para estimar se um indivíduo possui diabetes, baseando-se em apenas nas respostas dos questionários.</a:t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60" name="Google Shape;160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Trabalhos futuros</a:t>
            </a:r>
            <a:endParaRPr/>
          </a:p>
        </p:txBody>
      </p:sp>
      <p:sp>
        <p:nvSpPr>
          <p:cNvPr id="166" name="Google Shape;166;p9"/>
          <p:cNvSpPr txBox="1"/>
          <p:nvPr>
            <p:ph idx="1" type="body"/>
          </p:nvPr>
        </p:nvSpPr>
        <p:spPr>
          <a:xfrm>
            <a:off x="457200" y="1340768"/>
            <a:ext cx="8229600" cy="481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pt-BR"/>
              <a:t>A ideia à priori, seria melhorar a coleta dos dados, estudar melhores técnicas e práticas de normalização, transformação de dados.</a:t>
            </a:r>
            <a:endParaRPr/>
          </a:p>
          <a:p>
            <a:pPr indent="-235712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8"/>
              <a:buChar char="🞂"/>
            </a:pPr>
            <a:r>
              <a:rPr lang="pt-BR"/>
              <a:t>Usar outros Classificadores</a:t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2018-02-13T15:58:36Z</dcterms:created>
  <dc:creator>Tarcisio  Lucas</dc:creator>
</cp:coreProperties>
</file>