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68" r:id="rId2"/>
    <p:sldId id="465" r:id="rId3"/>
    <p:sldId id="505" r:id="rId4"/>
    <p:sldId id="480" r:id="rId5"/>
    <p:sldId id="506" r:id="rId6"/>
    <p:sldId id="507" r:id="rId7"/>
    <p:sldId id="43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92" autoAdjust="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C89C7-6394-4F52-92A4-D03A03328A1E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C4276-4A2B-417C-A653-FEBF90DE2E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22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2313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C4276-4A2B-417C-A653-FEBF90DE2EB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213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2313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C4276-4A2B-417C-A653-FEBF90DE2EB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204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2313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C4276-4A2B-417C-A653-FEBF90DE2EB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219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2313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C4276-4A2B-417C-A653-FEBF90DE2EB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8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2313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C4276-4A2B-417C-A653-FEBF90DE2EB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5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336A7-1165-43DE-9B22-E076C27A8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ED34E-3989-402A-A877-3E8FE0566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CF803C-647F-43CA-BD08-8B08B3D4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EAB0-4FCA-475D-87A8-27F6D235D2C1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053CE6-AE5B-44C0-AB19-58939FE7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7D4092-438E-4B11-B2F9-5A69FEAF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AEED-D3C3-4588-A94F-1F26C8D8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2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F6FB8-4EF4-4509-A93D-37E08F56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7B8DD4-0A97-4339-AE61-F769C0786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7CA168-FE36-416E-A8C4-FFAC0362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EAB0-4FCA-475D-87A8-27F6D235D2C1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606093-10DA-4AB5-AAEC-59B99C07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015F1C-A517-43A0-B622-1E5F810B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AEED-D3C3-4588-A94F-1F26C8D8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3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2E305B-AF63-4E7B-9B27-11D9AB05E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895A99-D269-4BEE-B548-0A63DF73C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1B5DFC-F12C-47D0-8BE9-1842B0E7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EAB0-4FCA-475D-87A8-27F6D235D2C1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2AAF97-4751-4C55-A861-9CC95D6E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18C9A1-FC3C-4355-BE33-0D8E7C0C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AEED-D3C3-4588-A94F-1F26C8D8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64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D50C1-7614-4864-B475-F655F073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612979-00BF-41D5-8A68-649A29C6E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0B9F8A-3EE8-4269-8AB7-A9749C87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EAB0-4FCA-475D-87A8-27F6D235D2C1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672B5-442F-4C53-9081-003D12FC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F9437C-AD84-42F5-8AE8-500A32AD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AEED-D3C3-4588-A94F-1F26C8D8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76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A20BE-54EA-489F-84E7-6355076E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EDEB08-5296-4180-8408-50DF3856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55B58-6093-4662-B2C7-BBB5DBCC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EAB0-4FCA-475D-87A8-27F6D235D2C1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71CCD0-6B99-44B2-88C1-6CEBAFA3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287E1C-1449-4100-B600-73F65110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AEED-D3C3-4588-A94F-1F26C8D8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73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348A5-3EAB-4E9C-8C47-254F36FD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9DA4B-C058-4934-84A5-85B55744D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BED2A9-72C9-4E76-84FF-1AE6ADE42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B484B8-8206-4E6A-9A61-A0C6194B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EAB0-4FCA-475D-87A8-27F6D235D2C1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6B063E-4AEF-4A3C-9D9A-3AA14072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2B519A-F55A-4AA1-A027-2C8CE405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AEED-D3C3-4588-A94F-1F26C8D8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88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D5417-9A12-4F1D-883C-F676B165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78B6DA-0B56-4D7A-B8FC-6747376F9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E3E3EF-C4F7-4330-BD81-A73057957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0211FF-B1D3-4214-B15B-C994E9A9C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C2CD1C-7319-4DED-A54F-81E83BEB1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982721-1109-4F1E-BD93-57B90502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EAB0-4FCA-475D-87A8-27F6D235D2C1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72201D-3FBB-458A-9058-FC0DB14F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1D9D9E-B3E9-4448-A4F8-87908445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AEED-D3C3-4588-A94F-1F26C8D8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61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8C79A-0107-43FE-AF79-7A81560B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D97730-0346-4DA2-9DF1-0C177B6B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EAB0-4FCA-475D-87A8-27F6D235D2C1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C09EC1-BCB5-40CE-99F1-D369C8BC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F57DAA-135A-444E-A1DB-A8738F5E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AEED-D3C3-4588-A94F-1F26C8D8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7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49EA9A-5616-4CAD-A1D5-92A4CCF0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EAB0-4FCA-475D-87A8-27F6D235D2C1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9F2595-0579-47E7-B0FD-A6949B2D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375F94-000E-488E-891C-4CA5458F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AEED-D3C3-4588-A94F-1F26C8D8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65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6C4C6-558D-44AC-B66A-967F0E84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20E52-2031-4C1F-A2EC-61F21D477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E400BD-D955-4B96-A54F-91715A28D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A76519-25B9-4ED4-9215-C0C09B44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EAB0-4FCA-475D-87A8-27F6D235D2C1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B8357B-95A3-4076-AA9E-E5E6E91F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69F75F-81F5-49F7-87E4-B55F63D9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AEED-D3C3-4588-A94F-1F26C8D8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99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E8B10-7ECC-40ED-800B-7BEBEA40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B63F75-1516-4362-95FC-09C0CBA8D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E6822D-05C8-4036-AE60-6C39A6925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9D5210-0461-4EA6-A084-D30697DC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EAB0-4FCA-475D-87A8-27F6D235D2C1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DD150-C685-4F4A-A611-32A7A59B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11ADB6-27B1-469B-B474-81047F1F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AEED-D3C3-4588-A94F-1F26C8D8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30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DAF088-5B96-4785-8967-4333DB19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999F03-FC44-4CA9-A0C4-3477671C2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585494-D12F-407E-82D3-7D7421CEA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1EAB0-4FCA-475D-87A8-27F6D235D2C1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AF24E1-46CF-4433-83C5-7F8E3763C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7F1634-F773-49CD-A7FF-1E584364A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6AEED-D3C3-4588-A94F-1F26C8D88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27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svg"/><Relationship Id="rId19" Type="http://schemas.openxmlformats.org/officeDocument/2006/relationships/image" Target="../media/image19.jpeg"/><Relationship Id="rId4" Type="http://schemas.openxmlformats.org/officeDocument/2006/relationships/image" Target="../media/image3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9.jpe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512F32CB-5681-49A3-B44F-6AE4448BA083}"/>
              </a:ext>
            </a:extLst>
          </p:cNvPr>
          <p:cNvSpPr txBox="1"/>
          <p:nvPr/>
        </p:nvSpPr>
        <p:spPr>
          <a:xfrm>
            <a:off x="3877799" y="5934670"/>
            <a:ext cx="40145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03A1A4"/>
                </a:solidFill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pt-BR" alt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Breeding</a:t>
            </a:r>
            <a:r>
              <a:rPr lang="pt-BR" alt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alt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program</a:t>
            </a:r>
            <a:r>
              <a:rPr lang="pt-BR" alt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alt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simulations</a:t>
            </a:r>
            <a:endParaRPr kumimoji="0" lang="pt-BR" altLang="pt-BR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ctr"/>
            <a:r>
              <a:rPr lang="pt-BR" alt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Viçosa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, 2024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69">
            <a:extLst>
              <a:ext uri="{FF2B5EF4-FFF2-40B4-BE49-F238E27FC236}">
                <a16:creationId xmlns:a16="http://schemas.microsoft.com/office/drawing/2014/main" id="{81C7BFD9-C3AF-9B44-EAA0-3B3B210A240E}"/>
              </a:ext>
            </a:extLst>
          </p:cNvPr>
          <p:cNvSpPr txBox="1"/>
          <p:nvPr/>
        </p:nvSpPr>
        <p:spPr>
          <a:xfrm>
            <a:off x="1457660" y="267538"/>
            <a:ext cx="9088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University of Florida</a:t>
            </a:r>
          </a:p>
          <a:p>
            <a:pPr algn="ctr"/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Sweet corn and potato breeding and genomics lab</a:t>
            </a:r>
          </a:p>
        </p:txBody>
      </p:sp>
      <p:sp>
        <p:nvSpPr>
          <p:cNvPr id="3" name="CaixaDeTexto 106">
            <a:extLst>
              <a:ext uri="{FF2B5EF4-FFF2-40B4-BE49-F238E27FC236}">
                <a16:creationId xmlns:a16="http://schemas.microsoft.com/office/drawing/2014/main" id="{967CF004-B534-8DA7-06FD-9CC03FA6FE01}"/>
              </a:ext>
            </a:extLst>
          </p:cNvPr>
          <p:cNvSpPr txBox="1"/>
          <p:nvPr/>
        </p:nvSpPr>
        <p:spPr>
          <a:xfrm>
            <a:off x="3225101" y="3983271"/>
            <a:ext cx="2870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03A1A4"/>
                </a:solidFill>
                <a:latin typeface="Century Gothic" panose="020B0502020202020204" pitchFamily="34" charset="0"/>
              </a:defRPr>
            </a:lvl1pPr>
          </a:lstStyle>
          <a:p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Marco </a:t>
            </a:r>
            <a:r>
              <a:rPr kumimoji="0" lang="pt-BR" altLang="pt-B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Antonio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Peixoto</a:t>
            </a:r>
          </a:p>
        </p:txBody>
      </p:sp>
      <p:sp>
        <p:nvSpPr>
          <p:cNvPr id="6" name="CaixaDeTexto 124">
            <a:extLst>
              <a:ext uri="{FF2B5EF4-FFF2-40B4-BE49-F238E27FC236}">
                <a16:creationId xmlns:a16="http://schemas.microsoft.com/office/drawing/2014/main" id="{5ADC8C08-C817-B713-3B2E-3A871D5DD21A}"/>
              </a:ext>
            </a:extLst>
          </p:cNvPr>
          <p:cNvSpPr txBox="1"/>
          <p:nvPr/>
        </p:nvSpPr>
        <p:spPr>
          <a:xfrm>
            <a:off x="354838" y="2051828"/>
            <a:ext cx="625911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b="1" dirty="0">
                <a:latin typeface="Century Gothic" panose="020B0502020202020204" pitchFamily="34" charset="0"/>
              </a:rPr>
              <a:t>Intro 2 Genomic models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Imputation">
            <a:extLst>
              <a:ext uri="{FF2B5EF4-FFF2-40B4-BE49-F238E27FC236}">
                <a16:creationId xmlns:a16="http://schemas.microsoft.com/office/drawing/2014/main" id="{DFAA7F3A-B72B-9FA3-F62C-E7A2D4A54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318" y="2583169"/>
            <a:ext cx="5163682" cy="209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5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69">
            <a:extLst>
              <a:ext uri="{FF2B5EF4-FFF2-40B4-BE49-F238E27FC236}">
                <a16:creationId xmlns:a16="http://schemas.microsoft.com/office/drawing/2014/main" id="{5E5B54B4-4EDE-4037-8CBD-010E7B559D8D}"/>
              </a:ext>
            </a:extLst>
          </p:cNvPr>
          <p:cNvSpPr txBox="1"/>
          <p:nvPr/>
        </p:nvSpPr>
        <p:spPr>
          <a:xfrm>
            <a:off x="182556" y="60061"/>
            <a:ext cx="639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Genomic selection</a:t>
            </a:r>
          </a:p>
        </p:txBody>
      </p:sp>
      <p:sp>
        <p:nvSpPr>
          <p:cNvPr id="3" name="CaixaDeTexto 106">
            <a:extLst>
              <a:ext uri="{FF2B5EF4-FFF2-40B4-BE49-F238E27FC236}">
                <a16:creationId xmlns:a16="http://schemas.microsoft.com/office/drawing/2014/main" id="{06D1DA3C-6E8D-E064-E014-3F9FD4F78739}"/>
              </a:ext>
            </a:extLst>
          </p:cNvPr>
          <p:cNvSpPr txBox="1"/>
          <p:nvPr/>
        </p:nvSpPr>
        <p:spPr>
          <a:xfrm>
            <a:off x="7797535" y="92708"/>
            <a:ext cx="4904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03A1A4"/>
                </a:solidFill>
                <a:latin typeface="Century Gothic" panose="020B0502020202020204" pitchFamily="34" charset="0"/>
              </a:defRPr>
            </a:lvl1pPr>
          </a:lstStyle>
          <a:p>
            <a:pPr algn="ctr"/>
            <a:r>
              <a:rPr kumimoji="0" lang="pt-BR" altLang="pt-BR" sz="120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Meuwissen</a:t>
            </a:r>
            <a:r>
              <a:rPr kumimoji="0" lang="pt-BR" altLang="pt-BR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1997, </a:t>
            </a:r>
            <a:r>
              <a:rPr lang="pt-BR" altLang="pt-B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r>
              <a:rPr kumimoji="0" lang="pt-BR" altLang="pt-BR" sz="120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oollians</a:t>
            </a:r>
            <a:r>
              <a:rPr kumimoji="0" lang="pt-BR" altLang="pt-BR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et al. 2016</a:t>
            </a: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7246BC46-D7D0-428F-F664-1330516FE879}"/>
              </a:ext>
            </a:extLst>
          </p:cNvPr>
          <p:cNvCxnSpPr>
            <a:cxnSpLocks/>
          </p:cNvCxnSpPr>
          <p:nvPr/>
        </p:nvCxnSpPr>
        <p:spPr>
          <a:xfrm>
            <a:off x="274399" y="667976"/>
            <a:ext cx="373324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EA49B965-CD29-57E1-B82F-4A03D8049E7C}"/>
              </a:ext>
            </a:extLst>
          </p:cNvPr>
          <p:cNvGrpSpPr/>
          <p:nvPr/>
        </p:nvGrpSpPr>
        <p:grpSpPr>
          <a:xfrm>
            <a:off x="182556" y="6190024"/>
            <a:ext cx="2507187" cy="523220"/>
            <a:chOff x="53930" y="6297978"/>
            <a:chExt cx="2507187" cy="523220"/>
          </a:xfrm>
        </p:grpSpPr>
        <p:sp>
          <p:nvSpPr>
            <p:cNvPr id="12" name="CaixaDeTexto 106">
              <a:extLst>
                <a:ext uri="{FF2B5EF4-FFF2-40B4-BE49-F238E27FC236}">
                  <a16:creationId xmlns:a16="http://schemas.microsoft.com/office/drawing/2014/main" id="{81D8CDB1-088E-EC2C-F642-D17CE322B4D3}"/>
                </a:ext>
              </a:extLst>
            </p:cNvPr>
            <p:cNvSpPr txBox="1"/>
            <p:nvPr/>
          </p:nvSpPr>
          <p:spPr>
            <a:xfrm>
              <a:off x="461742" y="6381237"/>
              <a:ext cx="20993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pt-BR"/>
              </a:defPPr>
              <a:lvl1pPr>
                <a:defRPr b="1">
                  <a:solidFill>
                    <a:srgbClr val="03A1A4"/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kumimoji="0" lang="pt-BR" altLang="pt-BR" sz="1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University of Florida</a:t>
              </a:r>
            </a:p>
            <a:p>
              <a:r>
                <a:rPr kumimoji="0" lang="pt-BR" altLang="pt-B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Marco Antonio Peixoto</a:t>
              </a:r>
              <a:endParaRPr lang="en-US" sz="1000" b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3" name="Graphic 3" descr="Corn outline">
              <a:extLst>
                <a:ext uri="{FF2B5EF4-FFF2-40B4-BE49-F238E27FC236}">
                  <a16:creationId xmlns:a16="http://schemas.microsoft.com/office/drawing/2014/main" id="{CE7A7EE4-8613-4B3B-2A40-96DBCC752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930" y="6297978"/>
              <a:ext cx="523220" cy="523220"/>
            </a:xfrm>
            <a:prstGeom prst="rect">
              <a:avLst/>
            </a:prstGeom>
          </p:spPr>
        </p:pic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61244D9D-D05D-334B-5352-CFC70E9AD0CA}"/>
              </a:ext>
            </a:extLst>
          </p:cNvPr>
          <p:cNvSpPr>
            <a:spLocks/>
          </p:cNvSpPr>
          <p:nvPr/>
        </p:nvSpPr>
        <p:spPr bwMode="auto">
          <a:xfrm>
            <a:off x="274399" y="976368"/>
            <a:ext cx="11411136" cy="26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t"/>
          <a:lstStyle/>
          <a:p>
            <a:pPr algn="just" eaLnBrk="1" hangingPunct="1">
              <a:lnSpc>
                <a:spcPct val="120000"/>
              </a:lnSpc>
            </a:pP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1.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Identify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genetic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markers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covering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most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of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the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genome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in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the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breeding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population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marL="457200" indent="-457200" algn="just" eaLnBrk="1" hangingPunct="1">
              <a:lnSpc>
                <a:spcPct val="120000"/>
              </a:lnSpc>
              <a:buAutoNum type="arabicPeriod"/>
            </a:pPr>
            <a:endParaRPr lang="pt-BR" sz="20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2.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Develop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prediction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models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that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capture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most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of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the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quantitative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variation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of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interest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algn="just" eaLnBrk="1" hangingPunct="1">
              <a:lnSpc>
                <a:spcPct val="120000"/>
              </a:lnSpc>
            </a:pPr>
            <a:endParaRPr lang="pt-BR" sz="20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3. Use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prediction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models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to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select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superior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genotypes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in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next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cycle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. </a:t>
            </a:r>
          </a:p>
          <a:p>
            <a:pPr algn="just" eaLnBrk="1" hangingPunct="1">
              <a:lnSpc>
                <a:spcPct val="120000"/>
              </a:lnSpc>
            </a:pPr>
            <a:endParaRPr lang="pt-BR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20000"/>
              </a:lnSpc>
            </a:pPr>
            <a:br>
              <a:rPr lang="pt-B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pt-BR" sz="23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181FE8F7-23CD-8A7F-A27E-CBBC9BB9342C}"/>
              </a:ext>
            </a:extLst>
          </p:cNvPr>
          <p:cNvSpPr txBox="1"/>
          <p:nvPr/>
        </p:nvSpPr>
        <p:spPr>
          <a:xfrm>
            <a:off x="3839102" y="3570995"/>
            <a:ext cx="3670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Genotypic information</a:t>
            </a:r>
            <a:endParaRPr lang="pt-BR" sz="2800" dirty="0"/>
          </a:p>
        </p:txBody>
      </p:sp>
      <p:cxnSp>
        <p:nvCxnSpPr>
          <p:cNvPr id="211" name="Conector reto 210">
            <a:extLst>
              <a:ext uri="{FF2B5EF4-FFF2-40B4-BE49-F238E27FC236}">
                <a16:creationId xmlns:a16="http://schemas.microsoft.com/office/drawing/2014/main" id="{337E0E6F-D403-8D8D-8CA7-592F01DC5C16}"/>
              </a:ext>
            </a:extLst>
          </p:cNvPr>
          <p:cNvCxnSpPr>
            <a:cxnSpLocks/>
          </p:cNvCxnSpPr>
          <p:nvPr/>
        </p:nvCxnSpPr>
        <p:spPr>
          <a:xfrm>
            <a:off x="9707905" y="4855256"/>
            <a:ext cx="0" cy="12550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2" name="Agrupar 211">
            <a:extLst>
              <a:ext uri="{FF2B5EF4-FFF2-40B4-BE49-F238E27FC236}">
                <a16:creationId xmlns:a16="http://schemas.microsoft.com/office/drawing/2014/main" id="{3EC23AED-66F5-089A-B03F-26397E2E0B7B}"/>
              </a:ext>
            </a:extLst>
          </p:cNvPr>
          <p:cNvGrpSpPr/>
          <p:nvPr/>
        </p:nvGrpSpPr>
        <p:grpSpPr>
          <a:xfrm>
            <a:off x="2982701" y="4441067"/>
            <a:ext cx="5508251" cy="1440565"/>
            <a:chOff x="5716154" y="2277656"/>
            <a:chExt cx="3756212" cy="910998"/>
          </a:xfrm>
        </p:grpSpPr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id="{8E1AED80-F498-BAB0-2D86-B5E84DBB636D}"/>
                </a:ext>
              </a:extLst>
            </p:cNvPr>
            <p:cNvGrpSpPr/>
            <p:nvPr/>
          </p:nvGrpSpPr>
          <p:grpSpPr>
            <a:xfrm>
              <a:off x="5716154" y="2340409"/>
              <a:ext cx="3756212" cy="0"/>
              <a:chOff x="6639519" y="2340409"/>
              <a:chExt cx="3756212" cy="0"/>
            </a:xfrm>
          </p:grpSpPr>
          <p:cxnSp>
            <p:nvCxnSpPr>
              <p:cNvPr id="269" name="Conector reto 268">
                <a:extLst>
                  <a:ext uri="{FF2B5EF4-FFF2-40B4-BE49-F238E27FC236}">
                    <a16:creationId xmlns:a16="http://schemas.microsoft.com/office/drawing/2014/main" id="{A68D44A2-8DD9-419C-8358-4A27F92FFC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519" y="2340409"/>
                <a:ext cx="375621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to 269">
                <a:extLst>
                  <a:ext uri="{FF2B5EF4-FFF2-40B4-BE49-F238E27FC236}">
                    <a16:creationId xmlns:a16="http://schemas.microsoft.com/office/drawing/2014/main" id="{48748DD5-42CE-F3E1-96E6-990957CF7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0714" y="2340409"/>
                <a:ext cx="154573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to 270">
                <a:extLst>
                  <a:ext uri="{FF2B5EF4-FFF2-40B4-BE49-F238E27FC236}">
                    <a16:creationId xmlns:a16="http://schemas.microsoft.com/office/drawing/2014/main" id="{BF55F25E-D259-4922-33A9-7AE89C6DD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9135" y="2340409"/>
                <a:ext cx="154573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to 271">
                <a:extLst>
                  <a:ext uri="{FF2B5EF4-FFF2-40B4-BE49-F238E27FC236}">
                    <a16:creationId xmlns:a16="http://schemas.microsoft.com/office/drawing/2014/main" id="{001BDF11-C71B-7FF9-C421-01B2B91D0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795" y="2340409"/>
                <a:ext cx="154573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to 272">
                <a:extLst>
                  <a:ext uri="{FF2B5EF4-FFF2-40B4-BE49-F238E27FC236}">
                    <a16:creationId xmlns:a16="http://schemas.microsoft.com/office/drawing/2014/main" id="{4C8EBC71-C9F3-45A6-7E28-265F17A99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5726" y="2340409"/>
                <a:ext cx="154573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to 273">
                <a:extLst>
                  <a:ext uri="{FF2B5EF4-FFF2-40B4-BE49-F238E27FC236}">
                    <a16:creationId xmlns:a16="http://schemas.microsoft.com/office/drawing/2014/main" id="{F002103C-13D3-C600-B03E-53866CC551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78496" y="2340409"/>
                <a:ext cx="97457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to 274">
                <a:extLst>
                  <a:ext uri="{FF2B5EF4-FFF2-40B4-BE49-F238E27FC236}">
                    <a16:creationId xmlns:a16="http://schemas.microsoft.com/office/drawing/2014/main" id="{F8A9B93C-682E-5174-C4EA-B61D6F978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3805" y="2340409"/>
                <a:ext cx="292440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to 275">
                <a:extLst>
                  <a:ext uri="{FF2B5EF4-FFF2-40B4-BE49-F238E27FC236}">
                    <a16:creationId xmlns:a16="http://schemas.microsoft.com/office/drawing/2014/main" id="{6EAE0634-CC8B-5712-80E0-A28240C78F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79391" y="2340409"/>
                <a:ext cx="97457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to 276">
                <a:extLst>
                  <a:ext uri="{FF2B5EF4-FFF2-40B4-BE49-F238E27FC236}">
                    <a16:creationId xmlns:a16="http://schemas.microsoft.com/office/drawing/2014/main" id="{D7741EE3-2BB9-37C5-4317-26752E79B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41884" y="2340409"/>
                <a:ext cx="97457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to 277">
                <a:extLst>
                  <a:ext uri="{FF2B5EF4-FFF2-40B4-BE49-F238E27FC236}">
                    <a16:creationId xmlns:a16="http://schemas.microsoft.com/office/drawing/2014/main" id="{C8B5CC2A-B1E5-27BD-83F2-2B9BAFD9B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68519" y="2340409"/>
                <a:ext cx="97457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id="{BE910AB1-E3AA-98A0-06D0-F10F5A27CDAD}"/>
                </a:ext>
              </a:extLst>
            </p:cNvPr>
            <p:cNvGrpSpPr/>
            <p:nvPr/>
          </p:nvGrpSpPr>
          <p:grpSpPr>
            <a:xfrm>
              <a:off x="5716154" y="3138269"/>
              <a:ext cx="3756212" cy="0"/>
              <a:chOff x="6639519" y="3138269"/>
              <a:chExt cx="3756212" cy="0"/>
            </a:xfrm>
          </p:grpSpPr>
          <p:cxnSp>
            <p:nvCxnSpPr>
              <p:cNvPr id="261" name="Conector reto 260">
                <a:extLst>
                  <a:ext uri="{FF2B5EF4-FFF2-40B4-BE49-F238E27FC236}">
                    <a16:creationId xmlns:a16="http://schemas.microsoft.com/office/drawing/2014/main" id="{119D8F67-3DF6-7192-E725-6D8361DBB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519" y="3138269"/>
                <a:ext cx="375621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ector reto 261">
                <a:extLst>
                  <a:ext uri="{FF2B5EF4-FFF2-40B4-BE49-F238E27FC236}">
                    <a16:creationId xmlns:a16="http://schemas.microsoft.com/office/drawing/2014/main" id="{BE30BA80-1376-BB51-F781-BABFCFFB0D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6422" y="3138269"/>
                <a:ext cx="154573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ector reto 262">
                <a:extLst>
                  <a:ext uri="{FF2B5EF4-FFF2-40B4-BE49-F238E27FC236}">
                    <a16:creationId xmlns:a16="http://schemas.microsoft.com/office/drawing/2014/main" id="{A23CC7C8-4A2E-7BA5-09D1-EE643CEC6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0299" y="3138269"/>
                <a:ext cx="154573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ector reto 263">
                <a:extLst>
                  <a:ext uri="{FF2B5EF4-FFF2-40B4-BE49-F238E27FC236}">
                    <a16:creationId xmlns:a16="http://schemas.microsoft.com/office/drawing/2014/main" id="{E1C7ABDE-9E62-7E49-E546-5C6D926DE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7538" y="3138269"/>
                <a:ext cx="154573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to 264">
                <a:extLst>
                  <a:ext uri="{FF2B5EF4-FFF2-40B4-BE49-F238E27FC236}">
                    <a16:creationId xmlns:a16="http://schemas.microsoft.com/office/drawing/2014/main" id="{7EC269FD-F2D5-4618-F542-9185DA829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1" y="3138269"/>
                <a:ext cx="292440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to 265">
                <a:extLst>
                  <a:ext uri="{FF2B5EF4-FFF2-40B4-BE49-F238E27FC236}">
                    <a16:creationId xmlns:a16="http://schemas.microsoft.com/office/drawing/2014/main" id="{0EDAEFB0-C176-9FB1-7BA5-868E320B0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6148" y="3138269"/>
                <a:ext cx="292440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to 266">
                <a:extLst>
                  <a:ext uri="{FF2B5EF4-FFF2-40B4-BE49-F238E27FC236}">
                    <a16:creationId xmlns:a16="http://schemas.microsoft.com/office/drawing/2014/main" id="{B73859AB-B818-EA8E-8632-E5A3345151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8353" y="3138269"/>
                <a:ext cx="97457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to 267">
                <a:extLst>
                  <a:ext uri="{FF2B5EF4-FFF2-40B4-BE49-F238E27FC236}">
                    <a16:creationId xmlns:a16="http://schemas.microsoft.com/office/drawing/2014/main" id="{8E18A717-C29E-B134-AB8E-35F406E677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81648" y="3138269"/>
                <a:ext cx="97457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id="{3AA93030-01C2-F74C-0C6E-5FFD52F4A660}"/>
                </a:ext>
              </a:extLst>
            </p:cNvPr>
            <p:cNvGrpSpPr/>
            <p:nvPr/>
          </p:nvGrpSpPr>
          <p:grpSpPr>
            <a:xfrm>
              <a:off x="5716154" y="2739339"/>
              <a:ext cx="3756212" cy="0"/>
              <a:chOff x="6639519" y="2746603"/>
              <a:chExt cx="3756212" cy="0"/>
            </a:xfrm>
          </p:grpSpPr>
          <p:cxnSp>
            <p:nvCxnSpPr>
              <p:cNvPr id="255" name="Conector reto 254">
                <a:extLst>
                  <a:ext uri="{FF2B5EF4-FFF2-40B4-BE49-F238E27FC236}">
                    <a16:creationId xmlns:a16="http://schemas.microsoft.com/office/drawing/2014/main" id="{12F266C2-F693-DDAF-8923-774A7D08E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519" y="2746603"/>
                <a:ext cx="375621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to 255">
                <a:extLst>
                  <a:ext uri="{FF2B5EF4-FFF2-40B4-BE49-F238E27FC236}">
                    <a16:creationId xmlns:a16="http://schemas.microsoft.com/office/drawing/2014/main" id="{00158985-2109-29FB-CAE2-8C3FA0FECD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3363" y="2746603"/>
                <a:ext cx="292440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>
                <a:extLst>
                  <a:ext uri="{FF2B5EF4-FFF2-40B4-BE49-F238E27FC236}">
                    <a16:creationId xmlns:a16="http://schemas.microsoft.com/office/drawing/2014/main" id="{3F728967-EE0E-CB3B-D185-C4817EA60D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18788" y="2746603"/>
                <a:ext cx="97457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to 257">
                <a:extLst>
                  <a:ext uri="{FF2B5EF4-FFF2-40B4-BE49-F238E27FC236}">
                    <a16:creationId xmlns:a16="http://schemas.microsoft.com/office/drawing/2014/main" id="{A64F1269-9FBB-E0BA-DBAF-4D6F619807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39860" y="2746603"/>
                <a:ext cx="97457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to 258">
                <a:extLst>
                  <a:ext uri="{FF2B5EF4-FFF2-40B4-BE49-F238E27FC236}">
                    <a16:creationId xmlns:a16="http://schemas.microsoft.com/office/drawing/2014/main" id="{AAB42551-179D-403F-8E4B-8973EAF96C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45556" y="2746603"/>
                <a:ext cx="97457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to 259">
                <a:extLst>
                  <a:ext uri="{FF2B5EF4-FFF2-40B4-BE49-F238E27FC236}">
                    <a16:creationId xmlns:a16="http://schemas.microsoft.com/office/drawing/2014/main" id="{61CEE353-2DCE-9179-7B3B-7E40E6972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1712" y="2746603"/>
                <a:ext cx="97457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876216A9-FB4F-DC59-A553-67A58CF6908D}"/>
                </a:ext>
              </a:extLst>
            </p:cNvPr>
            <p:cNvCxnSpPr>
              <a:cxnSpLocks/>
            </p:cNvCxnSpPr>
            <p:nvPr/>
          </p:nvCxnSpPr>
          <p:spPr>
            <a:xfrm>
              <a:off x="5857349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Conector reto 216">
              <a:extLst>
                <a:ext uri="{FF2B5EF4-FFF2-40B4-BE49-F238E27FC236}">
                  <a16:creationId xmlns:a16="http://schemas.microsoft.com/office/drawing/2014/main" id="{58AD5634-D72E-798D-610F-56F3A231D5B8}"/>
                </a:ext>
              </a:extLst>
            </p:cNvPr>
            <p:cNvCxnSpPr>
              <a:cxnSpLocks/>
            </p:cNvCxnSpPr>
            <p:nvPr/>
          </p:nvCxnSpPr>
          <p:spPr>
            <a:xfrm>
              <a:off x="6077461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8" name="Conector reto 217">
              <a:extLst>
                <a:ext uri="{FF2B5EF4-FFF2-40B4-BE49-F238E27FC236}">
                  <a16:creationId xmlns:a16="http://schemas.microsoft.com/office/drawing/2014/main" id="{65C28DA5-0100-6E46-3FB2-9E117005DA7E}"/>
                </a:ext>
              </a:extLst>
            </p:cNvPr>
            <p:cNvCxnSpPr>
              <a:cxnSpLocks/>
            </p:cNvCxnSpPr>
            <p:nvPr/>
          </p:nvCxnSpPr>
          <p:spPr>
            <a:xfrm>
              <a:off x="6315770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9" name="Conector reto 218">
              <a:extLst>
                <a:ext uri="{FF2B5EF4-FFF2-40B4-BE49-F238E27FC236}">
                  <a16:creationId xmlns:a16="http://schemas.microsoft.com/office/drawing/2014/main" id="{F317FACA-2A5B-B53B-AEAB-D19D55F2DDF0}"/>
                </a:ext>
              </a:extLst>
            </p:cNvPr>
            <p:cNvCxnSpPr>
              <a:cxnSpLocks/>
            </p:cNvCxnSpPr>
            <p:nvPr/>
          </p:nvCxnSpPr>
          <p:spPr>
            <a:xfrm>
              <a:off x="6621522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Conector reto 219">
              <a:extLst>
                <a:ext uri="{FF2B5EF4-FFF2-40B4-BE49-F238E27FC236}">
                  <a16:creationId xmlns:a16="http://schemas.microsoft.com/office/drawing/2014/main" id="{54C5B28D-60AA-5152-8E17-C84A1EA59EB3}"/>
                </a:ext>
              </a:extLst>
            </p:cNvPr>
            <p:cNvCxnSpPr>
              <a:cxnSpLocks/>
            </p:cNvCxnSpPr>
            <p:nvPr/>
          </p:nvCxnSpPr>
          <p:spPr>
            <a:xfrm>
              <a:off x="6852430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1" name="Conector reto 220">
              <a:extLst>
                <a:ext uri="{FF2B5EF4-FFF2-40B4-BE49-F238E27FC236}">
                  <a16:creationId xmlns:a16="http://schemas.microsoft.com/office/drawing/2014/main" id="{B39C23A8-DA48-6AB5-C542-698A58BC33B3}"/>
                </a:ext>
              </a:extLst>
            </p:cNvPr>
            <p:cNvCxnSpPr>
              <a:cxnSpLocks/>
            </p:cNvCxnSpPr>
            <p:nvPr/>
          </p:nvCxnSpPr>
          <p:spPr>
            <a:xfrm>
              <a:off x="7150439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Conector reto 221">
              <a:extLst>
                <a:ext uri="{FF2B5EF4-FFF2-40B4-BE49-F238E27FC236}">
                  <a16:creationId xmlns:a16="http://schemas.microsoft.com/office/drawing/2014/main" id="{0EFCDC7D-C7AB-E77B-12C3-AD7B98DC9A82}"/>
                </a:ext>
              </a:extLst>
            </p:cNvPr>
            <p:cNvCxnSpPr>
              <a:cxnSpLocks/>
            </p:cNvCxnSpPr>
            <p:nvPr/>
          </p:nvCxnSpPr>
          <p:spPr>
            <a:xfrm>
              <a:off x="7454220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Conector reto 222">
              <a:extLst>
                <a:ext uri="{FF2B5EF4-FFF2-40B4-BE49-F238E27FC236}">
                  <a16:creationId xmlns:a16="http://schemas.microsoft.com/office/drawing/2014/main" id="{553D398F-248D-A7C2-8C11-ACE34DF485B7}"/>
                </a:ext>
              </a:extLst>
            </p:cNvPr>
            <p:cNvCxnSpPr>
              <a:cxnSpLocks/>
            </p:cNvCxnSpPr>
            <p:nvPr/>
          </p:nvCxnSpPr>
          <p:spPr>
            <a:xfrm>
              <a:off x="7746660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Conector reto 223">
              <a:extLst>
                <a:ext uri="{FF2B5EF4-FFF2-40B4-BE49-F238E27FC236}">
                  <a16:creationId xmlns:a16="http://schemas.microsoft.com/office/drawing/2014/main" id="{A4842D2E-916B-E2A8-D6AC-56A454D2EF32}"/>
                </a:ext>
              </a:extLst>
            </p:cNvPr>
            <p:cNvCxnSpPr>
              <a:cxnSpLocks/>
            </p:cNvCxnSpPr>
            <p:nvPr/>
          </p:nvCxnSpPr>
          <p:spPr>
            <a:xfrm>
              <a:off x="8128746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5" name="Conector reto 224">
              <a:extLst>
                <a:ext uri="{FF2B5EF4-FFF2-40B4-BE49-F238E27FC236}">
                  <a16:creationId xmlns:a16="http://schemas.microsoft.com/office/drawing/2014/main" id="{59D052D1-1551-23D3-DE1F-2122217E9661}"/>
                </a:ext>
              </a:extLst>
            </p:cNvPr>
            <p:cNvCxnSpPr>
              <a:cxnSpLocks/>
            </p:cNvCxnSpPr>
            <p:nvPr/>
          </p:nvCxnSpPr>
          <p:spPr>
            <a:xfrm>
              <a:off x="8404988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Conector reto 225">
              <a:extLst>
                <a:ext uri="{FF2B5EF4-FFF2-40B4-BE49-F238E27FC236}">
                  <a16:creationId xmlns:a16="http://schemas.microsoft.com/office/drawing/2014/main" id="{CC7158CD-F992-2911-BB2E-66BD5D9E11FD}"/>
                </a:ext>
              </a:extLst>
            </p:cNvPr>
            <p:cNvCxnSpPr>
              <a:cxnSpLocks/>
            </p:cNvCxnSpPr>
            <p:nvPr/>
          </p:nvCxnSpPr>
          <p:spPr>
            <a:xfrm>
              <a:off x="8665475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7" name="Conector reto 226">
              <a:extLst>
                <a:ext uri="{FF2B5EF4-FFF2-40B4-BE49-F238E27FC236}">
                  <a16:creationId xmlns:a16="http://schemas.microsoft.com/office/drawing/2014/main" id="{3A57FB79-6382-1B42-E2F6-202ABE5EB76A}"/>
                </a:ext>
              </a:extLst>
            </p:cNvPr>
            <p:cNvCxnSpPr>
              <a:cxnSpLocks/>
            </p:cNvCxnSpPr>
            <p:nvPr/>
          </p:nvCxnSpPr>
          <p:spPr>
            <a:xfrm>
              <a:off x="9019648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Conector reto 227">
              <a:extLst>
                <a:ext uri="{FF2B5EF4-FFF2-40B4-BE49-F238E27FC236}">
                  <a16:creationId xmlns:a16="http://schemas.microsoft.com/office/drawing/2014/main" id="{424FE462-999F-0556-9A3D-4C6D0E23B491}"/>
                </a:ext>
              </a:extLst>
            </p:cNvPr>
            <p:cNvCxnSpPr>
              <a:cxnSpLocks/>
            </p:cNvCxnSpPr>
            <p:nvPr/>
          </p:nvCxnSpPr>
          <p:spPr>
            <a:xfrm>
              <a:off x="9242611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Conector reto 228">
              <a:extLst>
                <a:ext uri="{FF2B5EF4-FFF2-40B4-BE49-F238E27FC236}">
                  <a16:creationId xmlns:a16="http://schemas.microsoft.com/office/drawing/2014/main" id="{E2D0329E-CE3B-5A09-64AE-9BFF963D8B83}"/>
                </a:ext>
              </a:extLst>
            </p:cNvPr>
            <p:cNvCxnSpPr>
              <a:cxnSpLocks/>
            </p:cNvCxnSpPr>
            <p:nvPr/>
          </p:nvCxnSpPr>
          <p:spPr>
            <a:xfrm>
              <a:off x="5954806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0" name="Conector reto 229">
              <a:extLst>
                <a:ext uri="{FF2B5EF4-FFF2-40B4-BE49-F238E27FC236}">
                  <a16:creationId xmlns:a16="http://schemas.microsoft.com/office/drawing/2014/main" id="{18340A00-B68D-DA5B-B2A9-315D227960C0}"/>
                </a:ext>
              </a:extLst>
            </p:cNvPr>
            <p:cNvCxnSpPr>
              <a:cxnSpLocks/>
            </p:cNvCxnSpPr>
            <p:nvPr/>
          </p:nvCxnSpPr>
          <p:spPr>
            <a:xfrm>
              <a:off x="6174918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1" name="Conector reto 230">
              <a:extLst>
                <a:ext uri="{FF2B5EF4-FFF2-40B4-BE49-F238E27FC236}">
                  <a16:creationId xmlns:a16="http://schemas.microsoft.com/office/drawing/2014/main" id="{B5228ADD-FE23-0AD8-22D2-0FA21D8DDA05}"/>
                </a:ext>
              </a:extLst>
            </p:cNvPr>
            <p:cNvCxnSpPr>
              <a:cxnSpLocks/>
            </p:cNvCxnSpPr>
            <p:nvPr/>
          </p:nvCxnSpPr>
          <p:spPr>
            <a:xfrm>
              <a:off x="6413227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2" name="Conector reto 231">
              <a:extLst>
                <a:ext uri="{FF2B5EF4-FFF2-40B4-BE49-F238E27FC236}">
                  <a16:creationId xmlns:a16="http://schemas.microsoft.com/office/drawing/2014/main" id="{B2BB91A3-C67B-18E6-381A-7F05748CB887}"/>
                </a:ext>
              </a:extLst>
            </p:cNvPr>
            <p:cNvCxnSpPr>
              <a:cxnSpLocks/>
            </p:cNvCxnSpPr>
            <p:nvPr/>
          </p:nvCxnSpPr>
          <p:spPr>
            <a:xfrm>
              <a:off x="6718979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3" name="Conector reto 232">
              <a:extLst>
                <a:ext uri="{FF2B5EF4-FFF2-40B4-BE49-F238E27FC236}">
                  <a16:creationId xmlns:a16="http://schemas.microsoft.com/office/drawing/2014/main" id="{E6506B67-D44F-CF6E-4122-A11F787DC4A7}"/>
                </a:ext>
              </a:extLst>
            </p:cNvPr>
            <p:cNvCxnSpPr>
              <a:cxnSpLocks/>
            </p:cNvCxnSpPr>
            <p:nvPr/>
          </p:nvCxnSpPr>
          <p:spPr>
            <a:xfrm>
              <a:off x="6949887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4" name="Conector reto 233">
              <a:extLst>
                <a:ext uri="{FF2B5EF4-FFF2-40B4-BE49-F238E27FC236}">
                  <a16:creationId xmlns:a16="http://schemas.microsoft.com/office/drawing/2014/main" id="{04AD5275-C6A5-E0A8-48AA-399712BCEDA5}"/>
                </a:ext>
              </a:extLst>
            </p:cNvPr>
            <p:cNvCxnSpPr>
              <a:cxnSpLocks/>
            </p:cNvCxnSpPr>
            <p:nvPr/>
          </p:nvCxnSpPr>
          <p:spPr>
            <a:xfrm>
              <a:off x="7247896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5" name="Conector reto 234">
              <a:extLst>
                <a:ext uri="{FF2B5EF4-FFF2-40B4-BE49-F238E27FC236}">
                  <a16:creationId xmlns:a16="http://schemas.microsoft.com/office/drawing/2014/main" id="{84A8E73A-6EBC-9A45-C487-D402D9944C19}"/>
                </a:ext>
              </a:extLst>
            </p:cNvPr>
            <p:cNvCxnSpPr>
              <a:cxnSpLocks/>
            </p:cNvCxnSpPr>
            <p:nvPr/>
          </p:nvCxnSpPr>
          <p:spPr>
            <a:xfrm>
              <a:off x="7551677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6" name="Conector reto 235">
              <a:extLst>
                <a:ext uri="{FF2B5EF4-FFF2-40B4-BE49-F238E27FC236}">
                  <a16:creationId xmlns:a16="http://schemas.microsoft.com/office/drawing/2014/main" id="{605D5045-34EB-F64A-9DFF-0450678E4818}"/>
                </a:ext>
              </a:extLst>
            </p:cNvPr>
            <p:cNvCxnSpPr>
              <a:cxnSpLocks/>
            </p:cNvCxnSpPr>
            <p:nvPr/>
          </p:nvCxnSpPr>
          <p:spPr>
            <a:xfrm>
              <a:off x="7844117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7" name="Conector reto 236">
              <a:extLst>
                <a:ext uri="{FF2B5EF4-FFF2-40B4-BE49-F238E27FC236}">
                  <a16:creationId xmlns:a16="http://schemas.microsoft.com/office/drawing/2014/main" id="{B5ADA8D1-CFCA-383D-12A6-91F2E543D767}"/>
                </a:ext>
              </a:extLst>
            </p:cNvPr>
            <p:cNvCxnSpPr>
              <a:cxnSpLocks/>
            </p:cNvCxnSpPr>
            <p:nvPr/>
          </p:nvCxnSpPr>
          <p:spPr>
            <a:xfrm>
              <a:off x="8226203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8" name="Conector reto 237">
              <a:extLst>
                <a:ext uri="{FF2B5EF4-FFF2-40B4-BE49-F238E27FC236}">
                  <a16:creationId xmlns:a16="http://schemas.microsoft.com/office/drawing/2014/main" id="{3332A228-79E6-65C3-B602-8D510732F724}"/>
                </a:ext>
              </a:extLst>
            </p:cNvPr>
            <p:cNvCxnSpPr>
              <a:cxnSpLocks/>
            </p:cNvCxnSpPr>
            <p:nvPr/>
          </p:nvCxnSpPr>
          <p:spPr>
            <a:xfrm>
              <a:off x="8502445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9" name="Conector reto 238">
              <a:extLst>
                <a:ext uri="{FF2B5EF4-FFF2-40B4-BE49-F238E27FC236}">
                  <a16:creationId xmlns:a16="http://schemas.microsoft.com/office/drawing/2014/main" id="{04AEFBF5-A667-0CDE-E683-0111082418F3}"/>
                </a:ext>
              </a:extLst>
            </p:cNvPr>
            <p:cNvCxnSpPr>
              <a:cxnSpLocks/>
            </p:cNvCxnSpPr>
            <p:nvPr/>
          </p:nvCxnSpPr>
          <p:spPr>
            <a:xfrm>
              <a:off x="8762932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0" name="Conector reto 239">
              <a:extLst>
                <a:ext uri="{FF2B5EF4-FFF2-40B4-BE49-F238E27FC236}">
                  <a16:creationId xmlns:a16="http://schemas.microsoft.com/office/drawing/2014/main" id="{63E26A49-7BEE-8D18-FA95-677DF3C4C670}"/>
                </a:ext>
              </a:extLst>
            </p:cNvPr>
            <p:cNvCxnSpPr>
              <a:cxnSpLocks/>
            </p:cNvCxnSpPr>
            <p:nvPr/>
          </p:nvCxnSpPr>
          <p:spPr>
            <a:xfrm>
              <a:off x="9117105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1" name="Conector reto 240">
              <a:extLst>
                <a:ext uri="{FF2B5EF4-FFF2-40B4-BE49-F238E27FC236}">
                  <a16:creationId xmlns:a16="http://schemas.microsoft.com/office/drawing/2014/main" id="{E4CB9B1D-2895-4AF9-BB6B-3F674D9BE973}"/>
                </a:ext>
              </a:extLst>
            </p:cNvPr>
            <p:cNvCxnSpPr>
              <a:cxnSpLocks/>
            </p:cNvCxnSpPr>
            <p:nvPr/>
          </p:nvCxnSpPr>
          <p:spPr>
            <a:xfrm>
              <a:off x="9340068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2" name="Conector reto 241">
              <a:extLst>
                <a:ext uri="{FF2B5EF4-FFF2-40B4-BE49-F238E27FC236}">
                  <a16:creationId xmlns:a16="http://schemas.microsoft.com/office/drawing/2014/main" id="{FE3CA26A-1CE3-5174-F480-1B3A68B5FDD1}"/>
                </a:ext>
              </a:extLst>
            </p:cNvPr>
            <p:cNvCxnSpPr>
              <a:cxnSpLocks/>
            </p:cNvCxnSpPr>
            <p:nvPr/>
          </p:nvCxnSpPr>
          <p:spPr>
            <a:xfrm>
              <a:off x="5799011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3" name="Conector reto 242">
              <a:extLst>
                <a:ext uri="{FF2B5EF4-FFF2-40B4-BE49-F238E27FC236}">
                  <a16:creationId xmlns:a16="http://schemas.microsoft.com/office/drawing/2014/main" id="{7CA08900-C21E-630D-28D9-9521BE4271F6}"/>
                </a:ext>
              </a:extLst>
            </p:cNvPr>
            <p:cNvCxnSpPr>
              <a:cxnSpLocks/>
            </p:cNvCxnSpPr>
            <p:nvPr/>
          </p:nvCxnSpPr>
          <p:spPr>
            <a:xfrm>
              <a:off x="6019123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4" name="Conector reto 243">
              <a:extLst>
                <a:ext uri="{FF2B5EF4-FFF2-40B4-BE49-F238E27FC236}">
                  <a16:creationId xmlns:a16="http://schemas.microsoft.com/office/drawing/2014/main" id="{0B2B5181-86D3-E46B-60AD-BA3CF20BC028}"/>
                </a:ext>
              </a:extLst>
            </p:cNvPr>
            <p:cNvCxnSpPr>
              <a:cxnSpLocks/>
            </p:cNvCxnSpPr>
            <p:nvPr/>
          </p:nvCxnSpPr>
          <p:spPr>
            <a:xfrm>
              <a:off x="6257432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5" name="Conector reto 244">
              <a:extLst>
                <a:ext uri="{FF2B5EF4-FFF2-40B4-BE49-F238E27FC236}">
                  <a16:creationId xmlns:a16="http://schemas.microsoft.com/office/drawing/2014/main" id="{595E2C48-3E37-4C82-0C9D-949EAE79AAE4}"/>
                </a:ext>
              </a:extLst>
            </p:cNvPr>
            <p:cNvCxnSpPr>
              <a:cxnSpLocks/>
            </p:cNvCxnSpPr>
            <p:nvPr/>
          </p:nvCxnSpPr>
          <p:spPr>
            <a:xfrm>
              <a:off x="6563184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6" name="Conector reto 245">
              <a:extLst>
                <a:ext uri="{FF2B5EF4-FFF2-40B4-BE49-F238E27FC236}">
                  <a16:creationId xmlns:a16="http://schemas.microsoft.com/office/drawing/2014/main" id="{59EB48CE-2A15-5036-468E-0BEDAD3E1588}"/>
                </a:ext>
              </a:extLst>
            </p:cNvPr>
            <p:cNvCxnSpPr>
              <a:cxnSpLocks/>
            </p:cNvCxnSpPr>
            <p:nvPr/>
          </p:nvCxnSpPr>
          <p:spPr>
            <a:xfrm>
              <a:off x="6794092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7" name="Conector reto 246">
              <a:extLst>
                <a:ext uri="{FF2B5EF4-FFF2-40B4-BE49-F238E27FC236}">
                  <a16:creationId xmlns:a16="http://schemas.microsoft.com/office/drawing/2014/main" id="{FE438A26-408B-87F3-505E-F5BACBEFBBE3}"/>
                </a:ext>
              </a:extLst>
            </p:cNvPr>
            <p:cNvCxnSpPr>
              <a:cxnSpLocks/>
            </p:cNvCxnSpPr>
            <p:nvPr/>
          </p:nvCxnSpPr>
          <p:spPr>
            <a:xfrm>
              <a:off x="7092101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8" name="Conector reto 247">
              <a:extLst>
                <a:ext uri="{FF2B5EF4-FFF2-40B4-BE49-F238E27FC236}">
                  <a16:creationId xmlns:a16="http://schemas.microsoft.com/office/drawing/2014/main" id="{0965614C-2AB0-E1B1-BE43-F601CE9B716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882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9" name="Conector reto 248">
              <a:extLst>
                <a:ext uri="{FF2B5EF4-FFF2-40B4-BE49-F238E27FC236}">
                  <a16:creationId xmlns:a16="http://schemas.microsoft.com/office/drawing/2014/main" id="{941F857B-A627-DD89-4B67-0D9C40C43A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8322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0" name="Conector reto 249">
              <a:extLst>
                <a:ext uri="{FF2B5EF4-FFF2-40B4-BE49-F238E27FC236}">
                  <a16:creationId xmlns:a16="http://schemas.microsoft.com/office/drawing/2014/main" id="{0D7BFFB0-8340-421C-1752-98016E9B4B8D}"/>
                </a:ext>
              </a:extLst>
            </p:cNvPr>
            <p:cNvCxnSpPr>
              <a:cxnSpLocks/>
            </p:cNvCxnSpPr>
            <p:nvPr/>
          </p:nvCxnSpPr>
          <p:spPr>
            <a:xfrm>
              <a:off x="8070408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1" name="Conector reto 250">
              <a:extLst>
                <a:ext uri="{FF2B5EF4-FFF2-40B4-BE49-F238E27FC236}">
                  <a16:creationId xmlns:a16="http://schemas.microsoft.com/office/drawing/2014/main" id="{F09DD156-F786-55C1-CCE8-76B0B37E71A9}"/>
                </a:ext>
              </a:extLst>
            </p:cNvPr>
            <p:cNvCxnSpPr>
              <a:cxnSpLocks/>
            </p:cNvCxnSpPr>
            <p:nvPr/>
          </p:nvCxnSpPr>
          <p:spPr>
            <a:xfrm>
              <a:off x="8346650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2" name="Conector reto 251">
              <a:extLst>
                <a:ext uri="{FF2B5EF4-FFF2-40B4-BE49-F238E27FC236}">
                  <a16:creationId xmlns:a16="http://schemas.microsoft.com/office/drawing/2014/main" id="{34E16F5A-BD89-4465-8626-C40672FF8F3D}"/>
                </a:ext>
              </a:extLst>
            </p:cNvPr>
            <p:cNvCxnSpPr>
              <a:cxnSpLocks/>
            </p:cNvCxnSpPr>
            <p:nvPr/>
          </p:nvCxnSpPr>
          <p:spPr>
            <a:xfrm>
              <a:off x="8607137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3" name="Conector reto 252">
              <a:extLst>
                <a:ext uri="{FF2B5EF4-FFF2-40B4-BE49-F238E27FC236}">
                  <a16:creationId xmlns:a16="http://schemas.microsoft.com/office/drawing/2014/main" id="{018DC760-39A2-5FDE-378B-3A7E81C56E65}"/>
                </a:ext>
              </a:extLst>
            </p:cNvPr>
            <p:cNvCxnSpPr>
              <a:cxnSpLocks/>
            </p:cNvCxnSpPr>
            <p:nvPr/>
          </p:nvCxnSpPr>
          <p:spPr>
            <a:xfrm>
              <a:off x="8961310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4" name="Conector reto 253">
              <a:extLst>
                <a:ext uri="{FF2B5EF4-FFF2-40B4-BE49-F238E27FC236}">
                  <a16:creationId xmlns:a16="http://schemas.microsoft.com/office/drawing/2014/main" id="{8DC228EC-26FD-030D-5C67-4347D781D77F}"/>
                </a:ext>
              </a:extLst>
            </p:cNvPr>
            <p:cNvCxnSpPr>
              <a:cxnSpLocks/>
            </p:cNvCxnSpPr>
            <p:nvPr/>
          </p:nvCxnSpPr>
          <p:spPr>
            <a:xfrm>
              <a:off x="9184273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9" name="CaixaDeTexto 278">
            <a:extLst>
              <a:ext uri="{FF2B5EF4-FFF2-40B4-BE49-F238E27FC236}">
                <a16:creationId xmlns:a16="http://schemas.microsoft.com/office/drawing/2014/main" id="{8733EAE4-0529-E96F-FDA4-978D7CFC358A}"/>
              </a:ext>
            </a:extLst>
          </p:cNvPr>
          <p:cNvSpPr txBox="1"/>
          <p:nvPr/>
        </p:nvSpPr>
        <p:spPr>
          <a:xfrm>
            <a:off x="9890596" y="4764120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Marker</a:t>
            </a: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80" name="Conector reto 279">
            <a:extLst>
              <a:ext uri="{FF2B5EF4-FFF2-40B4-BE49-F238E27FC236}">
                <a16:creationId xmlns:a16="http://schemas.microsoft.com/office/drawing/2014/main" id="{A4EB38EC-1798-01C1-D40E-D6CF3033A4A5}"/>
              </a:ext>
            </a:extLst>
          </p:cNvPr>
          <p:cNvCxnSpPr>
            <a:cxnSpLocks/>
          </p:cNvCxnSpPr>
          <p:nvPr/>
        </p:nvCxnSpPr>
        <p:spPr>
          <a:xfrm flipH="1">
            <a:off x="9566778" y="5178880"/>
            <a:ext cx="26547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3057FF45-A2FA-6C63-0B0B-D3F975260535}"/>
              </a:ext>
            </a:extLst>
          </p:cNvPr>
          <p:cNvSpPr txBox="1"/>
          <p:nvPr/>
        </p:nvSpPr>
        <p:spPr>
          <a:xfrm>
            <a:off x="9890596" y="5027986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QTL</a:t>
            </a:r>
          </a:p>
        </p:txBody>
      </p:sp>
      <p:cxnSp>
        <p:nvCxnSpPr>
          <p:cNvPr id="282" name="Conector reto 281">
            <a:extLst>
              <a:ext uri="{FF2B5EF4-FFF2-40B4-BE49-F238E27FC236}">
                <a16:creationId xmlns:a16="http://schemas.microsoft.com/office/drawing/2014/main" id="{94AC6EF6-BF15-2D36-2861-597836A17026}"/>
              </a:ext>
            </a:extLst>
          </p:cNvPr>
          <p:cNvCxnSpPr>
            <a:cxnSpLocks/>
          </p:cNvCxnSpPr>
          <p:nvPr/>
        </p:nvCxnSpPr>
        <p:spPr>
          <a:xfrm flipH="1">
            <a:off x="9566777" y="5438856"/>
            <a:ext cx="26547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CaixaDeTexto 282">
            <a:extLst>
              <a:ext uri="{FF2B5EF4-FFF2-40B4-BE49-F238E27FC236}">
                <a16:creationId xmlns:a16="http://schemas.microsoft.com/office/drawing/2014/main" id="{2A165655-6B53-3BA5-0013-BC2556F73F21}"/>
              </a:ext>
            </a:extLst>
          </p:cNvPr>
          <p:cNvSpPr txBox="1"/>
          <p:nvPr/>
        </p:nvSpPr>
        <p:spPr>
          <a:xfrm>
            <a:off x="9890596" y="530886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DNA</a:t>
            </a:r>
          </a:p>
        </p:txBody>
      </p:sp>
    </p:spTree>
    <p:extLst>
      <p:ext uri="{BB962C8B-B14F-4D97-AF65-F5344CB8AC3E}">
        <p14:creationId xmlns:p14="http://schemas.microsoft.com/office/powerpoint/2010/main" val="131452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69">
            <a:extLst>
              <a:ext uri="{FF2B5EF4-FFF2-40B4-BE49-F238E27FC236}">
                <a16:creationId xmlns:a16="http://schemas.microsoft.com/office/drawing/2014/main" id="{5E5B54B4-4EDE-4037-8CBD-010E7B559D8D}"/>
              </a:ext>
            </a:extLst>
          </p:cNvPr>
          <p:cNvSpPr txBox="1"/>
          <p:nvPr/>
        </p:nvSpPr>
        <p:spPr>
          <a:xfrm>
            <a:off x="182556" y="60061"/>
            <a:ext cx="639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Genomic selection</a:t>
            </a:r>
          </a:p>
        </p:txBody>
      </p:sp>
      <p:sp>
        <p:nvSpPr>
          <p:cNvPr id="3" name="CaixaDeTexto 106">
            <a:extLst>
              <a:ext uri="{FF2B5EF4-FFF2-40B4-BE49-F238E27FC236}">
                <a16:creationId xmlns:a16="http://schemas.microsoft.com/office/drawing/2014/main" id="{06D1DA3C-6E8D-E064-E014-3F9FD4F78739}"/>
              </a:ext>
            </a:extLst>
          </p:cNvPr>
          <p:cNvSpPr txBox="1"/>
          <p:nvPr/>
        </p:nvSpPr>
        <p:spPr>
          <a:xfrm>
            <a:off x="8118275" y="6396335"/>
            <a:ext cx="4904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03A1A4"/>
                </a:solidFill>
                <a:latin typeface="Century Gothic" panose="020B0502020202020204" pitchFamily="34" charset="0"/>
              </a:defRPr>
            </a:lvl1pPr>
          </a:lstStyle>
          <a:p>
            <a:pPr algn="ctr"/>
            <a:r>
              <a:rPr kumimoji="0" lang="pt-BR" altLang="pt-BR" sz="120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Meuwissen</a:t>
            </a:r>
            <a:r>
              <a:rPr kumimoji="0" lang="pt-BR" altLang="pt-BR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1997, </a:t>
            </a:r>
            <a:r>
              <a:rPr lang="pt-BR" altLang="pt-B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r>
              <a:rPr kumimoji="0" lang="pt-BR" altLang="pt-BR" sz="120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oollians</a:t>
            </a:r>
            <a:r>
              <a:rPr kumimoji="0" lang="pt-BR" altLang="pt-BR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et al. 2016</a:t>
            </a: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7246BC46-D7D0-428F-F664-1330516FE879}"/>
              </a:ext>
            </a:extLst>
          </p:cNvPr>
          <p:cNvCxnSpPr>
            <a:cxnSpLocks/>
          </p:cNvCxnSpPr>
          <p:nvPr/>
        </p:nvCxnSpPr>
        <p:spPr>
          <a:xfrm>
            <a:off x="274399" y="667976"/>
            <a:ext cx="373324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">
            <a:extLst>
              <a:ext uri="{FF2B5EF4-FFF2-40B4-BE49-F238E27FC236}">
                <a16:creationId xmlns:a16="http://schemas.microsoft.com/office/drawing/2014/main" id="{EA49B965-CD29-57E1-B82F-4A03D8049E7C}"/>
              </a:ext>
            </a:extLst>
          </p:cNvPr>
          <p:cNvGrpSpPr/>
          <p:nvPr/>
        </p:nvGrpSpPr>
        <p:grpSpPr>
          <a:xfrm>
            <a:off x="182556" y="6190024"/>
            <a:ext cx="2507187" cy="523220"/>
            <a:chOff x="53930" y="6297978"/>
            <a:chExt cx="2507187" cy="523220"/>
          </a:xfrm>
        </p:grpSpPr>
        <p:sp>
          <p:nvSpPr>
            <p:cNvPr id="12" name="CaixaDeTexto 106">
              <a:extLst>
                <a:ext uri="{FF2B5EF4-FFF2-40B4-BE49-F238E27FC236}">
                  <a16:creationId xmlns:a16="http://schemas.microsoft.com/office/drawing/2014/main" id="{81D8CDB1-088E-EC2C-F642-D17CE322B4D3}"/>
                </a:ext>
              </a:extLst>
            </p:cNvPr>
            <p:cNvSpPr txBox="1"/>
            <p:nvPr/>
          </p:nvSpPr>
          <p:spPr>
            <a:xfrm>
              <a:off x="461742" y="6381237"/>
              <a:ext cx="20993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pt-BR"/>
              </a:defPPr>
              <a:lvl1pPr>
                <a:defRPr b="1">
                  <a:solidFill>
                    <a:srgbClr val="03A1A4"/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kumimoji="0" lang="pt-BR" altLang="pt-BR" sz="1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University of Florida</a:t>
              </a:r>
            </a:p>
            <a:p>
              <a:r>
                <a:rPr kumimoji="0" lang="pt-BR" altLang="pt-B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Marco Antonio Peixoto</a:t>
              </a:r>
              <a:endParaRPr lang="en-US" sz="1000" b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3" name="Graphic 3" descr="Corn outline">
              <a:extLst>
                <a:ext uri="{FF2B5EF4-FFF2-40B4-BE49-F238E27FC236}">
                  <a16:creationId xmlns:a16="http://schemas.microsoft.com/office/drawing/2014/main" id="{CE7A7EE4-8613-4B3B-2A40-96DBCC752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930" y="6297978"/>
              <a:ext cx="523220" cy="523220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497CF1-5926-E0D3-79EB-C19027216408}"/>
              </a:ext>
            </a:extLst>
          </p:cNvPr>
          <p:cNvSpPr txBox="1"/>
          <p:nvPr/>
        </p:nvSpPr>
        <p:spPr>
          <a:xfrm>
            <a:off x="344429" y="1463447"/>
            <a:ext cx="538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Quantitative trait information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ECE246-1468-A02A-52C9-53C17A852C59}"/>
              </a:ext>
            </a:extLst>
          </p:cNvPr>
          <p:cNvSpPr txBox="1"/>
          <p:nvPr/>
        </p:nvSpPr>
        <p:spPr>
          <a:xfrm>
            <a:off x="5728461" y="1474937"/>
            <a:ext cx="3533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Genotypic information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Imagem 7" descr="Pessoas em caminho de terra&#10;&#10;Descrição gerada automaticamente">
            <a:extLst>
              <a:ext uri="{FF2B5EF4-FFF2-40B4-BE49-F238E27FC236}">
                <a16:creationId xmlns:a16="http://schemas.microsoft.com/office/drawing/2014/main" id="{0EED395A-580A-A409-66DE-D44EB92EA6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5" t="13726" r="6862" b="12288"/>
          <a:stretch/>
        </p:blipFill>
        <p:spPr>
          <a:xfrm>
            <a:off x="971808" y="2187321"/>
            <a:ext cx="2745444" cy="1773883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60D43FC-B5CB-2059-315A-6B21C9FE8FBB}"/>
              </a:ext>
            </a:extLst>
          </p:cNvPr>
          <p:cNvCxnSpPr>
            <a:cxnSpLocks/>
          </p:cNvCxnSpPr>
          <p:nvPr/>
        </p:nvCxnSpPr>
        <p:spPr>
          <a:xfrm>
            <a:off x="10338061" y="2576156"/>
            <a:ext cx="0" cy="12550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A95B1AB-60F8-3F44-4206-29FCBF9BE1F1}"/>
              </a:ext>
            </a:extLst>
          </p:cNvPr>
          <p:cNvGrpSpPr/>
          <p:nvPr/>
        </p:nvGrpSpPr>
        <p:grpSpPr>
          <a:xfrm>
            <a:off x="5645604" y="2485020"/>
            <a:ext cx="3756212" cy="910998"/>
            <a:chOff x="5716154" y="2277656"/>
            <a:chExt cx="3756212" cy="910998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2493CBE0-23E4-B3CC-E65C-92300A498508}"/>
                </a:ext>
              </a:extLst>
            </p:cNvPr>
            <p:cNvGrpSpPr/>
            <p:nvPr/>
          </p:nvGrpSpPr>
          <p:grpSpPr>
            <a:xfrm>
              <a:off x="5716154" y="2340409"/>
              <a:ext cx="3756212" cy="0"/>
              <a:chOff x="6639519" y="2340409"/>
              <a:chExt cx="3756212" cy="0"/>
            </a:xfrm>
          </p:grpSpPr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13B328BB-698A-5710-E403-6657DBE1F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519" y="2340409"/>
                <a:ext cx="375621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88B54295-BCF1-7B09-0F3C-E31B24C84F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0714" y="2340409"/>
                <a:ext cx="154573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A93903F9-A316-E6C5-0D46-BCAE2FE1F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9135" y="2340409"/>
                <a:ext cx="154573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04B964D0-8C6E-0862-EDE8-2EC07B7D1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795" y="2340409"/>
                <a:ext cx="154573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9100692F-0AE5-5900-F024-EA5619EE4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5726" y="2340409"/>
                <a:ext cx="154573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>
                <a:extLst>
                  <a:ext uri="{FF2B5EF4-FFF2-40B4-BE49-F238E27FC236}">
                    <a16:creationId xmlns:a16="http://schemas.microsoft.com/office/drawing/2014/main" id="{E9708687-703D-DCB2-36E6-3BC7191ADC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78496" y="2340409"/>
                <a:ext cx="97457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>
                <a:extLst>
                  <a:ext uri="{FF2B5EF4-FFF2-40B4-BE49-F238E27FC236}">
                    <a16:creationId xmlns:a16="http://schemas.microsoft.com/office/drawing/2014/main" id="{AFB8E691-A5C3-E4B1-6455-D56A71970C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3805" y="2340409"/>
                <a:ext cx="292440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>
                <a:extLst>
                  <a:ext uri="{FF2B5EF4-FFF2-40B4-BE49-F238E27FC236}">
                    <a16:creationId xmlns:a16="http://schemas.microsoft.com/office/drawing/2014/main" id="{CDCB174A-9EFF-8634-A2FB-1B0A618E92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79391" y="2340409"/>
                <a:ext cx="97457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>
                <a:extLst>
                  <a:ext uri="{FF2B5EF4-FFF2-40B4-BE49-F238E27FC236}">
                    <a16:creationId xmlns:a16="http://schemas.microsoft.com/office/drawing/2014/main" id="{63B676E4-D77B-B1FB-B30F-7045005CFD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41884" y="2340409"/>
                <a:ext cx="97457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>
                <a:extLst>
                  <a:ext uri="{FF2B5EF4-FFF2-40B4-BE49-F238E27FC236}">
                    <a16:creationId xmlns:a16="http://schemas.microsoft.com/office/drawing/2014/main" id="{8D8F104D-08EE-E6E0-76EA-A8168DF22E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68519" y="2340409"/>
                <a:ext cx="97457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E557B215-20A1-706F-9346-9DCAB67C49E6}"/>
                </a:ext>
              </a:extLst>
            </p:cNvPr>
            <p:cNvGrpSpPr/>
            <p:nvPr/>
          </p:nvGrpSpPr>
          <p:grpSpPr>
            <a:xfrm>
              <a:off x="5716154" y="3138269"/>
              <a:ext cx="3756212" cy="0"/>
              <a:chOff x="6639519" y="3138269"/>
              <a:chExt cx="3756212" cy="0"/>
            </a:xfrm>
          </p:grpSpPr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156D8D84-93A9-449F-A818-DBAA5C90E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519" y="3138269"/>
                <a:ext cx="375621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99BCA494-FD12-9CD9-75EF-0F7F38DD9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6422" y="3138269"/>
                <a:ext cx="154573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4C4D92C3-E172-B995-EFEB-597BB7267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0299" y="3138269"/>
                <a:ext cx="154573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94764BD7-6507-325A-FB77-FDD819EBDD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7538" y="3138269"/>
                <a:ext cx="154573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E3363EB0-29E6-71A8-C2EF-CE60FE5BE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1" y="3138269"/>
                <a:ext cx="292440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A38ABB99-89B1-887D-3E34-A8132A5C7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6148" y="3138269"/>
                <a:ext cx="292440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0CECCD3F-B6EA-81F1-FD16-68A1591D2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8353" y="3138269"/>
                <a:ext cx="97457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960876E0-3569-AD1D-038B-0C6ED9935A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81648" y="3138269"/>
                <a:ext cx="97457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16CF25E6-AB78-5A86-C93A-AAE4F4E233AE}"/>
                </a:ext>
              </a:extLst>
            </p:cNvPr>
            <p:cNvGrpSpPr/>
            <p:nvPr/>
          </p:nvGrpSpPr>
          <p:grpSpPr>
            <a:xfrm>
              <a:off x="5716154" y="2739339"/>
              <a:ext cx="3756212" cy="0"/>
              <a:chOff x="6639519" y="2746603"/>
              <a:chExt cx="3756212" cy="0"/>
            </a:xfrm>
          </p:grpSpPr>
          <p:cxnSp>
            <p:nvCxnSpPr>
              <p:cNvPr id="58" name="Conector reto 57">
                <a:extLst>
                  <a:ext uri="{FF2B5EF4-FFF2-40B4-BE49-F238E27FC236}">
                    <a16:creationId xmlns:a16="http://schemas.microsoft.com/office/drawing/2014/main" id="{94E55C72-DDA6-6393-3063-925121DE2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519" y="2746603"/>
                <a:ext cx="375621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>
                <a:extLst>
                  <a:ext uri="{FF2B5EF4-FFF2-40B4-BE49-F238E27FC236}">
                    <a16:creationId xmlns:a16="http://schemas.microsoft.com/office/drawing/2014/main" id="{4FD70EFE-3C83-75E4-F5BE-7FBDEFF27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3363" y="2746603"/>
                <a:ext cx="292440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to 59">
                <a:extLst>
                  <a:ext uri="{FF2B5EF4-FFF2-40B4-BE49-F238E27FC236}">
                    <a16:creationId xmlns:a16="http://schemas.microsoft.com/office/drawing/2014/main" id="{C4F1C483-D95A-CE2A-CC12-E52AC32BBE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18788" y="2746603"/>
                <a:ext cx="97457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D2D5B18E-0738-E170-81EF-76AC5AE54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39860" y="2746603"/>
                <a:ext cx="97457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F9AE8F8D-02C5-52C7-D5C9-B2EEF2A15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45556" y="2746603"/>
                <a:ext cx="97457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B7CA2B35-59CA-9D09-3DD4-ABBAFE18E9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1712" y="2746603"/>
                <a:ext cx="97457" cy="0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CFF922C-72FE-93BF-928E-1B0089D5E7C3}"/>
                </a:ext>
              </a:extLst>
            </p:cNvPr>
            <p:cNvCxnSpPr>
              <a:cxnSpLocks/>
            </p:cNvCxnSpPr>
            <p:nvPr/>
          </p:nvCxnSpPr>
          <p:spPr>
            <a:xfrm>
              <a:off x="5857349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175F2580-3C42-C686-5F02-731070D12CE9}"/>
                </a:ext>
              </a:extLst>
            </p:cNvPr>
            <p:cNvCxnSpPr>
              <a:cxnSpLocks/>
            </p:cNvCxnSpPr>
            <p:nvPr/>
          </p:nvCxnSpPr>
          <p:spPr>
            <a:xfrm>
              <a:off x="6077461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DD7D1B62-5B6B-BF20-ECB5-E43B412FB4A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770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493F374B-FD1B-6EF2-F5EA-5F6584B09AAB}"/>
                </a:ext>
              </a:extLst>
            </p:cNvPr>
            <p:cNvCxnSpPr>
              <a:cxnSpLocks/>
            </p:cNvCxnSpPr>
            <p:nvPr/>
          </p:nvCxnSpPr>
          <p:spPr>
            <a:xfrm>
              <a:off x="6621522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C01228B-6760-A210-DA79-2DC07D5BA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52430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622A2B16-EACD-E637-73F3-F1F4259214B4}"/>
                </a:ext>
              </a:extLst>
            </p:cNvPr>
            <p:cNvCxnSpPr>
              <a:cxnSpLocks/>
            </p:cNvCxnSpPr>
            <p:nvPr/>
          </p:nvCxnSpPr>
          <p:spPr>
            <a:xfrm>
              <a:off x="7150439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959A3222-4D75-D557-87F6-9F540854DDBA}"/>
                </a:ext>
              </a:extLst>
            </p:cNvPr>
            <p:cNvCxnSpPr>
              <a:cxnSpLocks/>
            </p:cNvCxnSpPr>
            <p:nvPr/>
          </p:nvCxnSpPr>
          <p:spPr>
            <a:xfrm>
              <a:off x="7454220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B0AC7974-DCE7-662C-E6D9-006E06F15C9F}"/>
                </a:ext>
              </a:extLst>
            </p:cNvPr>
            <p:cNvCxnSpPr>
              <a:cxnSpLocks/>
            </p:cNvCxnSpPr>
            <p:nvPr/>
          </p:nvCxnSpPr>
          <p:spPr>
            <a:xfrm>
              <a:off x="7746660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8A97547B-65AB-A9AC-7524-50AB2B9E8D18}"/>
                </a:ext>
              </a:extLst>
            </p:cNvPr>
            <p:cNvCxnSpPr>
              <a:cxnSpLocks/>
            </p:cNvCxnSpPr>
            <p:nvPr/>
          </p:nvCxnSpPr>
          <p:spPr>
            <a:xfrm>
              <a:off x="8128746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F66969BD-1E99-4932-9DED-B4C17CDBC62A}"/>
                </a:ext>
              </a:extLst>
            </p:cNvPr>
            <p:cNvCxnSpPr>
              <a:cxnSpLocks/>
            </p:cNvCxnSpPr>
            <p:nvPr/>
          </p:nvCxnSpPr>
          <p:spPr>
            <a:xfrm>
              <a:off x="8404988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765FEF2C-4E98-7A37-4A28-DA3564FDBCC9}"/>
                </a:ext>
              </a:extLst>
            </p:cNvPr>
            <p:cNvCxnSpPr>
              <a:cxnSpLocks/>
            </p:cNvCxnSpPr>
            <p:nvPr/>
          </p:nvCxnSpPr>
          <p:spPr>
            <a:xfrm>
              <a:off x="8665475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D4506DF-1332-CEC0-1B93-4E65E70AFEB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648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B1364CE9-21F2-3263-2925-DC5A784DB06A}"/>
                </a:ext>
              </a:extLst>
            </p:cNvPr>
            <p:cNvCxnSpPr>
              <a:cxnSpLocks/>
            </p:cNvCxnSpPr>
            <p:nvPr/>
          </p:nvCxnSpPr>
          <p:spPr>
            <a:xfrm>
              <a:off x="9242611" y="3063148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0B020F47-25DB-FE28-69E9-F3D557D4EC66}"/>
                </a:ext>
              </a:extLst>
            </p:cNvPr>
            <p:cNvCxnSpPr>
              <a:cxnSpLocks/>
            </p:cNvCxnSpPr>
            <p:nvPr/>
          </p:nvCxnSpPr>
          <p:spPr>
            <a:xfrm>
              <a:off x="5954806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36D25940-74BE-2B91-C4AC-032A1C4B29B2}"/>
                </a:ext>
              </a:extLst>
            </p:cNvPr>
            <p:cNvCxnSpPr>
              <a:cxnSpLocks/>
            </p:cNvCxnSpPr>
            <p:nvPr/>
          </p:nvCxnSpPr>
          <p:spPr>
            <a:xfrm>
              <a:off x="6174918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43D854C7-75F1-9FAD-E2B3-FEB4FD729C1A}"/>
                </a:ext>
              </a:extLst>
            </p:cNvPr>
            <p:cNvCxnSpPr>
              <a:cxnSpLocks/>
            </p:cNvCxnSpPr>
            <p:nvPr/>
          </p:nvCxnSpPr>
          <p:spPr>
            <a:xfrm>
              <a:off x="6413227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465A3AAE-E677-E88F-2B20-64023B38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718979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47B76FC4-EACE-ECDE-65B6-E77797BEA0F2}"/>
                </a:ext>
              </a:extLst>
            </p:cNvPr>
            <p:cNvCxnSpPr>
              <a:cxnSpLocks/>
            </p:cNvCxnSpPr>
            <p:nvPr/>
          </p:nvCxnSpPr>
          <p:spPr>
            <a:xfrm>
              <a:off x="6949887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FD506369-B3B8-7D08-21C8-73453B25C72D}"/>
                </a:ext>
              </a:extLst>
            </p:cNvPr>
            <p:cNvCxnSpPr>
              <a:cxnSpLocks/>
            </p:cNvCxnSpPr>
            <p:nvPr/>
          </p:nvCxnSpPr>
          <p:spPr>
            <a:xfrm>
              <a:off x="7247896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142F5450-D4B9-C0EB-BEEE-F41A1073EF8D}"/>
                </a:ext>
              </a:extLst>
            </p:cNvPr>
            <p:cNvCxnSpPr>
              <a:cxnSpLocks/>
            </p:cNvCxnSpPr>
            <p:nvPr/>
          </p:nvCxnSpPr>
          <p:spPr>
            <a:xfrm>
              <a:off x="7551677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0A247F3A-8C86-7082-BF98-9E791E9E7C03}"/>
                </a:ext>
              </a:extLst>
            </p:cNvPr>
            <p:cNvCxnSpPr>
              <a:cxnSpLocks/>
            </p:cNvCxnSpPr>
            <p:nvPr/>
          </p:nvCxnSpPr>
          <p:spPr>
            <a:xfrm>
              <a:off x="7844117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9B6BAA31-C81B-EAB2-B22C-6F133335EBE3}"/>
                </a:ext>
              </a:extLst>
            </p:cNvPr>
            <p:cNvCxnSpPr>
              <a:cxnSpLocks/>
            </p:cNvCxnSpPr>
            <p:nvPr/>
          </p:nvCxnSpPr>
          <p:spPr>
            <a:xfrm>
              <a:off x="8226203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1DD19C7B-C0DC-8508-267F-C6E88F06609D}"/>
                </a:ext>
              </a:extLst>
            </p:cNvPr>
            <p:cNvCxnSpPr>
              <a:cxnSpLocks/>
            </p:cNvCxnSpPr>
            <p:nvPr/>
          </p:nvCxnSpPr>
          <p:spPr>
            <a:xfrm>
              <a:off x="8502445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EFB76BE2-B303-D9CC-6B0F-128FF8C98D92}"/>
                </a:ext>
              </a:extLst>
            </p:cNvPr>
            <p:cNvCxnSpPr>
              <a:cxnSpLocks/>
            </p:cNvCxnSpPr>
            <p:nvPr/>
          </p:nvCxnSpPr>
          <p:spPr>
            <a:xfrm>
              <a:off x="8762932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77E09F01-128E-051E-474A-E2D1B61F9CE8}"/>
                </a:ext>
              </a:extLst>
            </p:cNvPr>
            <p:cNvCxnSpPr>
              <a:cxnSpLocks/>
            </p:cNvCxnSpPr>
            <p:nvPr/>
          </p:nvCxnSpPr>
          <p:spPr>
            <a:xfrm>
              <a:off x="9117105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218D2E0-C2E4-8D9C-64F1-6C785EF649FE}"/>
                </a:ext>
              </a:extLst>
            </p:cNvPr>
            <p:cNvCxnSpPr>
              <a:cxnSpLocks/>
            </p:cNvCxnSpPr>
            <p:nvPr/>
          </p:nvCxnSpPr>
          <p:spPr>
            <a:xfrm>
              <a:off x="9340068" y="267658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94D3CDD3-90A2-2F55-6831-C179AFEE9353}"/>
                </a:ext>
              </a:extLst>
            </p:cNvPr>
            <p:cNvCxnSpPr>
              <a:cxnSpLocks/>
            </p:cNvCxnSpPr>
            <p:nvPr/>
          </p:nvCxnSpPr>
          <p:spPr>
            <a:xfrm>
              <a:off x="5799011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3717D62D-B7DB-7606-FB1B-409D15B2188A}"/>
                </a:ext>
              </a:extLst>
            </p:cNvPr>
            <p:cNvCxnSpPr>
              <a:cxnSpLocks/>
            </p:cNvCxnSpPr>
            <p:nvPr/>
          </p:nvCxnSpPr>
          <p:spPr>
            <a:xfrm>
              <a:off x="6019123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B1B8BD99-D90D-D51C-0577-6DD48DEFBA6E}"/>
                </a:ext>
              </a:extLst>
            </p:cNvPr>
            <p:cNvCxnSpPr>
              <a:cxnSpLocks/>
            </p:cNvCxnSpPr>
            <p:nvPr/>
          </p:nvCxnSpPr>
          <p:spPr>
            <a:xfrm>
              <a:off x="6257432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D5DAB4A2-B7D5-C464-25FB-A1D7FBF19CCD}"/>
                </a:ext>
              </a:extLst>
            </p:cNvPr>
            <p:cNvCxnSpPr>
              <a:cxnSpLocks/>
            </p:cNvCxnSpPr>
            <p:nvPr/>
          </p:nvCxnSpPr>
          <p:spPr>
            <a:xfrm>
              <a:off x="6563184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F9D242E5-5868-7EE3-4676-DEA1AC828E4E}"/>
                </a:ext>
              </a:extLst>
            </p:cNvPr>
            <p:cNvCxnSpPr>
              <a:cxnSpLocks/>
            </p:cNvCxnSpPr>
            <p:nvPr/>
          </p:nvCxnSpPr>
          <p:spPr>
            <a:xfrm>
              <a:off x="6794092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1A0A9F95-885B-77D0-192C-280C74127604}"/>
                </a:ext>
              </a:extLst>
            </p:cNvPr>
            <p:cNvCxnSpPr>
              <a:cxnSpLocks/>
            </p:cNvCxnSpPr>
            <p:nvPr/>
          </p:nvCxnSpPr>
          <p:spPr>
            <a:xfrm>
              <a:off x="7092101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48D09817-69B1-970E-DEA1-F8AFAC9542F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882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AABE494E-B335-BEB6-2F4B-6DF6DA8EB611}"/>
                </a:ext>
              </a:extLst>
            </p:cNvPr>
            <p:cNvCxnSpPr>
              <a:cxnSpLocks/>
            </p:cNvCxnSpPr>
            <p:nvPr/>
          </p:nvCxnSpPr>
          <p:spPr>
            <a:xfrm>
              <a:off x="7688322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7FA867D5-41C1-CE55-20A6-9658FFD75F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0408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F8986BFC-9494-D397-B790-15337A73D61F}"/>
                </a:ext>
              </a:extLst>
            </p:cNvPr>
            <p:cNvCxnSpPr>
              <a:cxnSpLocks/>
            </p:cNvCxnSpPr>
            <p:nvPr/>
          </p:nvCxnSpPr>
          <p:spPr>
            <a:xfrm>
              <a:off x="8346650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90FAE0F0-AC70-5FC4-7A05-C9BFA11CF918}"/>
                </a:ext>
              </a:extLst>
            </p:cNvPr>
            <p:cNvCxnSpPr>
              <a:cxnSpLocks/>
            </p:cNvCxnSpPr>
            <p:nvPr/>
          </p:nvCxnSpPr>
          <p:spPr>
            <a:xfrm>
              <a:off x="8607137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19EAC3D5-D008-3AD3-9163-166EAD181D63}"/>
                </a:ext>
              </a:extLst>
            </p:cNvPr>
            <p:cNvCxnSpPr>
              <a:cxnSpLocks/>
            </p:cNvCxnSpPr>
            <p:nvPr/>
          </p:nvCxnSpPr>
          <p:spPr>
            <a:xfrm>
              <a:off x="8961310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A07102A7-0647-C3A3-6DFC-7941F505EC47}"/>
                </a:ext>
              </a:extLst>
            </p:cNvPr>
            <p:cNvCxnSpPr>
              <a:cxnSpLocks/>
            </p:cNvCxnSpPr>
            <p:nvPr/>
          </p:nvCxnSpPr>
          <p:spPr>
            <a:xfrm>
              <a:off x="9184273" y="2277656"/>
              <a:ext cx="0" cy="12550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F7A45D89-C6CE-8E38-3542-BC720C14095A}"/>
              </a:ext>
            </a:extLst>
          </p:cNvPr>
          <p:cNvSpPr txBox="1"/>
          <p:nvPr/>
        </p:nvSpPr>
        <p:spPr>
          <a:xfrm>
            <a:off x="10520752" y="2485020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Marker</a:t>
            </a:r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A8DE5172-94FF-F179-00DE-A9AF182090C7}"/>
              </a:ext>
            </a:extLst>
          </p:cNvPr>
          <p:cNvCxnSpPr>
            <a:cxnSpLocks/>
          </p:cNvCxnSpPr>
          <p:nvPr/>
        </p:nvCxnSpPr>
        <p:spPr>
          <a:xfrm flipH="1">
            <a:off x="10196934" y="2899780"/>
            <a:ext cx="26547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68CEF81D-EE65-D557-2F92-CF4D65982F8A}"/>
              </a:ext>
            </a:extLst>
          </p:cNvPr>
          <p:cNvSpPr txBox="1"/>
          <p:nvPr/>
        </p:nvSpPr>
        <p:spPr>
          <a:xfrm>
            <a:off x="10520752" y="2748886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QTL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DA92EF11-B1A4-89A4-1DF3-05ABACC542FE}"/>
              </a:ext>
            </a:extLst>
          </p:cNvPr>
          <p:cNvCxnSpPr>
            <a:cxnSpLocks/>
          </p:cNvCxnSpPr>
          <p:nvPr/>
        </p:nvCxnSpPr>
        <p:spPr>
          <a:xfrm flipH="1">
            <a:off x="10196933" y="3159756"/>
            <a:ext cx="26547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9D3056A5-D349-680C-C56D-861EEF5E5C1B}"/>
              </a:ext>
            </a:extLst>
          </p:cNvPr>
          <p:cNvSpPr txBox="1"/>
          <p:nvPr/>
        </p:nvSpPr>
        <p:spPr>
          <a:xfrm>
            <a:off x="10520752" y="302976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DNA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78419F0E-33E8-24AE-C980-EB3194ED81BC}"/>
              </a:ext>
            </a:extLst>
          </p:cNvPr>
          <p:cNvSpPr txBox="1"/>
          <p:nvPr/>
        </p:nvSpPr>
        <p:spPr>
          <a:xfrm>
            <a:off x="2956458" y="4829050"/>
            <a:ext cx="56606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Use the model + molecular markers to predict unobserved genotypes.</a:t>
            </a:r>
          </a:p>
        </p:txBody>
      </p:sp>
      <p:sp>
        <p:nvSpPr>
          <p:cNvPr id="90" name="TextBox 20">
            <a:extLst>
              <a:ext uri="{FF2B5EF4-FFF2-40B4-BE49-F238E27FC236}">
                <a16:creationId xmlns:a16="http://schemas.microsoft.com/office/drawing/2014/main" id="{08D90648-8A32-4BA8-63F6-BE21D2D9D695}"/>
              </a:ext>
            </a:extLst>
          </p:cNvPr>
          <p:cNvSpPr txBox="1"/>
          <p:nvPr/>
        </p:nvSpPr>
        <p:spPr>
          <a:xfrm>
            <a:off x="3808006" y="5850642"/>
            <a:ext cx="3809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 = X</a:t>
            </a:r>
            <a:r>
              <a:rPr lang="el-GR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β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+ </a:t>
            </a: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Zg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+ e </a:t>
            </a:r>
          </a:p>
          <a:p>
            <a:endParaRPr lang="en-US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3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D38C7B-A2E9-BEFF-F9C7-DC11A52D7F9B}"/>
              </a:ext>
            </a:extLst>
          </p:cNvPr>
          <p:cNvGrpSpPr/>
          <p:nvPr/>
        </p:nvGrpSpPr>
        <p:grpSpPr>
          <a:xfrm>
            <a:off x="12789" y="6251579"/>
            <a:ext cx="2539085" cy="523220"/>
            <a:chOff x="53930" y="6297978"/>
            <a:chExt cx="2539085" cy="523220"/>
          </a:xfrm>
        </p:grpSpPr>
        <p:sp>
          <p:nvSpPr>
            <p:cNvPr id="3" name="CaixaDeTexto 106">
              <a:extLst>
                <a:ext uri="{FF2B5EF4-FFF2-40B4-BE49-F238E27FC236}">
                  <a16:creationId xmlns:a16="http://schemas.microsoft.com/office/drawing/2014/main" id="{359AC2FB-C1A0-F7B7-634B-F1B95F9C1806}"/>
                </a:ext>
              </a:extLst>
            </p:cNvPr>
            <p:cNvSpPr txBox="1"/>
            <p:nvPr/>
          </p:nvSpPr>
          <p:spPr>
            <a:xfrm>
              <a:off x="493640" y="6359533"/>
              <a:ext cx="20993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pt-BR"/>
              </a:defPPr>
              <a:lvl1pPr>
                <a:defRPr b="1">
                  <a:solidFill>
                    <a:srgbClr val="03A1A4"/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kumimoji="0" lang="pt-BR" altLang="pt-BR" sz="1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University </a:t>
              </a:r>
              <a:r>
                <a:rPr kumimoji="0" lang="pt-BR" altLang="pt-BR" sz="10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of</a:t>
              </a:r>
              <a:r>
                <a:rPr kumimoji="0" lang="pt-BR" altLang="pt-BR" sz="1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Florida</a:t>
              </a:r>
              <a:endParaRPr lang="pt-BR" altLang="pt-BR" sz="1000" b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kumimoji="0" lang="pt-BR" altLang="pt-B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Marco Antonio Peixoto</a:t>
              </a:r>
              <a:endParaRPr lang="en-US" sz="1000" b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" name="Graphic 3" descr="Corn outline">
              <a:extLst>
                <a:ext uri="{FF2B5EF4-FFF2-40B4-BE49-F238E27FC236}">
                  <a16:creationId xmlns:a16="http://schemas.microsoft.com/office/drawing/2014/main" id="{A1927CB6-F0C9-6D2F-5865-1D035711C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930" y="6297978"/>
              <a:ext cx="523220" cy="52322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1DED5F-5BB0-B688-D9C4-A8D87959B2D5}"/>
              </a:ext>
            </a:extLst>
          </p:cNvPr>
          <p:cNvGrpSpPr/>
          <p:nvPr/>
        </p:nvGrpSpPr>
        <p:grpSpPr>
          <a:xfrm>
            <a:off x="6444695" y="1082401"/>
            <a:ext cx="4319871" cy="2666488"/>
            <a:chOff x="5935211" y="2359187"/>
            <a:chExt cx="4319871" cy="2666488"/>
          </a:xfrm>
        </p:grpSpPr>
        <p:sp>
          <p:nvSpPr>
            <p:cNvPr id="8" name="Double Bracket 7">
              <a:extLst>
                <a:ext uri="{FF2B5EF4-FFF2-40B4-BE49-F238E27FC236}">
                  <a16:creationId xmlns:a16="http://schemas.microsoft.com/office/drawing/2014/main" id="{85CBC989-1308-D416-2AEA-062149DFBC8F}"/>
                </a:ext>
              </a:extLst>
            </p:cNvPr>
            <p:cNvSpPr/>
            <p:nvPr/>
          </p:nvSpPr>
          <p:spPr>
            <a:xfrm>
              <a:off x="5935211" y="2399523"/>
              <a:ext cx="423644" cy="1356491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Corn outline">
              <a:extLst>
                <a:ext uri="{FF2B5EF4-FFF2-40B4-BE49-F238E27FC236}">
                  <a16:creationId xmlns:a16="http://schemas.microsoft.com/office/drawing/2014/main" id="{0780786B-F163-7018-F322-24085482D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9535194">
              <a:off x="5970199" y="2411307"/>
              <a:ext cx="365760" cy="365760"/>
            </a:xfrm>
            <a:prstGeom prst="rect">
              <a:avLst/>
            </a:prstGeom>
          </p:spPr>
        </p:pic>
        <p:pic>
          <p:nvPicPr>
            <p:cNvPr id="11" name="Graphic 10" descr="Corn outline">
              <a:extLst>
                <a:ext uri="{FF2B5EF4-FFF2-40B4-BE49-F238E27FC236}">
                  <a16:creationId xmlns:a16="http://schemas.microsoft.com/office/drawing/2014/main" id="{06738688-D9B0-E1DA-D909-CCDF3AA85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9535194">
              <a:off x="5970199" y="2730973"/>
              <a:ext cx="365760" cy="365760"/>
            </a:xfrm>
            <a:prstGeom prst="rect">
              <a:avLst/>
            </a:prstGeom>
          </p:spPr>
        </p:pic>
        <p:pic>
          <p:nvPicPr>
            <p:cNvPr id="12" name="Graphic 11" descr="Corn outline">
              <a:extLst>
                <a:ext uri="{FF2B5EF4-FFF2-40B4-BE49-F238E27FC236}">
                  <a16:creationId xmlns:a16="http://schemas.microsoft.com/office/drawing/2014/main" id="{B21306FC-D8F2-B45A-0026-E166E1E01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535194">
              <a:off x="5970199" y="3092137"/>
              <a:ext cx="365760" cy="365760"/>
            </a:xfrm>
            <a:prstGeom prst="rect">
              <a:avLst/>
            </a:prstGeom>
          </p:spPr>
        </p:pic>
        <p:pic>
          <p:nvPicPr>
            <p:cNvPr id="13" name="Graphic 12" descr="Corn outline">
              <a:extLst>
                <a:ext uri="{FF2B5EF4-FFF2-40B4-BE49-F238E27FC236}">
                  <a16:creationId xmlns:a16="http://schemas.microsoft.com/office/drawing/2014/main" id="{076D1068-C83C-2C28-CBF6-F262719FC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9535194">
              <a:off x="5970199" y="3417004"/>
              <a:ext cx="365760" cy="36576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2B0467-EF82-8503-C21F-31516875B89F}"/>
                </a:ext>
              </a:extLst>
            </p:cNvPr>
            <p:cNvSpPr txBox="1"/>
            <p:nvPr/>
          </p:nvSpPr>
          <p:spPr>
            <a:xfrm>
              <a:off x="6443671" y="2913853"/>
              <a:ext cx="5084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=</a:t>
              </a:r>
            </a:p>
          </p:txBody>
        </p:sp>
        <p:sp>
          <p:nvSpPr>
            <p:cNvPr id="16" name="Double Bracket 15">
              <a:extLst>
                <a:ext uri="{FF2B5EF4-FFF2-40B4-BE49-F238E27FC236}">
                  <a16:creationId xmlns:a16="http://schemas.microsoft.com/office/drawing/2014/main" id="{EEABBD3A-180F-09F4-30AE-A12878FCD2D7}"/>
                </a:ext>
              </a:extLst>
            </p:cNvPr>
            <p:cNvSpPr/>
            <p:nvPr/>
          </p:nvSpPr>
          <p:spPr>
            <a:xfrm>
              <a:off x="6988493" y="2427933"/>
              <a:ext cx="423644" cy="1356491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uble Bracket 16">
              <a:extLst>
                <a:ext uri="{FF2B5EF4-FFF2-40B4-BE49-F238E27FC236}">
                  <a16:creationId xmlns:a16="http://schemas.microsoft.com/office/drawing/2014/main" id="{FDB805F6-9425-3AFA-B6CE-055B4E90B43B}"/>
                </a:ext>
              </a:extLst>
            </p:cNvPr>
            <p:cNvSpPr/>
            <p:nvPr/>
          </p:nvSpPr>
          <p:spPr>
            <a:xfrm>
              <a:off x="8271547" y="2427932"/>
              <a:ext cx="423644" cy="1356491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uble Bracket 17">
              <a:extLst>
                <a:ext uri="{FF2B5EF4-FFF2-40B4-BE49-F238E27FC236}">
                  <a16:creationId xmlns:a16="http://schemas.microsoft.com/office/drawing/2014/main" id="{9F5C850A-04F3-DD4B-204A-771D001B06EC}"/>
                </a:ext>
              </a:extLst>
            </p:cNvPr>
            <p:cNvSpPr/>
            <p:nvPr/>
          </p:nvSpPr>
          <p:spPr>
            <a:xfrm>
              <a:off x="9831438" y="2410451"/>
              <a:ext cx="423644" cy="1356491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583C0A-231B-6B20-3062-373C63839E2E}"/>
                </a:ext>
              </a:extLst>
            </p:cNvPr>
            <p:cNvSpPr txBox="1"/>
            <p:nvPr/>
          </p:nvSpPr>
          <p:spPr>
            <a:xfrm>
              <a:off x="7887664" y="2901269"/>
              <a:ext cx="61868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+</a:t>
              </a:r>
              <a:endParaRPr lang="en-US" sz="2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650A70-7C5E-D9E9-FB06-46CF4724AF3E}"/>
                </a:ext>
              </a:extLst>
            </p:cNvPr>
            <p:cNvSpPr txBox="1"/>
            <p:nvPr/>
          </p:nvSpPr>
          <p:spPr>
            <a:xfrm>
              <a:off x="9395211" y="2901269"/>
              <a:ext cx="3425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FAE437F-0FED-DF0F-A32C-590BD9CC4578}"/>
                    </a:ext>
                  </a:extLst>
                </p:cNvPr>
                <p:cNvSpPr txBox="1"/>
                <p:nvPr/>
              </p:nvSpPr>
              <p:spPr>
                <a:xfrm>
                  <a:off x="7582381" y="2962825"/>
                  <a:ext cx="1857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FAE437F-0FED-DF0F-A32C-590BD9CC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381" y="2962825"/>
                  <a:ext cx="185755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Double Bracket 23">
              <a:extLst>
                <a:ext uri="{FF2B5EF4-FFF2-40B4-BE49-F238E27FC236}">
                  <a16:creationId xmlns:a16="http://schemas.microsoft.com/office/drawing/2014/main" id="{1FDFBED8-8054-AA42-2184-012E29072125}"/>
                </a:ext>
              </a:extLst>
            </p:cNvPr>
            <p:cNvSpPr/>
            <p:nvPr/>
          </p:nvSpPr>
          <p:spPr>
            <a:xfrm>
              <a:off x="7455542" y="2834807"/>
              <a:ext cx="423644" cy="485922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307D7F-269A-C008-2146-E815B99EC622}"/>
                </a:ext>
              </a:extLst>
            </p:cNvPr>
            <p:cNvSpPr txBox="1"/>
            <p:nvPr/>
          </p:nvSpPr>
          <p:spPr>
            <a:xfrm>
              <a:off x="7037603" y="2916658"/>
              <a:ext cx="5935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X</a:t>
              </a:r>
              <a:endParaRPr lang="en-US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C645134-BEF1-FE22-B510-A4BC3E058D31}"/>
                    </a:ext>
                  </a:extLst>
                </p:cNvPr>
                <p:cNvSpPr txBox="1"/>
                <p:nvPr/>
              </p:nvSpPr>
              <p:spPr>
                <a:xfrm>
                  <a:off x="9866639" y="2359187"/>
                  <a:ext cx="2947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Roboto" panose="02000000000000000000" pitchFamily="2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Roboto" panose="02000000000000000000" pitchFamily="2" charset="0"/>
                                <a:cs typeface="Roboto" panose="02000000000000000000" pitchFamily="2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Roboto" panose="02000000000000000000" pitchFamily="2" charset="0"/>
                                <a:cs typeface="Roboto" panose="02000000000000000000" pitchFamily="2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C645134-BEF1-FE22-B510-A4BC3E058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639" y="2359187"/>
                  <a:ext cx="294734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Double Bracket 29">
              <a:extLst>
                <a:ext uri="{FF2B5EF4-FFF2-40B4-BE49-F238E27FC236}">
                  <a16:creationId xmlns:a16="http://schemas.microsoft.com/office/drawing/2014/main" id="{CFCFEBD9-C4E1-C31C-E5D7-20516E36D81A}"/>
                </a:ext>
              </a:extLst>
            </p:cNvPr>
            <p:cNvSpPr/>
            <p:nvPr/>
          </p:nvSpPr>
          <p:spPr>
            <a:xfrm>
              <a:off x="8803611" y="2410451"/>
              <a:ext cx="423644" cy="1356491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41C865F-B84B-96F6-EA22-8CA491E43622}"/>
                </a:ext>
              </a:extLst>
            </p:cNvPr>
            <p:cNvSpPr txBox="1"/>
            <p:nvPr/>
          </p:nvSpPr>
          <p:spPr>
            <a:xfrm>
              <a:off x="8863146" y="2916658"/>
              <a:ext cx="2964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</a:t>
              </a:r>
              <a:endParaRPr lang="en-US" dirty="0"/>
            </a:p>
          </p:txBody>
        </p:sp>
        <p:pic>
          <p:nvPicPr>
            <p:cNvPr id="34" name="Graphic 33" descr="DNA with solid fill">
              <a:extLst>
                <a:ext uri="{FF2B5EF4-FFF2-40B4-BE49-F238E27FC236}">
                  <a16:creationId xmlns:a16="http://schemas.microsoft.com/office/drawing/2014/main" id="{C75CABC9-D8C6-3C80-0C8B-E9D26C4B3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631124" y="4303889"/>
              <a:ext cx="721786" cy="721786"/>
            </a:xfrm>
            <a:prstGeom prst="rect">
              <a:avLst/>
            </a:prstGeom>
          </p:spPr>
        </p:pic>
        <p:pic>
          <p:nvPicPr>
            <p:cNvPr id="36" name="Graphic 35" descr="Caret Left with solid fill">
              <a:extLst>
                <a:ext uri="{FF2B5EF4-FFF2-40B4-BE49-F238E27FC236}">
                  <a16:creationId xmlns:a16="http://schemas.microsoft.com/office/drawing/2014/main" id="{C9E63B79-715A-E0FB-3798-831E2E3B1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0800000">
              <a:off x="8365036" y="4408575"/>
              <a:ext cx="512413" cy="512413"/>
            </a:xfrm>
            <a:prstGeom prst="rect">
              <a:avLst/>
            </a:prstGeom>
          </p:spPr>
        </p:pic>
        <p:pic>
          <p:nvPicPr>
            <p:cNvPr id="37" name="Picture 36" descr="A graph of a number of numbers&#10;&#10;Description automatically generated with medium confidence">
              <a:extLst>
                <a:ext uri="{FF2B5EF4-FFF2-40B4-BE49-F238E27FC236}">
                  <a16:creationId xmlns:a16="http://schemas.microsoft.com/office/drawing/2014/main" id="{97050491-5BD6-2514-9EF7-533CA3C689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35" t="5146" r="4045" b="25932"/>
            <a:stretch/>
          </p:blipFill>
          <p:spPr>
            <a:xfrm>
              <a:off x="9070136" y="4394617"/>
              <a:ext cx="761302" cy="514948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65524D0-F91B-9AF8-B7F6-DBAC668137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6340" y="3784423"/>
              <a:ext cx="505207" cy="5384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B61D19-1E3A-6DE4-76C0-94F6C4EC6EC4}"/>
                </a:ext>
              </a:extLst>
            </p:cNvPr>
            <p:cNvCxnSpPr>
              <a:cxnSpLocks/>
            </p:cNvCxnSpPr>
            <p:nvPr/>
          </p:nvCxnSpPr>
          <p:spPr>
            <a:xfrm>
              <a:off x="9276375" y="3857682"/>
              <a:ext cx="435566" cy="44620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16A459F-9F3A-8116-0221-0058BD5BC818}"/>
                    </a:ext>
                  </a:extLst>
                </p:cNvPr>
                <p:cNvSpPr txBox="1"/>
                <p:nvPr/>
              </p:nvSpPr>
              <p:spPr>
                <a:xfrm>
                  <a:off x="9866639" y="2697944"/>
                  <a:ext cx="2947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Roboto" panose="02000000000000000000" pitchFamily="2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Roboto" panose="02000000000000000000" pitchFamily="2" charset="0"/>
                                <a:cs typeface="Roboto" panose="02000000000000000000" pitchFamily="2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Roboto" panose="02000000000000000000" pitchFamily="2" charset="0"/>
                                <a:cs typeface="Roboto" panose="02000000000000000000" pitchFamily="2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16A459F-9F3A-8116-0221-0058BD5BC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639" y="2697944"/>
                  <a:ext cx="294734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9FF9CE2-34C1-2412-B83D-174CF6E64FAA}"/>
                    </a:ext>
                  </a:extLst>
                </p:cNvPr>
                <p:cNvSpPr txBox="1"/>
                <p:nvPr/>
              </p:nvSpPr>
              <p:spPr>
                <a:xfrm>
                  <a:off x="9866639" y="3008047"/>
                  <a:ext cx="2947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Roboto" panose="02000000000000000000" pitchFamily="2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Roboto" panose="02000000000000000000" pitchFamily="2" charset="0"/>
                                <a:cs typeface="Roboto" panose="02000000000000000000" pitchFamily="2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Roboto" panose="02000000000000000000" pitchFamily="2" charset="0"/>
                                <a:cs typeface="Roboto" panose="02000000000000000000" pitchFamily="2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9FF9CE2-34C1-2412-B83D-174CF6E64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639" y="3008047"/>
                  <a:ext cx="294734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2AB5731-0EE2-B61A-069F-9AC5F0A8BBBC}"/>
                    </a:ext>
                  </a:extLst>
                </p:cNvPr>
                <p:cNvSpPr txBox="1"/>
                <p:nvPr/>
              </p:nvSpPr>
              <p:spPr>
                <a:xfrm>
                  <a:off x="9866639" y="3353121"/>
                  <a:ext cx="2947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Roboto" panose="02000000000000000000" pitchFamily="2" charset="0"/>
                                <a:cs typeface="Roboto" panose="02000000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Roboto" panose="02000000000000000000" pitchFamily="2" charset="0"/>
                                <a:cs typeface="Roboto" panose="02000000000000000000" pitchFamily="2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Roboto" panose="02000000000000000000" pitchFamily="2" charset="0"/>
                                <a:cs typeface="Roboto" panose="02000000000000000000" pitchFamily="2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2AB5731-0EE2-B61A-069F-9AC5F0A8B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639" y="3353121"/>
                  <a:ext cx="294734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C6258D-9883-9849-9FB9-4EA48847654A}"/>
              </a:ext>
            </a:extLst>
          </p:cNvPr>
          <p:cNvCxnSpPr>
            <a:cxnSpLocks/>
          </p:cNvCxnSpPr>
          <p:nvPr/>
        </p:nvCxnSpPr>
        <p:spPr>
          <a:xfrm>
            <a:off x="21266" y="657344"/>
            <a:ext cx="373324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BC1EAD-ED13-CC04-0461-91B46156CE51}"/>
              </a:ext>
            </a:extLst>
          </p:cNvPr>
          <p:cNvSpPr txBox="1"/>
          <p:nvPr/>
        </p:nvSpPr>
        <p:spPr>
          <a:xfrm>
            <a:off x="897296" y="1660090"/>
            <a:ext cx="3809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 = X</a:t>
            </a:r>
            <a:r>
              <a:rPr lang="el-GR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β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+ </a:t>
            </a: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Zg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+ e </a:t>
            </a:r>
          </a:p>
          <a:p>
            <a:endParaRPr lang="en-US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566160B-817A-0CAD-ED6B-DC126B999C38}"/>
              </a:ext>
            </a:extLst>
          </p:cNvPr>
          <p:cNvSpPr txBox="1"/>
          <p:nvPr/>
        </p:nvSpPr>
        <p:spPr>
          <a:xfrm>
            <a:off x="8841621" y="1660090"/>
            <a:ext cx="721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</a:t>
            </a:r>
            <a:endParaRPr lang="en-US" dirty="0"/>
          </a:p>
        </p:txBody>
      </p:sp>
      <p:sp>
        <p:nvSpPr>
          <p:cNvPr id="26" name="TextBox 69">
            <a:extLst>
              <a:ext uri="{FF2B5EF4-FFF2-40B4-BE49-F238E27FC236}">
                <a16:creationId xmlns:a16="http://schemas.microsoft.com/office/drawing/2014/main" id="{C0630D33-DC17-BAE3-5D15-595B09DC7972}"/>
              </a:ext>
            </a:extLst>
          </p:cNvPr>
          <p:cNvSpPr txBox="1"/>
          <p:nvPr/>
        </p:nvSpPr>
        <p:spPr>
          <a:xfrm>
            <a:off x="102316" y="14706"/>
            <a:ext cx="639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Genomic selection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D7B7DE37-E1CD-55EE-796F-24AF9D54A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34" y="4027655"/>
            <a:ext cx="986502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indent="0">
              <a:spcBef>
                <a:spcPct val="20000"/>
              </a:spcBef>
              <a:defRPr/>
            </a:pPr>
            <a:r>
              <a:rPr lang="en-US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</a:rPr>
              <a:t>Henderson (1950) derived the Mixed Model Equations (MME) to obtain the solutions of all effects:</a:t>
            </a:r>
          </a:p>
          <a:p>
            <a:pPr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endParaRPr lang="en-US" alt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20">
                <a:extLst>
                  <a:ext uri="{FF2B5EF4-FFF2-40B4-BE49-F238E27FC236}">
                    <a16:creationId xmlns:a16="http://schemas.microsoft.com/office/drawing/2014/main" id="{68C6A8AF-1008-9B58-3707-255161A6D91F}"/>
                  </a:ext>
                </a:extLst>
              </p:cNvPr>
              <p:cNvSpPr txBox="1"/>
              <p:nvPr/>
            </p:nvSpPr>
            <p:spPr>
              <a:xfrm>
                <a:off x="3797532" y="5121864"/>
                <a:ext cx="7021030" cy="1526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𝑋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𝑋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𝑍</m:t>
                                </m:r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pt-BR" sz="3200" i="1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sz="320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β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endParaRPr lang="en-US" sz="2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33" name="TextBox 20">
                <a:extLst>
                  <a:ext uri="{FF2B5EF4-FFF2-40B4-BE49-F238E27FC236}">
                    <a16:creationId xmlns:a16="http://schemas.microsoft.com/office/drawing/2014/main" id="{68C6A8AF-1008-9B58-3707-255161A6D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532" y="5121864"/>
                <a:ext cx="7021030" cy="15267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52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D38C7B-A2E9-BEFF-F9C7-DC11A52D7F9B}"/>
              </a:ext>
            </a:extLst>
          </p:cNvPr>
          <p:cNvGrpSpPr/>
          <p:nvPr/>
        </p:nvGrpSpPr>
        <p:grpSpPr>
          <a:xfrm>
            <a:off x="12789" y="6251579"/>
            <a:ext cx="2539085" cy="523220"/>
            <a:chOff x="53930" y="6297978"/>
            <a:chExt cx="2539085" cy="523220"/>
          </a:xfrm>
        </p:grpSpPr>
        <p:sp>
          <p:nvSpPr>
            <p:cNvPr id="3" name="CaixaDeTexto 106">
              <a:extLst>
                <a:ext uri="{FF2B5EF4-FFF2-40B4-BE49-F238E27FC236}">
                  <a16:creationId xmlns:a16="http://schemas.microsoft.com/office/drawing/2014/main" id="{359AC2FB-C1A0-F7B7-634B-F1B95F9C1806}"/>
                </a:ext>
              </a:extLst>
            </p:cNvPr>
            <p:cNvSpPr txBox="1"/>
            <p:nvPr/>
          </p:nvSpPr>
          <p:spPr>
            <a:xfrm>
              <a:off x="493640" y="6359533"/>
              <a:ext cx="20993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pt-BR"/>
              </a:defPPr>
              <a:lvl1pPr>
                <a:defRPr b="1">
                  <a:solidFill>
                    <a:srgbClr val="03A1A4"/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kumimoji="0" lang="pt-BR" altLang="pt-BR" sz="1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University </a:t>
              </a:r>
              <a:r>
                <a:rPr kumimoji="0" lang="pt-BR" altLang="pt-BR" sz="10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of</a:t>
              </a:r>
              <a:r>
                <a:rPr kumimoji="0" lang="pt-BR" altLang="pt-BR" sz="1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Florida</a:t>
              </a:r>
              <a:endParaRPr lang="pt-BR" altLang="pt-BR" sz="1000" b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kumimoji="0" lang="pt-BR" altLang="pt-B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Marco Antonio Peixoto</a:t>
              </a:r>
              <a:endParaRPr lang="en-US" sz="1000" b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" name="Graphic 3" descr="Corn outline">
              <a:extLst>
                <a:ext uri="{FF2B5EF4-FFF2-40B4-BE49-F238E27FC236}">
                  <a16:creationId xmlns:a16="http://schemas.microsoft.com/office/drawing/2014/main" id="{A1927CB6-F0C9-6D2F-5865-1D035711C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930" y="6297978"/>
              <a:ext cx="523220" cy="523220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C6258D-9883-9849-9FB9-4EA48847654A}"/>
              </a:ext>
            </a:extLst>
          </p:cNvPr>
          <p:cNvCxnSpPr>
            <a:cxnSpLocks/>
          </p:cNvCxnSpPr>
          <p:nvPr/>
        </p:nvCxnSpPr>
        <p:spPr>
          <a:xfrm>
            <a:off x="21266" y="657344"/>
            <a:ext cx="373324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9">
            <a:extLst>
              <a:ext uri="{FF2B5EF4-FFF2-40B4-BE49-F238E27FC236}">
                <a16:creationId xmlns:a16="http://schemas.microsoft.com/office/drawing/2014/main" id="{C0630D33-DC17-BAE3-5D15-595B09DC7972}"/>
              </a:ext>
            </a:extLst>
          </p:cNvPr>
          <p:cNvSpPr txBox="1"/>
          <p:nvPr/>
        </p:nvSpPr>
        <p:spPr>
          <a:xfrm>
            <a:off x="102316" y="14706"/>
            <a:ext cx="639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Genomic selection</a:t>
            </a:r>
          </a:p>
        </p:txBody>
      </p:sp>
      <p:pic>
        <p:nvPicPr>
          <p:cNvPr id="5" name="Picture 36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0C5EB997-E641-B3A6-212A-5C553A14A5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5" t="5146" r="4045" b="25932"/>
          <a:stretch/>
        </p:blipFill>
        <p:spPr>
          <a:xfrm>
            <a:off x="5715127" y="2875982"/>
            <a:ext cx="1635170" cy="1106036"/>
          </a:xfrm>
          <a:prstGeom prst="rect">
            <a:avLst/>
          </a:prstGeom>
        </p:spPr>
      </p:pic>
      <p:cxnSp>
        <p:nvCxnSpPr>
          <p:cNvPr id="6" name="Straight Connector 39">
            <a:extLst>
              <a:ext uri="{FF2B5EF4-FFF2-40B4-BE49-F238E27FC236}">
                <a16:creationId xmlns:a16="http://schemas.microsoft.com/office/drawing/2014/main" id="{2F8A75F4-9ECE-4CF7-B6B1-96EA5904759C}"/>
              </a:ext>
            </a:extLst>
          </p:cNvPr>
          <p:cNvCxnSpPr>
            <a:cxnSpLocks/>
          </p:cNvCxnSpPr>
          <p:nvPr/>
        </p:nvCxnSpPr>
        <p:spPr>
          <a:xfrm>
            <a:off x="5180622" y="2330698"/>
            <a:ext cx="435566" cy="4462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438932C-BD2F-F853-D6A1-58831B040365}"/>
              </a:ext>
            </a:extLst>
          </p:cNvPr>
          <p:cNvSpPr txBox="1"/>
          <p:nvPr/>
        </p:nvSpPr>
        <p:spPr>
          <a:xfrm>
            <a:off x="4583853" y="4091403"/>
            <a:ext cx="538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Relationship matrix: A or G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0">
                <a:extLst>
                  <a:ext uri="{FF2B5EF4-FFF2-40B4-BE49-F238E27FC236}">
                    <a16:creationId xmlns:a16="http://schemas.microsoft.com/office/drawing/2014/main" id="{3F540788-21BC-5252-8893-5647D05E30C0}"/>
                  </a:ext>
                </a:extLst>
              </p:cNvPr>
              <p:cNvSpPr txBox="1"/>
              <p:nvPr/>
            </p:nvSpPr>
            <p:spPr>
              <a:xfrm>
                <a:off x="1887890" y="1138670"/>
                <a:ext cx="7021030" cy="1526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𝑋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𝑋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𝑍</m:t>
                                </m:r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pt-BR" sz="3200" i="1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sz="320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β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endParaRPr lang="en-US" sz="2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25" name="TextBox 20">
                <a:extLst>
                  <a:ext uri="{FF2B5EF4-FFF2-40B4-BE49-F238E27FC236}">
                    <a16:creationId xmlns:a16="http://schemas.microsoft.com/office/drawing/2014/main" id="{3F540788-21BC-5252-8893-5647D05E3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890" y="1138670"/>
                <a:ext cx="7021030" cy="15267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agem 34">
            <a:extLst>
              <a:ext uri="{FF2B5EF4-FFF2-40B4-BE49-F238E27FC236}">
                <a16:creationId xmlns:a16="http://schemas.microsoft.com/office/drawing/2014/main" id="{9BD21301-2D5B-49BD-0535-3DC4426C8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9170" y="4688822"/>
            <a:ext cx="4960952" cy="1665856"/>
          </a:xfrm>
          <a:prstGeom prst="rect">
            <a:avLst/>
          </a:prstGeom>
        </p:spPr>
      </p:pic>
      <p:sp>
        <p:nvSpPr>
          <p:cNvPr id="38" name="CaixaDeTexto 106">
            <a:extLst>
              <a:ext uri="{FF2B5EF4-FFF2-40B4-BE49-F238E27FC236}">
                <a16:creationId xmlns:a16="http://schemas.microsoft.com/office/drawing/2014/main" id="{C38309C1-CEA3-BCAC-5FEC-435B1FBF8EFD}"/>
              </a:ext>
            </a:extLst>
          </p:cNvPr>
          <p:cNvSpPr txBox="1"/>
          <p:nvPr/>
        </p:nvSpPr>
        <p:spPr>
          <a:xfrm>
            <a:off x="7142205" y="6251579"/>
            <a:ext cx="4904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03A1A4"/>
                </a:solidFill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pt-BR" altLang="pt-B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VanRaden</a:t>
            </a:r>
            <a:r>
              <a:rPr lang="pt-BR" alt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(2008)</a:t>
            </a:r>
            <a:endParaRPr kumimoji="0" lang="pt-BR" altLang="pt-BR" sz="120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1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D38C7B-A2E9-BEFF-F9C7-DC11A52D7F9B}"/>
              </a:ext>
            </a:extLst>
          </p:cNvPr>
          <p:cNvGrpSpPr/>
          <p:nvPr/>
        </p:nvGrpSpPr>
        <p:grpSpPr>
          <a:xfrm>
            <a:off x="12789" y="6251579"/>
            <a:ext cx="2539085" cy="523220"/>
            <a:chOff x="53930" y="6297978"/>
            <a:chExt cx="2539085" cy="523220"/>
          </a:xfrm>
        </p:grpSpPr>
        <p:sp>
          <p:nvSpPr>
            <p:cNvPr id="3" name="CaixaDeTexto 106">
              <a:extLst>
                <a:ext uri="{FF2B5EF4-FFF2-40B4-BE49-F238E27FC236}">
                  <a16:creationId xmlns:a16="http://schemas.microsoft.com/office/drawing/2014/main" id="{359AC2FB-C1A0-F7B7-634B-F1B95F9C1806}"/>
                </a:ext>
              </a:extLst>
            </p:cNvPr>
            <p:cNvSpPr txBox="1"/>
            <p:nvPr/>
          </p:nvSpPr>
          <p:spPr>
            <a:xfrm>
              <a:off x="493640" y="6359533"/>
              <a:ext cx="20993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pt-BR"/>
              </a:defPPr>
              <a:lvl1pPr>
                <a:defRPr b="1">
                  <a:solidFill>
                    <a:srgbClr val="03A1A4"/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kumimoji="0" lang="pt-BR" altLang="pt-BR" sz="1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University </a:t>
              </a:r>
              <a:r>
                <a:rPr kumimoji="0" lang="pt-BR" altLang="pt-BR" sz="10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of</a:t>
              </a:r>
              <a:r>
                <a:rPr kumimoji="0" lang="pt-BR" altLang="pt-BR" sz="1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Florida</a:t>
              </a:r>
              <a:endParaRPr lang="pt-BR" altLang="pt-BR" sz="1000" b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kumimoji="0" lang="pt-BR" altLang="pt-B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Marco Antonio Peixoto</a:t>
              </a:r>
              <a:endParaRPr lang="en-US" sz="1000" b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" name="Graphic 3" descr="Corn outline">
              <a:extLst>
                <a:ext uri="{FF2B5EF4-FFF2-40B4-BE49-F238E27FC236}">
                  <a16:creationId xmlns:a16="http://schemas.microsoft.com/office/drawing/2014/main" id="{A1927CB6-F0C9-6D2F-5865-1D035711C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930" y="6297978"/>
              <a:ext cx="523220" cy="523220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C6258D-9883-9849-9FB9-4EA48847654A}"/>
              </a:ext>
            </a:extLst>
          </p:cNvPr>
          <p:cNvCxnSpPr>
            <a:cxnSpLocks/>
          </p:cNvCxnSpPr>
          <p:nvPr/>
        </p:nvCxnSpPr>
        <p:spPr>
          <a:xfrm>
            <a:off x="21266" y="657344"/>
            <a:ext cx="373324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9">
            <a:extLst>
              <a:ext uri="{FF2B5EF4-FFF2-40B4-BE49-F238E27FC236}">
                <a16:creationId xmlns:a16="http://schemas.microsoft.com/office/drawing/2014/main" id="{C0630D33-DC17-BAE3-5D15-595B09DC7972}"/>
              </a:ext>
            </a:extLst>
          </p:cNvPr>
          <p:cNvSpPr txBox="1"/>
          <p:nvPr/>
        </p:nvSpPr>
        <p:spPr>
          <a:xfrm>
            <a:off x="102316" y="14706"/>
            <a:ext cx="639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Genomic selection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438932C-BD2F-F853-D6A1-58831B040365}"/>
              </a:ext>
            </a:extLst>
          </p:cNvPr>
          <p:cNvSpPr txBox="1"/>
          <p:nvPr/>
        </p:nvSpPr>
        <p:spPr>
          <a:xfrm>
            <a:off x="499789" y="1157315"/>
            <a:ext cx="538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RRBLUP (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BayesB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): Markers’ model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0">
                <a:extLst>
                  <a:ext uri="{FF2B5EF4-FFF2-40B4-BE49-F238E27FC236}">
                    <a16:creationId xmlns:a16="http://schemas.microsoft.com/office/drawing/2014/main" id="{8F70C721-FCB7-6E03-C085-8B0913D96168}"/>
                  </a:ext>
                </a:extLst>
              </p:cNvPr>
              <p:cNvSpPr txBox="1"/>
              <p:nvPr/>
            </p:nvSpPr>
            <p:spPr>
              <a:xfrm>
                <a:off x="1225739" y="1927696"/>
                <a:ext cx="7021030" cy="1526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𝑊</m:t>
                                </m:r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+</m:t>
                                </m:r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𝐼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3200" i="1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sz="320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β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Roboto" panose="02000000000000000000" pitchFamily="2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endParaRPr lang="en-US" sz="2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22" name="TextBox 20">
                <a:extLst>
                  <a:ext uri="{FF2B5EF4-FFF2-40B4-BE49-F238E27FC236}">
                    <a16:creationId xmlns:a16="http://schemas.microsoft.com/office/drawing/2014/main" id="{8F70C721-FCB7-6E03-C085-8B0913D9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739" y="1927696"/>
                <a:ext cx="7021030" cy="15267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93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qr code with a dinosaur&#10;&#10;Description automatically generated">
            <a:extLst>
              <a:ext uri="{FF2B5EF4-FFF2-40B4-BE49-F238E27FC236}">
                <a16:creationId xmlns:a16="http://schemas.microsoft.com/office/drawing/2014/main" id="{C2CD0713-E811-2564-B46B-B57E2DAF6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733" y="2446543"/>
            <a:ext cx="2703090" cy="27030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A079D0-9ACC-4979-E6F7-53E6AD5C98B9}"/>
              </a:ext>
            </a:extLst>
          </p:cNvPr>
          <p:cNvCxnSpPr>
            <a:cxnSpLocks/>
          </p:cNvCxnSpPr>
          <p:nvPr/>
        </p:nvCxnSpPr>
        <p:spPr>
          <a:xfrm>
            <a:off x="5637402" y="2221875"/>
            <a:ext cx="0" cy="2777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9F5E0D-6257-78C4-9A66-907ACAA9778A}"/>
              </a:ext>
            </a:extLst>
          </p:cNvPr>
          <p:cNvSpPr txBox="1"/>
          <p:nvPr/>
        </p:nvSpPr>
        <p:spPr>
          <a:xfrm>
            <a:off x="6551802" y="205382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Scan 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C1B4F1-F36F-CA0A-ADC9-77CDE1E78468}"/>
              </a:ext>
            </a:extLst>
          </p:cNvPr>
          <p:cNvSpPr txBox="1"/>
          <p:nvPr/>
        </p:nvSpPr>
        <p:spPr>
          <a:xfrm>
            <a:off x="2501318" y="3255258"/>
            <a:ext cx="2220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5549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10370</TotalTime>
  <Words>235</Words>
  <Application>Microsoft Office PowerPoint</Application>
  <PresentationFormat>Widescreen</PresentationFormat>
  <Paragraphs>67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Century Gothic</vt:lpstr>
      <vt:lpstr>Consolas</vt:lpstr>
      <vt:lpstr>Courier New</vt:lpstr>
      <vt:lpstr>Roboto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Geneticast</dc:title>
  <dc:creator>Marco Antônio Peixoto</dc:creator>
  <cp:lastModifiedBy>Marco Antônio Peixoto</cp:lastModifiedBy>
  <cp:revision>380</cp:revision>
  <dcterms:created xsi:type="dcterms:W3CDTF">2021-08-27T19:22:46Z</dcterms:created>
  <dcterms:modified xsi:type="dcterms:W3CDTF">2024-05-29T19:12:24Z</dcterms:modified>
</cp:coreProperties>
</file>