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12"/>
  </p:notesMasterIdLst>
  <p:sldIdLst>
    <p:sldId id="256" r:id="rId3"/>
    <p:sldId id="258" r:id="rId4"/>
    <p:sldId id="268" r:id="rId5"/>
    <p:sldId id="272" r:id="rId6"/>
    <p:sldId id="275" r:id="rId7"/>
    <p:sldId id="299" r:id="rId8"/>
    <p:sldId id="300" r:id="rId9"/>
    <p:sldId id="301" r:id="rId10"/>
    <p:sldId id="302" r:id="rId11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D7C1FB6-8274-4666-AF50-29EC74578DFF}" type="datetimeFigureOut">
              <a:rPr lang="pt-PT" smtClean="0"/>
              <a:pPr/>
              <a:t>26-10-2015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7CF2457-FA48-4146-9A0E-DF68AD87009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98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F2457-FA48-4146-9A0E-DF68AD870098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7866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F2457-FA48-4146-9A0E-DF68AD870098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5187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F2457-FA48-4146-9A0E-DF68AD870098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166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F2457-FA48-4146-9A0E-DF68AD870098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5192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F2457-FA48-4146-9A0E-DF68AD870098}" type="slidenum">
              <a:rPr lang="pt-PT" smtClean="0">
                <a:solidFill>
                  <a:prstClr val="black"/>
                </a:solidFill>
              </a:rPr>
              <a:pPr/>
              <a:t>5</a:t>
            </a:fld>
            <a:endParaRPr lang="pt-PT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6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617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016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95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739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480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761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750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61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414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07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01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10/26/2015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16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rosas@uninova.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STR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 err="1" smtClean="0">
                <a:solidFill>
                  <a:schemeClr val="tx1"/>
                </a:solidFill>
              </a:rPr>
              <a:t>Lab</a:t>
            </a:r>
            <a:r>
              <a:rPr lang="pt-PT" dirty="0" smtClean="0">
                <a:solidFill>
                  <a:schemeClr val="tx1"/>
                </a:solidFill>
              </a:rPr>
              <a:t>. </a:t>
            </a:r>
            <a:r>
              <a:rPr lang="pt-PT" dirty="0" err="1" smtClean="0">
                <a:solidFill>
                  <a:schemeClr val="tx1"/>
                </a:solidFill>
              </a:rPr>
              <a:t>Work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smtClean="0">
                <a:solidFill>
                  <a:schemeClr val="tx1"/>
                </a:solidFill>
              </a:rPr>
              <a:t>2 </a:t>
            </a:r>
            <a:r>
              <a:rPr lang="pt-PT" dirty="0" smtClean="0">
                <a:solidFill>
                  <a:schemeClr val="tx1"/>
                </a:solidFill>
              </a:rPr>
              <a:t>– </a:t>
            </a:r>
            <a:r>
              <a:rPr lang="pt-PT" dirty="0" err="1" smtClean="0">
                <a:solidFill>
                  <a:schemeClr val="tx1"/>
                </a:solidFill>
              </a:rPr>
              <a:t>lesson</a:t>
            </a:r>
            <a:r>
              <a:rPr lang="pt-PT" dirty="0" smtClean="0">
                <a:solidFill>
                  <a:schemeClr val="tx1"/>
                </a:solidFill>
              </a:rPr>
              <a:t> 2</a:t>
            </a:r>
          </a:p>
          <a:p>
            <a:r>
              <a:rPr lang="pt-PT" dirty="0" err="1" smtClean="0">
                <a:solidFill>
                  <a:srgbClr val="FF0000"/>
                </a:solidFill>
              </a:rPr>
              <a:t>Operating</a:t>
            </a:r>
            <a:r>
              <a:rPr lang="pt-PT" dirty="0" smtClean="0">
                <a:solidFill>
                  <a:srgbClr val="FF0000"/>
                </a:solidFill>
              </a:rPr>
              <a:t> </a:t>
            </a:r>
            <a:r>
              <a:rPr lang="pt-PT" dirty="0" err="1" smtClean="0">
                <a:solidFill>
                  <a:srgbClr val="FF0000"/>
                </a:solidFill>
              </a:rPr>
              <a:t>the</a:t>
            </a:r>
            <a:r>
              <a:rPr lang="pt-PT" dirty="0" smtClean="0">
                <a:solidFill>
                  <a:srgbClr val="FF0000"/>
                </a:solidFill>
              </a:rPr>
              <a:t> </a:t>
            </a:r>
            <a:r>
              <a:rPr lang="pt-PT" dirty="0" err="1" smtClean="0">
                <a:solidFill>
                  <a:srgbClr val="FF0000"/>
                </a:solidFill>
              </a:rPr>
              <a:t>storage</a:t>
            </a:r>
            <a:r>
              <a:rPr lang="pt-PT" dirty="0" smtClean="0">
                <a:solidFill>
                  <a:srgbClr val="FF0000"/>
                </a:solidFill>
              </a:rPr>
              <a:t> </a:t>
            </a:r>
            <a:r>
              <a:rPr lang="pt-PT" dirty="0" err="1" smtClean="0">
                <a:solidFill>
                  <a:srgbClr val="FF0000"/>
                </a:solidFill>
              </a:rPr>
              <a:t>system</a:t>
            </a:r>
            <a:endParaRPr lang="pt-PT" dirty="0" smtClean="0">
              <a:solidFill>
                <a:srgbClr val="FF0000"/>
              </a:solidFill>
            </a:endParaRPr>
          </a:p>
          <a:p>
            <a:r>
              <a:rPr lang="pt-PT" dirty="0" smtClean="0">
                <a:solidFill>
                  <a:schemeClr val="tx1"/>
                </a:solidFill>
              </a:rPr>
              <a:t>João Rosas (</a:t>
            </a:r>
            <a:r>
              <a:rPr lang="pt-PT" dirty="0" smtClean="0">
                <a:solidFill>
                  <a:schemeClr val="tx1"/>
                </a:solidFill>
                <a:hlinkClick r:id="rId3"/>
              </a:rPr>
              <a:t>jrosas@uninova.pt</a:t>
            </a:r>
            <a:r>
              <a:rPr lang="pt-PT" dirty="0" smtClean="0">
                <a:solidFill>
                  <a:schemeClr val="tx1"/>
                </a:solidFill>
              </a:rPr>
              <a:t>), Filipe Moutinho (fcm@uninova.pt)</a:t>
            </a:r>
            <a:endParaRPr lang="pt-PT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Agenda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function you will need</a:t>
            </a:r>
          </a:p>
          <a:p>
            <a:r>
              <a:rPr lang="en-US" dirty="0" smtClean="0"/>
              <a:t>joystick routine</a:t>
            </a:r>
          </a:p>
          <a:p>
            <a:r>
              <a:rPr lang="en-US" dirty="0" smtClean="0"/>
              <a:t>Storage services routine</a:t>
            </a:r>
          </a:p>
          <a:p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Some </a:t>
            </a:r>
            <a:r>
              <a:rPr lang="pt-PT" dirty="0" err="1" smtClean="0"/>
              <a:t>functions</a:t>
            </a:r>
            <a:r>
              <a:rPr lang="pt-PT" dirty="0" smtClean="0"/>
              <a:t> </a:t>
            </a:r>
            <a:r>
              <a:rPr lang="pt-PT" dirty="0" err="1" smtClean="0"/>
              <a:t>you</a:t>
            </a:r>
            <a:r>
              <a:rPr lang="pt-PT" dirty="0" smtClean="0"/>
              <a:t> </a:t>
            </a:r>
            <a:r>
              <a:rPr lang="pt-PT" dirty="0" err="1" smtClean="0"/>
              <a:t>will</a:t>
            </a:r>
            <a:r>
              <a:rPr lang="pt-PT" dirty="0" smtClean="0"/>
              <a:t> </a:t>
            </a:r>
            <a:r>
              <a:rPr lang="pt-PT" dirty="0" err="1" smtClean="0"/>
              <a:t>need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657600" cy="4961358"/>
          </a:xfrm>
          <a:ln w="317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PT" sz="1400" b="1" i="1" dirty="0" err="1" smtClean="0">
                <a:solidFill>
                  <a:srgbClr val="C00000"/>
                </a:solidFill>
              </a:rPr>
              <a:t>get</a:t>
            </a:r>
            <a:r>
              <a:rPr lang="pt-PT" sz="1400" b="1" dirty="0" err="1" smtClean="0">
                <a:solidFill>
                  <a:srgbClr val="C00000"/>
                </a:solidFill>
              </a:rPr>
              <a:t>Bit</a:t>
            </a:r>
            <a:r>
              <a:rPr lang="pt-PT" sz="1400" b="1" dirty="0" smtClean="0">
                <a:solidFill>
                  <a:srgbClr val="C00000"/>
                </a:solidFill>
              </a:rPr>
              <a:t>(</a:t>
            </a:r>
            <a:r>
              <a:rPr lang="pt-PT" sz="1400" b="1" i="1" dirty="0" err="1" smtClean="0">
                <a:solidFill>
                  <a:srgbClr val="C00000"/>
                </a:solidFill>
              </a:rPr>
              <a:t>value</a:t>
            </a:r>
            <a:r>
              <a:rPr lang="pt-PT" sz="1400" dirty="0">
                <a:solidFill>
                  <a:srgbClr val="C00000"/>
                </a:solidFill>
              </a:rPr>
              <a:t>, </a:t>
            </a:r>
            <a:r>
              <a:rPr lang="pt-PT" sz="1400" i="1" dirty="0" err="1" smtClean="0">
                <a:solidFill>
                  <a:srgbClr val="C00000"/>
                </a:solidFill>
              </a:rPr>
              <a:t>n_bit</a:t>
            </a:r>
            <a:r>
              <a:rPr lang="pt-PT" sz="1400" dirty="0" smtClean="0">
                <a:solidFill>
                  <a:srgbClr val="C00000"/>
                </a:solidFill>
              </a:rPr>
              <a:t>)</a:t>
            </a:r>
          </a:p>
          <a:p>
            <a:r>
              <a:rPr lang="pt-PT" sz="1400" b="1" dirty="0" err="1" smtClean="0">
                <a:solidFill>
                  <a:srgbClr val="C00000"/>
                </a:solidFill>
              </a:rPr>
              <a:t>setBit</a:t>
            </a:r>
            <a:r>
              <a:rPr lang="pt-PT" sz="1400" b="1" dirty="0" smtClean="0">
                <a:solidFill>
                  <a:srgbClr val="C00000"/>
                </a:solidFill>
              </a:rPr>
              <a:t>(</a:t>
            </a:r>
            <a:r>
              <a:rPr lang="pt-PT" sz="1400" b="1" dirty="0" err="1" smtClean="0">
                <a:solidFill>
                  <a:srgbClr val="C00000"/>
                </a:solidFill>
              </a:rPr>
              <a:t>variable</a:t>
            </a:r>
            <a:r>
              <a:rPr lang="pt-PT" sz="1400" b="1" dirty="0" smtClean="0">
                <a:solidFill>
                  <a:srgbClr val="C00000"/>
                </a:solidFill>
              </a:rPr>
              <a:t>, bit, </a:t>
            </a:r>
            <a:r>
              <a:rPr lang="pt-PT" sz="1400" b="1" dirty="0" err="1" smtClean="0">
                <a:solidFill>
                  <a:srgbClr val="C00000"/>
                </a:solidFill>
              </a:rPr>
              <a:t>value</a:t>
            </a:r>
            <a:r>
              <a:rPr lang="pt-PT" sz="1400" b="1" dirty="0" smtClean="0">
                <a:solidFill>
                  <a:srgbClr val="C00000"/>
                </a:solidFill>
              </a:rPr>
              <a:t>)</a:t>
            </a:r>
            <a:endParaRPr lang="pt-PT" sz="1400" b="1" dirty="0">
              <a:solidFill>
                <a:srgbClr val="C00000"/>
              </a:solidFill>
            </a:endParaRPr>
          </a:p>
          <a:p>
            <a:pPr marL="0"/>
            <a:r>
              <a:rPr lang="pt-PT" sz="1400" b="1" dirty="0" err="1" smtClean="0"/>
              <a:t>move_z_up</a:t>
            </a:r>
            <a:r>
              <a:rPr lang="pt-PT" sz="1400" b="1" dirty="0" smtClean="0"/>
              <a:t>();</a:t>
            </a:r>
          </a:p>
          <a:p>
            <a:pPr marL="0"/>
            <a:r>
              <a:rPr lang="pt-PT" sz="1400" b="1" dirty="0" err="1" smtClean="0"/>
              <a:t>move_z_down</a:t>
            </a:r>
            <a:r>
              <a:rPr lang="pt-PT" sz="1400" b="1" dirty="0" smtClean="0"/>
              <a:t>();</a:t>
            </a:r>
          </a:p>
          <a:p>
            <a:pPr marL="0"/>
            <a:r>
              <a:rPr lang="pt-PT" sz="1400" b="1" dirty="0" err="1" smtClean="0"/>
              <a:t>move_x_right</a:t>
            </a:r>
            <a:r>
              <a:rPr lang="pt-PT" sz="1400" b="1" dirty="0" smtClean="0"/>
              <a:t>();</a:t>
            </a:r>
          </a:p>
          <a:p>
            <a:pPr marL="0"/>
            <a:r>
              <a:rPr lang="pt-PT" sz="1400" b="1" dirty="0" err="1" smtClean="0"/>
              <a:t>move_x_left</a:t>
            </a:r>
            <a:r>
              <a:rPr lang="pt-PT" sz="1400" b="1" dirty="0" smtClean="0"/>
              <a:t>();</a:t>
            </a:r>
          </a:p>
          <a:p>
            <a:pPr marL="0"/>
            <a:r>
              <a:rPr lang="pt-PT" sz="1400" b="1" dirty="0" err="1" smtClean="0"/>
              <a:t>move_y_inside</a:t>
            </a:r>
            <a:r>
              <a:rPr lang="pt-PT" sz="1400" b="1" dirty="0" smtClean="0"/>
              <a:t>();</a:t>
            </a:r>
          </a:p>
          <a:p>
            <a:pPr marL="0"/>
            <a:r>
              <a:rPr lang="pt-PT" sz="1400" b="1" dirty="0" err="1" smtClean="0"/>
              <a:t>move_y_outside</a:t>
            </a:r>
            <a:r>
              <a:rPr lang="pt-PT" sz="1400" b="1" dirty="0" smtClean="0"/>
              <a:t>();</a:t>
            </a:r>
          </a:p>
          <a:p>
            <a:pPr marL="0"/>
            <a:r>
              <a:rPr lang="pt-PT" sz="1400" b="1" dirty="0" err="1" smtClean="0"/>
              <a:t>stop_x</a:t>
            </a:r>
            <a:r>
              <a:rPr lang="pt-PT" sz="1400" b="1" dirty="0" smtClean="0"/>
              <a:t>(), </a:t>
            </a:r>
            <a:r>
              <a:rPr lang="pt-PT" sz="1400" b="1" dirty="0" err="1" smtClean="0"/>
              <a:t>stop_y</a:t>
            </a:r>
            <a:r>
              <a:rPr lang="pt-PT" sz="1400" b="1" dirty="0" smtClean="0"/>
              <a:t>(), </a:t>
            </a:r>
            <a:r>
              <a:rPr lang="pt-PT" sz="1400" b="1" dirty="0" err="1" smtClean="0"/>
              <a:t>stop_z</a:t>
            </a:r>
            <a:r>
              <a:rPr lang="pt-PT" sz="1400" b="1" dirty="0" smtClean="0"/>
              <a:t>()</a:t>
            </a:r>
          </a:p>
          <a:p>
            <a:pPr marL="0"/>
            <a:r>
              <a:rPr lang="pt-PT" sz="1400" b="1" dirty="0" err="1" smtClean="0"/>
              <a:t>put_piece</a:t>
            </a:r>
            <a:r>
              <a:rPr lang="pt-PT" sz="1400" b="1" dirty="0" smtClean="0"/>
              <a:t>();</a:t>
            </a:r>
          </a:p>
          <a:p>
            <a:pPr marL="0"/>
            <a:r>
              <a:rPr lang="pt-PT" sz="1400" b="1" dirty="0" err="1" smtClean="0"/>
              <a:t>get_piece</a:t>
            </a:r>
            <a:r>
              <a:rPr lang="pt-PT" sz="1400" b="1" dirty="0" smtClean="0"/>
              <a:t>();</a:t>
            </a:r>
          </a:p>
          <a:p>
            <a:pPr marL="0"/>
            <a:r>
              <a:rPr lang="pt-PT" sz="1400" b="1" dirty="0" err="1"/>
              <a:t>g</a:t>
            </a:r>
            <a:r>
              <a:rPr lang="pt-PT" sz="1400" b="1" dirty="0" err="1" smtClean="0"/>
              <a:t>oto_x</a:t>
            </a:r>
            <a:r>
              <a:rPr lang="pt-PT" sz="1400" b="1" dirty="0" smtClean="0"/>
              <a:t>(x), </a:t>
            </a:r>
            <a:r>
              <a:rPr lang="pt-PT" sz="1400" b="1" dirty="0" err="1" smtClean="0"/>
              <a:t>goto_y</a:t>
            </a:r>
            <a:r>
              <a:rPr lang="pt-PT" sz="1400" b="1" dirty="0" smtClean="0"/>
              <a:t>(y), </a:t>
            </a:r>
            <a:r>
              <a:rPr lang="pt-PT" sz="1400" b="1" dirty="0" err="1" smtClean="0"/>
              <a:t>goto_z</a:t>
            </a:r>
            <a:r>
              <a:rPr lang="pt-PT" sz="1400" b="1" dirty="0" smtClean="0"/>
              <a:t>(z);</a:t>
            </a:r>
            <a:endParaRPr lang="pt-PT" sz="1400" b="1" dirty="0" smtClean="0"/>
          </a:p>
          <a:p>
            <a:pPr marL="0"/>
            <a:r>
              <a:rPr lang="pt-PT" sz="1400" b="1" dirty="0" smtClean="0"/>
              <a:t>goto(X,Z</a:t>
            </a:r>
            <a:r>
              <a:rPr lang="pt-PT" sz="1400" b="1" dirty="0" smtClean="0"/>
              <a:t>)</a:t>
            </a:r>
          </a:p>
          <a:p>
            <a:pPr marL="0"/>
            <a:r>
              <a:rPr lang="pt-PT" sz="1400" b="1" dirty="0" err="1" smtClean="0"/>
              <a:t>Is_at_z</a:t>
            </a:r>
            <a:r>
              <a:rPr lang="pt-PT" sz="1400" b="1" dirty="0" smtClean="0"/>
              <a:t>(</a:t>
            </a:r>
            <a:r>
              <a:rPr lang="pt-PT" sz="1400" b="1" dirty="0" err="1" smtClean="0"/>
              <a:t>Pos</a:t>
            </a:r>
            <a:r>
              <a:rPr lang="pt-PT" sz="1400" b="1" dirty="0" smtClean="0"/>
              <a:t>), </a:t>
            </a:r>
          </a:p>
          <a:p>
            <a:pPr marL="0"/>
            <a:r>
              <a:rPr lang="pt-PT" sz="1400" b="1" dirty="0" err="1" smtClean="0"/>
              <a:t>is_at_x</a:t>
            </a:r>
            <a:r>
              <a:rPr lang="pt-PT" sz="1400" b="1" dirty="0" smtClean="0"/>
              <a:t>(</a:t>
            </a:r>
            <a:r>
              <a:rPr lang="pt-PT" sz="1400" b="1" dirty="0" err="1" smtClean="0"/>
              <a:t>pos</a:t>
            </a:r>
            <a:r>
              <a:rPr lang="pt-PT" sz="1400" b="1" dirty="0" smtClean="0"/>
              <a:t>), </a:t>
            </a:r>
          </a:p>
          <a:p>
            <a:pPr marL="0"/>
            <a:r>
              <a:rPr lang="pt-PT" sz="1400" b="1" dirty="0" err="1" smtClean="0"/>
              <a:t>is_at_y</a:t>
            </a:r>
            <a:r>
              <a:rPr lang="pt-PT" sz="1400" b="1" dirty="0" smtClean="0"/>
              <a:t>(</a:t>
            </a:r>
            <a:r>
              <a:rPr lang="pt-PT" sz="1400" b="1" dirty="0" err="1" smtClean="0"/>
              <a:t>pos</a:t>
            </a:r>
            <a:r>
              <a:rPr lang="pt-PT" sz="1400" b="1" dirty="0" smtClean="0"/>
              <a:t>)</a:t>
            </a:r>
          </a:p>
          <a:p>
            <a:pPr marL="0"/>
            <a:r>
              <a:rPr lang="pt-PT" sz="1400" b="1" dirty="0" err="1" smtClean="0"/>
              <a:t>Is_at_cell</a:t>
            </a:r>
            <a:r>
              <a:rPr lang="pt-PT" sz="1400" b="1" dirty="0" smtClean="0"/>
              <a:t>(</a:t>
            </a:r>
            <a:r>
              <a:rPr lang="pt-PT" sz="1400" b="1" dirty="0" err="1" smtClean="0"/>
              <a:t>x,z</a:t>
            </a:r>
            <a:r>
              <a:rPr lang="pt-PT" sz="1400" b="1" dirty="0" smtClean="0"/>
              <a:t>)</a:t>
            </a:r>
          </a:p>
          <a:p>
            <a:pPr marL="0"/>
            <a:r>
              <a:rPr lang="pt-PT" sz="1400" b="1" dirty="0" err="1"/>
              <a:t>goto_up_level</a:t>
            </a:r>
            <a:r>
              <a:rPr lang="pt-PT" sz="1400" b="1" dirty="0"/>
              <a:t>()</a:t>
            </a:r>
          </a:p>
          <a:p>
            <a:pPr marL="0"/>
            <a:r>
              <a:rPr lang="pt-PT" sz="1400" b="1" dirty="0" err="1"/>
              <a:t>g</a:t>
            </a:r>
            <a:r>
              <a:rPr lang="pt-PT" sz="1400" b="1" dirty="0" err="1" smtClean="0"/>
              <a:t>oto_down_level</a:t>
            </a:r>
            <a:r>
              <a:rPr lang="pt-PT" sz="1400" b="1" dirty="0" smtClean="0"/>
              <a:t>();</a:t>
            </a:r>
            <a:endParaRPr lang="pt-PT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4200954"/>
            <a:ext cx="4267200" cy="2400657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pt-PT" b="1" dirty="0" smtClean="0">
                <a:solidFill>
                  <a:srgbClr val="C00000"/>
                </a:solidFill>
              </a:rPr>
              <a:t>  </a:t>
            </a:r>
            <a:r>
              <a:rPr lang="pt-PT" b="1" dirty="0" err="1" smtClean="0">
                <a:solidFill>
                  <a:srgbClr val="C00000"/>
                </a:solidFill>
              </a:rPr>
              <a:t>Parts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must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not</a:t>
            </a:r>
            <a:r>
              <a:rPr lang="pt-PT" b="1" dirty="0" smtClean="0">
                <a:solidFill>
                  <a:srgbClr val="C00000"/>
                </a:solidFill>
              </a:rPr>
              <a:t> move </a:t>
            </a:r>
            <a:r>
              <a:rPr lang="pt-PT" b="1" dirty="0" err="1" smtClean="0">
                <a:solidFill>
                  <a:srgbClr val="C00000"/>
                </a:solidFill>
              </a:rPr>
              <a:t>beyond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their limits</a:t>
            </a:r>
          </a:p>
          <a:p>
            <a:pPr>
              <a:buFont typeface="Arial" charset="0"/>
              <a:buChar char="•"/>
            </a:pPr>
            <a:endParaRPr lang="pt-PT" sz="800" b="1" dirty="0" smtClean="0">
              <a:solidFill>
                <a:srgbClr val="C00000"/>
              </a:solidFill>
            </a:endParaRPr>
          </a:p>
          <a:p>
            <a:pPr>
              <a:buFont typeface="Arial" charset="0"/>
              <a:buChar char="•"/>
            </a:pPr>
            <a:r>
              <a:rPr lang="pt-PT" b="1" dirty="0" smtClean="0">
                <a:solidFill>
                  <a:srgbClr val="C00000"/>
                </a:solidFill>
              </a:rPr>
              <a:t> Move ‘x’ </a:t>
            </a:r>
            <a:r>
              <a:rPr lang="pt-PT" b="1" dirty="0" err="1" smtClean="0">
                <a:solidFill>
                  <a:srgbClr val="C00000"/>
                </a:solidFill>
              </a:rPr>
              <a:t>iff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cage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conveyor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is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at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the</a:t>
            </a:r>
            <a:r>
              <a:rPr lang="pt-PT" b="1" dirty="0" smtClean="0">
                <a:solidFill>
                  <a:srgbClr val="C00000"/>
                </a:solidFill>
              </a:rPr>
              <a:t> ‘</a:t>
            </a:r>
            <a:r>
              <a:rPr lang="pt-PT" b="1" dirty="0" err="1" smtClean="0">
                <a:solidFill>
                  <a:srgbClr val="C00000"/>
                </a:solidFill>
              </a:rPr>
              <a:t>center</a:t>
            </a:r>
            <a:r>
              <a:rPr lang="pt-PT" b="1" dirty="0" smtClean="0">
                <a:solidFill>
                  <a:srgbClr val="C00000"/>
                </a:solidFill>
              </a:rPr>
              <a:t>’ sensor.</a:t>
            </a:r>
          </a:p>
          <a:p>
            <a:pPr>
              <a:buFont typeface="Arial" charset="0"/>
              <a:buChar char="•"/>
            </a:pPr>
            <a:endParaRPr lang="pt-PT" sz="800" b="1" dirty="0" smtClean="0">
              <a:solidFill>
                <a:srgbClr val="C00000"/>
              </a:solidFill>
            </a:endParaRPr>
          </a:p>
          <a:p>
            <a:pPr>
              <a:buFont typeface="Arial" charset="0"/>
              <a:buChar char="•"/>
            </a:pPr>
            <a:r>
              <a:rPr lang="pt-PT" b="1" dirty="0" smtClean="0">
                <a:solidFill>
                  <a:srgbClr val="C00000"/>
                </a:solidFill>
              </a:rPr>
              <a:t> Move ‘y’ </a:t>
            </a:r>
            <a:r>
              <a:rPr lang="pt-PT" b="1" dirty="0" err="1" smtClean="0">
                <a:solidFill>
                  <a:srgbClr val="C00000"/>
                </a:solidFill>
              </a:rPr>
              <a:t>iff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cage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correctly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positioned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at</a:t>
            </a:r>
            <a:r>
              <a:rPr lang="pt-PT" b="1" dirty="0" smtClean="0">
                <a:solidFill>
                  <a:srgbClr val="C00000"/>
                </a:solidFill>
              </a:rPr>
              <a:t> a x </a:t>
            </a:r>
            <a:r>
              <a:rPr lang="pt-PT" b="1" dirty="0" err="1" smtClean="0">
                <a:solidFill>
                  <a:srgbClr val="C00000"/>
                </a:solidFill>
              </a:rPr>
              <a:t>position</a:t>
            </a:r>
            <a:r>
              <a:rPr lang="pt-PT" b="1" dirty="0" smtClean="0">
                <a:solidFill>
                  <a:srgbClr val="C00000"/>
                </a:solidFill>
              </a:rPr>
              <a:t> .</a:t>
            </a:r>
          </a:p>
          <a:p>
            <a:pPr>
              <a:buFont typeface="Arial" charset="0"/>
              <a:buChar char="•"/>
            </a:pPr>
            <a:endParaRPr lang="pt-PT" sz="800" b="1" dirty="0" smtClean="0">
              <a:solidFill>
                <a:srgbClr val="C00000"/>
              </a:solidFill>
            </a:endParaRPr>
          </a:p>
          <a:p>
            <a:pPr>
              <a:buFont typeface="Arial" charset="0"/>
              <a:buChar char="•"/>
            </a:pP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put_piece</a:t>
            </a:r>
            <a:r>
              <a:rPr lang="pt-PT" b="1" dirty="0" smtClean="0">
                <a:solidFill>
                  <a:srgbClr val="C00000"/>
                </a:solidFill>
              </a:rPr>
              <a:t>() </a:t>
            </a:r>
            <a:r>
              <a:rPr lang="pt-PT" b="1" dirty="0" err="1" smtClean="0">
                <a:solidFill>
                  <a:srgbClr val="C00000"/>
                </a:solidFill>
              </a:rPr>
              <a:t>and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get_piece</a:t>
            </a:r>
            <a:r>
              <a:rPr lang="pt-PT" b="1" dirty="0" smtClean="0">
                <a:solidFill>
                  <a:srgbClr val="C00000"/>
                </a:solidFill>
              </a:rPr>
              <a:t>()  </a:t>
            </a:r>
            <a:r>
              <a:rPr lang="pt-PT" b="1" dirty="0" err="1" smtClean="0">
                <a:solidFill>
                  <a:srgbClr val="C00000"/>
                </a:solidFill>
              </a:rPr>
              <a:t>iff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correctly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positioned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at</a:t>
            </a:r>
            <a:r>
              <a:rPr lang="pt-PT" b="1" dirty="0" smtClean="0">
                <a:solidFill>
                  <a:srgbClr val="C00000"/>
                </a:solidFill>
              </a:rPr>
              <a:t> a </a:t>
            </a:r>
            <a:r>
              <a:rPr lang="pt-PT" b="1" dirty="0" err="1" smtClean="0">
                <a:solidFill>
                  <a:srgbClr val="C00000"/>
                </a:solidFill>
              </a:rPr>
              <a:t>cell</a:t>
            </a:r>
            <a:endParaRPr lang="pt-PT" b="1" dirty="0" smtClean="0">
              <a:solidFill>
                <a:srgbClr val="C0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880589">
            <a:off x="3743597" y="4750655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Right Arrow 6"/>
          <p:cNvSpPr/>
          <p:nvPr/>
        </p:nvSpPr>
        <p:spPr>
          <a:xfrm rot="20040652">
            <a:off x="3665305" y="3076263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4642406" y="1340162"/>
            <a:ext cx="4267200" cy="2708434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pt-PT" b="1" dirty="0" smtClean="0">
                <a:solidFill>
                  <a:srgbClr val="C00000"/>
                </a:solidFill>
              </a:rPr>
              <a:t>  </a:t>
            </a:r>
            <a:r>
              <a:rPr lang="pt-PT" b="1" dirty="0" err="1" smtClean="0">
                <a:solidFill>
                  <a:srgbClr val="C00000"/>
                </a:solidFill>
              </a:rPr>
              <a:t>Functions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like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move_x_right</a:t>
            </a:r>
            <a:r>
              <a:rPr lang="pt-PT" b="1" dirty="0" smtClean="0">
                <a:solidFill>
                  <a:srgbClr val="C00000"/>
                </a:solidFill>
              </a:rPr>
              <a:t>, </a:t>
            </a:r>
            <a:r>
              <a:rPr lang="pt-PT" b="1" dirty="0" err="1" smtClean="0">
                <a:solidFill>
                  <a:srgbClr val="C00000"/>
                </a:solidFill>
              </a:rPr>
              <a:t>move_z_down</a:t>
            </a:r>
            <a:r>
              <a:rPr lang="pt-PT" b="1" dirty="0" smtClean="0">
                <a:solidFill>
                  <a:srgbClr val="C00000"/>
                </a:solidFill>
              </a:rPr>
              <a:t>…, moves </a:t>
            </a:r>
            <a:r>
              <a:rPr lang="pt-PT" b="1" dirty="0" err="1" smtClean="0">
                <a:solidFill>
                  <a:srgbClr val="C00000"/>
                </a:solidFill>
              </a:rPr>
              <a:t>the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axis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forever</a:t>
            </a:r>
            <a:r>
              <a:rPr lang="pt-PT" b="1" dirty="0" smtClean="0">
                <a:solidFill>
                  <a:srgbClr val="C00000"/>
                </a:solidFill>
              </a:rPr>
              <a:t>.</a:t>
            </a:r>
          </a:p>
          <a:p>
            <a:pPr>
              <a:buFont typeface="Arial" charset="0"/>
              <a:buChar char="•"/>
            </a:pPr>
            <a:endParaRPr lang="pt-PT" sz="800" b="1" dirty="0" smtClean="0">
              <a:solidFill>
                <a:srgbClr val="C00000"/>
              </a:solidFill>
            </a:endParaRPr>
          </a:p>
          <a:p>
            <a:pPr>
              <a:buFont typeface="Arial" charset="0"/>
              <a:buChar char="•"/>
            </a:pP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Functions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like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goto_x</a:t>
            </a:r>
            <a:r>
              <a:rPr lang="pt-PT" b="1" dirty="0" smtClean="0">
                <a:solidFill>
                  <a:srgbClr val="C00000"/>
                </a:solidFill>
              </a:rPr>
              <a:t>(</a:t>
            </a:r>
            <a:r>
              <a:rPr lang="pt-PT" b="1" dirty="0" err="1" smtClean="0">
                <a:solidFill>
                  <a:srgbClr val="C00000"/>
                </a:solidFill>
              </a:rPr>
              <a:t>int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x_pos</a:t>
            </a:r>
            <a:r>
              <a:rPr lang="pt-PT" b="1" dirty="0" smtClean="0">
                <a:solidFill>
                  <a:srgbClr val="C00000"/>
                </a:solidFill>
              </a:rPr>
              <a:t>) moves to </a:t>
            </a:r>
            <a:r>
              <a:rPr lang="pt-PT" b="1" dirty="0" err="1" smtClean="0">
                <a:solidFill>
                  <a:srgbClr val="C00000"/>
                </a:solidFill>
              </a:rPr>
              <a:t>the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specified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x_pos</a:t>
            </a:r>
            <a:r>
              <a:rPr lang="pt-PT" b="1" dirty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and</a:t>
            </a:r>
            <a:r>
              <a:rPr lang="pt-PT" b="1" dirty="0" smtClean="0">
                <a:solidFill>
                  <a:srgbClr val="C00000"/>
                </a:solidFill>
              </a:rPr>
              <a:t> stops </a:t>
            </a:r>
            <a:r>
              <a:rPr lang="pt-PT" b="1" dirty="0" err="1" smtClean="0">
                <a:solidFill>
                  <a:srgbClr val="C00000"/>
                </a:solidFill>
              </a:rPr>
              <a:t>there</a:t>
            </a:r>
            <a:r>
              <a:rPr lang="pt-PT" b="1" dirty="0" smtClean="0">
                <a:solidFill>
                  <a:srgbClr val="C00000"/>
                </a:solidFill>
              </a:rPr>
              <a:t>.</a:t>
            </a:r>
          </a:p>
          <a:p>
            <a:pPr>
              <a:buFont typeface="Arial" charset="0"/>
              <a:buChar char="•"/>
            </a:pPr>
            <a:endParaRPr lang="pt-PT" b="1" dirty="0">
              <a:solidFill>
                <a:srgbClr val="C00000"/>
              </a:solidFill>
            </a:endParaRPr>
          </a:p>
          <a:p>
            <a:pPr>
              <a:buFont typeface="Arial" charset="0"/>
              <a:buChar char="•"/>
            </a:pP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Functions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like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foto_x</a:t>
            </a:r>
            <a:r>
              <a:rPr lang="pt-PT" b="1" dirty="0" smtClean="0">
                <a:solidFill>
                  <a:srgbClr val="C00000"/>
                </a:solidFill>
              </a:rPr>
              <a:t> uses </a:t>
            </a:r>
            <a:r>
              <a:rPr lang="pt-PT" b="1" dirty="0" err="1" smtClean="0">
                <a:solidFill>
                  <a:srgbClr val="C00000"/>
                </a:solidFill>
              </a:rPr>
              <a:t>move_x_right</a:t>
            </a:r>
            <a:r>
              <a:rPr lang="pt-PT" b="1" dirty="0" smtClean="0">
                <a:solidFill>
                  <a:srgbClr val="C00000"/>
                </a:solidFill>
              </a:rPr>
              <a:t>, </a:t>
            </a:r>
            <a:r>
              <a:rPr lang="pt-PT" b="1" dirty="0" err="1" smtClean="0">
                <a:solidFill>
                  <a:srgbClr val="C00000"/>
                </a:solidFill>
              </a:rPr>
              <a:t>move_x_left</a:t>
            </a:r>
            <a:r>
              <a:rPr lang="pt-PT" b="1" dirty="0" smtClean="0">
                <a:solidFill>
                  <a:srgbClr val="C00000"/>
                </a:solidFill>
              </a:rPr>
              <a:t>, </a:t>
            </a:r>
            <a:r>
              <a:rPr lang="pt-PT" b="1" dirty="0" err="1" smtClean="0">
                <a:solidFill>
                  <a:srgbClr val="C00000"/>
                </a:solidFill>
              </a:rPr>
              <a:t>and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stop_x</a:t>
            </a:r>
            <a:endParaRPr lang="pt-PT" b="1" dirty="0" smtClean="0">
              <a:solidFill>
                <a:srgbClr val="C00000"/>
              </a:solidFill>
            </a:endParaRPr>
          </a:p>
          <a:p>
            <a:pPr>
              <a:buFont typeface="Arial" charset="0"/>
              <a:buChar char="•"/>
            </a:pPr>
            <a:endParaRPr lang="pt-PT" b="1" dirty="0" smtClean="0">
              <a:solidFill>
                <a:srgbClr val="C00000"/>
              </a:solidFill>
            </a:endParaRPr>
          </a:p>
          <a:p>
            <a:pPr>
              <a:buFont typeface="Arial" charset="0"/>
              <a:buChar char="•"/>
            </a:pPr>
            <a:r>
              <a:rPr lang="pt-PT" b="1" dirty="0" err="1" smtClean="0">
                <a:solidFill>
                  <a:srgbClr val="C00000"/>
                </a:solidFill>
              </a:rPr>
              <a:t>Function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goto_xz</a:t>
            </a:r>
            <a:r>
              <a:rPr lang="pt-PT" b="1" dirty="0" smtClean="0">
                <a:solidFill>
                  <a:srgbClr val="C00000"/>
                </a:solidFill>
              </a:rPr>
              <a:t>, uses </a:t>
            </a:r>
            <a:r>
              <a:rPr lang="pt-PT" b="1" dirty="0" err="1" smtClean="0">
                <a:solidFill>
                  <a:srgbClr val="C00000"/>
                </a:solidFill>
              </a:rPr>
              <a:t>goto_x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and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 err="1" smtClean="0">
                <a:solidFill>
                  <a:srgbClr val="C00000"/>
                </a:solidFill>
              </a:rPr>
              <a:t>goto_z</a:t>
            </a:r>
            <a:endParaRPr lang="pt-PT" b="1" dirty="0">
              <a:solidFill>
                <a:srgbClr val="C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Keyboard</a:t>
            </a:r>
            <a:r>
              <a:rPr lang="pt-PT" dirty="0" smtClean="0"/>
              <a:t> </a:t>
            </a:r>
            <a:r>
              <a:rPr lang="pt-PT" dirty="0" err="1" smtClean="0"/>
              <a:t>control</a:t>
            </a:r>
            <a:endParaRPr lang="pt-PT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4648200" y="2209800"/>
            <a:ext cx="685800" cy="304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4610100" y="3619500"/>
            <a:ext cx="914400" cy="685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447800"/>
            <a:ext cx="4419600" cy="2459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ight Arrow 13"/>
          <p:cNvSpPr/>
          <p:nvPr/>
        </p:nvSpPr>
        <p:spPr>
          <a:xfrm>
            <a:off x="8153400" y="2450068"/>
            <a:ext cx="533400" cy="228600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/>
          </a:p>
        </p:txBody>
      </p:sp>
      <p:sp>
        <p:nvSpPr>
          <p:cNvPr id="15" name="Right Arrow 14"/>
          <p:cNvSpPr/>
          <p:nvPr/>
        </p:nvSpPr>
        <p:spPr>
          <a:xfrm rot="16200000">
            <a:off x="7620000" y="1992869"/>
            <a:ext cx="533400" cy="228600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ight Arrow 15"/>
          <p:cNvSpPr/>
          <p:nvPr/>
        </p:nvSpPr>
        <p:spPr>
          <a:xfrm rot="10800000">
            <a:off x="7086601" y="2450068"/>
            <a:ext cx="533400" cy="228600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ight Arrow 16"/>
          <p:cNvSpPr/>
          <p:nvPr/>
        </p:nvSpPr>
        <p:spPr>
          <a:xfrm rot="5400000">
            <a:off x="7620000" y="2907268"/>
            <a:ext cx="533400" cy="228600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7696200" y="14594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w</a:t>
            </a:r>
            <a:endParaRPr lang="pt-PT" dirty="0"/>
          </a:p>
        </p:txBody>
      </p:sp>
      <p:sp>
        <p:nvSpPr>
          <p:cNvPr id="19" name="TextBox 18"/>
          <p:cNvSpPr txBox="1"/>
          <p:nvPr/>
        </p:nvSpPr>
        <p:spPr>
          <a:xfrm>
            <a:off x="8610600" y="2373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d</a:t>
            </a:r>
            <a:endParaRPr lang="pt-PT" dirty="0"/>
          </a:p>
        </p:txBody>
      </p:sp>
      <p:sp>
        <p:nvSpPr>
          <p:cNvPr id="20" name="TextBox 19"/>
          <p:cNvSpPr txBox="1"/>
          <p:nvPr/>
        </p:nvSpPr>
        <p:spPr>
          <a:xfrm>
            <a:off x="7696200" y="3288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z</a:t>
            </a:r>
            <a:endParaRPr lang="pt-PT" dirty="0"/>
          </a:p>
        </p:txBody>
      </p:sp>
      <p:sp>
        <p:nvSpPr>
          <p:cNvPr id="21" name="TextBox 20"/>
          <p:cNvSpPr txBox="1"/>
          <p:nvPr/>
        </p:nvSpPr>
        <p:spPr>
          <a:xfrm>
            <a:off x="6705600" y="2373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a</a:t>
            </a:r>
            <a:endParaRPr lang="pt-PT" dirty="0"/>
          </a:p>
        </p:txBody>
      </p:sp>
      <p:sp>
        <p:nvSpPr>
          <p:cNvPr id="22" name="Right Arrow 21"/>
          <p:cNvSpPr/>
          <p:nvPr/>
        </p:nvSpPr>
        <p:spPr>
          <a:xfrm rot="16200000">
            <a:off x="6019800" y="1981201"/>
            <a:ext cx="533400" cy="228600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ight Arrow 22"/>
          <p:cNvSpPr/>
          <p:nvPr/>
        </p:nvSpPr>
        <p:spPr>
          <a:xfrm rot="5400000">
            <a:off x="6019800" y="2895600"/>
            <a:ext cx="533400" cy="228600"/>
          </a:xfrm>
          <a:prstGeom prst="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6096000" y="1447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o</a:t>
            </a:r>
            <a:endParaRPr lang="pt-PT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0" y="3276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</a:t>
            </a:r>
            <a:endParaRPr lang="pt-PT" dirty="0"/>
          </a:p>
        </p:txBody>
      </p:sp>
      <p:sp>
        <p:nvSpPr>
          <p:cNvPr id="27" name="Oval 26"/>
          <p:cNvSpPr/>
          <p:nvPr/>
        </p:nvSpPr>
        <p:spPr>
          <a:xfrm>
            <a:off x="7772400" y="2438400"/>
            <a:ext cx="228600" cy="228600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/>
          </a:p>
        </p:txBody>
      </p:sp>
      <p:sp>
        <p:nvSpPr>
          <p:cNvPr id="28" name="Oval 27"/>
          <p:cNvSpPr/>
          <p:nvPr/>
        </p:nvSpPr>
        <p:spPr>
          <a:xfrm>
            <a:off x="5334000" y="1143000"/>
            <a:ext cx="3810000" cy="4572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TextBox 32"/>
          <p:cNvSpPr txBox="1"/>
          <p:nvPr/>
        </p:nvSpPr>
        <p:spPr>
          <a:xfrm>
            <a:off x="5943600" y="2057400"/>
            <a:ext cx="38100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b="1" dirty="0" smtClean="0">
                <a:solidFill>
                  <a:schemeClr val="tx2">
                    <a:lumMod val="75000"/>
                  </a:schemeClr>
                </a:solidFill>
              </a:rPr>
              <a:t>Y+</a:t>
            </a:r>
            <a:endParaRPr lang="pt-PT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43600" y="2743200"/>
            <a:ext cx="38100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b="1" dirty="0" smtClean="0">
                <a:solidFill>
                  <a:schemeClr val="tx2">
                    <a:lumMod val="75000"/>
                  </a:schemeClr>
                </a:solidFill>
              </a:rPr>
              <a:t>Y-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43800" y="1981200"/>
            <a:ext cx="38100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b="1" dirty="0" smtClean="0">
                <a:solidFill>
                  <a:schemeClr val="tx2">
                    <a:lumMod val="75000"/>
                  </a:schemeClr>
                </a:solidFill>
              </a:rPr>
              <a:t>Z+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43800" y="2816423"/>
            <a:ext cx="38100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b="1" dirty="0" smtClean="0">
                <a:solidFill>
                  <a:schemeClr val="tx2">
                    <a:lumMod val="75000"/>
                  </a:schemeClr>
                </a:solidFill>
              </a:rPr>
              <a:t>Z-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62800" y="2209800"/>
            <a:ext cx="38100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b="1" dirty="0" smtClean="0">
                <a:solidFill>
                  <a:schemeClr val="tx2">
                    <a:lumMod val="75000"/>
                  </a:schemeClr>
                </a:solidFill>
              </a:rPr>
              <a:t>X-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29600" y="2209800"/>
            <a:ext cx="381000" cy="30777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b="1" dirty="0" smtClean="0">
                <a:solidFill>
                  <a:schemeClr val="tx2">
                    <a:lumMod val="75000"/>
                  </a:schemeClr>
                </a:solidFill>
              </a:rPr>
              <a:t>X+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53200" y="3591580"/>
            <a:ext cx="1447800" cy="160043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b="1" dirty="0" smtClean="0">
                <a:solidFill>
                  <a:srgbClr val="C00000"/>
                </a:solidFill>
              </a:rPr>
              <a:t>S</a:t>
            </a:r>
            <a:r>
              <a:rPr lang="pt-PT" sz="1400" b="1" dirty="0" smtClean="0">
                <a:solidFill>
                  <a:schemeClr val="tx2">
                    <a:lumMod val="75000"/>
                  </a:schemeClr>
                </a:solidFill>
              </a:rPr>
              <a:t> – stop </a:t>
            </a:r>
            <a:r>
              <a:rPr lang="pt-PT" sz="1400" b="1" dirty="0" err="1" smtClean="0">
                <a:solidFill>
                  <a:schemeClr val="tx2">
                    <a:lumMod val="75000"/>
                  </a:schemeClr>
                </a:solidFill>
              </a:rPr>
              <a:t>all</a:t>
            </a:r>
            <a:endParaRPr lang="pt-PT" sz="1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PT" sz="1400" b="1" dirty="0" smtClean="0">
                <a:solidFill>
                  <a:srgbClr val="FF0000"/>
                </a:solidFill>
              </a:rPr>
              <a:t>I</a:t>
            </a:r>
            <a:r>
              <a:rPr lang="pt-PT" sz="1400" b="1" dirty="0" smtClean="0">
                <a:solidFill>
                  <a:schemeClr val="tx2">
                    <a:lumMod val="75000"/>
                  </a:schemeClr>
                </a:solidFill>
              </a:rPr>
              <a:t> – incremental</a:t>
            </a:r>
          </a:p>
          <a:p>
            <a:r>
              <a:rPr lang="pt-PT" sz="1400" b="1" dirty="0" smtClean="0">
                <a:solidFill>
                  <a:schemeClr val="tx2">
                    <a:lumMod val="75000"/>
                  </a:schemeClr>
                </a:solidFill>
              </a:rPr>
              <a:t>p – </a:t>
            </a:r>
            <a:r>
              <a:rPr lang="pt-PT" sz="1400" b="1" dirty="0" err="1" smtClean="0">
                <a:solidFill>
                  <a:schemeClr val="tx2">
                    <a:lumMod val="75000"/>
                  </a:schemeClr>
                </a:solidFill>
              </a:rPr>
              <a:t>put_pieace</a:t>
            </a:r>
            <a:endParaRPr lang="pt-PT" sz="1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PT" sz="1400" b="1" dirty="0" smtClean="0">
                <a:solidFill>
                  <a:schemeClr val="tx2">
                    <a:lumMod val="75000"/>
                  </a:schemeClr>
                </a:solidFill>
              </a:rPr>
              <a:t>g – </a:t>
            </a:r>
            <a:r>
              <a:rPr lang="pt-PT" sz="1400" b="1" dirty="0" err="1" smtClean="0">
                <a:solidFill>
                  <a:schemeClr val="tx2">
                    <a:lumMod val="75000"/>
                  </a:schemeClr>
                </a:solidFill>
              </a:rPr>
              <a:t>get_piece</a:t>
            </a:r>
            <a:endParaRPr lang="pt-PT" sz="1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PT" sz="1400" b="1" dirty="0" smtClean="0">
                <a:solidFill>
                  <a:schemeClr val="tx2">
                    <a:lumMod val="75000"/>
                  </a:schemeClr>
                </a:solidFill>
              </a:rPr>
              <a:t>t – </a:t>
            </a:r>
            <a:r>
              <a:rPr lang="pt-PT" sz="1400" b="1" dirty="0" err="1" smtClean="0">
                <a:solidFill>
                  <a:schemeClr val="tx2">
                    <a:lumMod val="75000"/>
                  </a:schemeClr>
                </a:solidFill>
              </a:rPr>
              <a:t>goto_xz</a:t>
            </a:r>
            <a:r>
              <a:rPr lang="pt-PT" sz="1400" b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pt-PT" sz="1400" b="1" dirty="0" err="1" smtClean="0">
                <a:solidFill>
                  <a:schemeClr val="tx2">
                    <a:lumMod val="75000"/>
                  </a:schemeClr>
                </a:solidFill>
              </a:rPr>
              <a:t>x,z</a:t>
            </a:r>
            <a:r>
              <a:rPr lang="pt-PT" sz="14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pt-PT" sz="1400" b="1" dirty="0" smtClean="0">
                <a:solidFill>
                  <a:schemeClr val="tx2">
                    <a:lumMod val="75000"/>
                  </a:schemeClr>
                </a:solidFill>
              </a:rPr>
              <a:t>… – …</a:t>
            </a:r>
          </a:p>
          <a:p>
            <a:endParaRPr lang="pt-PT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28600" y="3581400"/>
            <a:ext cx="4191000" cy="152400"/>
          </a:xfrm>
          <a:prstGeom prst="straightConnector1">
            <a:avLst/>
          </a:prstGeom>
          <a:ln w="666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-1218406" y="2209006"/>
            <a:ext cx="2743200" cy="1588"/>
          </a:xfrm>
          <a:prstGeom prst="straightConnector1">
            <a:avLst/>
          </a:prstGeom>
          <a:ln w="666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 flipH="1" flipV="1">
            <a:off x="0" y="2667000"/>
            <a:ext cx="1066800" cy="762000"/>
          </a:xfrm>
          <a:prstGeom prst="straightConnector1">
            <a:avLst/>
          </a:prstGeom>
          <a:ln w="66675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81000" y="2590800"/>
            <a:ext cx="457200" cy="338554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 b="1" dirty="0" smtClean="0"/>
              <a:t>Y+</a:t>
            </a:r>
            <a:endParaRPr lang="pt-PT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657600" y="3657600"/>
            <a:ext cx="457200" cy="338554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 b="1" dirty="0" smtClean="0"/>
              <a:t>X+</a:t>
            </a:r>
            <a:endParaRPr lang="pt-PT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52400" y="1109246"/>
            <a:ext cx="457200" cy="338554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Z+</a:t>
            </a:r>
            <a:endParaRPr lang="pt-PT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57800" y="59436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THIS WILL BE YOUR </a:t>
            </a:r>
            <a:r>
              <a:rPr lang="pt-PT" b="1" u="sng" dirty="0" smtClean="0"/>
              <a:t>CALLIBRATION</a:t>
            </a:r>
            <a:r>
              <a:rPr lang="pt-PT" dirty="0" smtClean="0"/>
              <a:t> ROUTINE. </a:t>
            </a:r>
            <a:endParaRPr lang="pt-PT" dirty="0"/>
          </a:p>
        </p:txBody>
      </p:sp>
      <p:sp>
        <p:nvSpPr>
          <p:cNvPr id="44" name="Oval 43"/>
          <p:cNvSpPr/>
          <p:nvPr/>
        </p:nvSpPr>
        <p:spPr>
          <a:xfrm>
            <a:off x="6324600" y="4267200"/>
            <a:ext cx="1676400" cy="533400"/>
          </a:xfrm>
          <a:prstGeom prst="ellipse">
            <a:avLst/>
          </a:prstGeom>
          <a:noFill/>
          <a:ln w="57150">
            <a:solidFill>
              <a:srgbClr val="C0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3996154"/>
            <a:ext cx="4149436" cy="277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Routines (3) – </a:t>
            </a:r>
            <a:r>
              <a:rPr lang="en-US" b="1" u="sng" dirty="0" err="1" smtClean="0"/>
              <a:t>get_piece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5213735"/>
          </a:xfrm>
          <a:ln w="317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>
              <a:buNone/>
            </a:pPr>
            <a:r>
              <a:rPr lang="en-US" sz="1600" b="1" dirty="0" err="1" smtClean="0">
                <a:solidFill>
                  <a:srgbClr val="FF0000"/>
                </a:solidFill>
              </a:rPr>
              <a:t>goto_z</a:t>
            </a:r>
            <a:r>
              <a:rPr lang="en-US" sz="1600" b="1" dirty="0" smtClean="0">
                <a:solidFill>
                  <a:srgbClr val="FF0000"/>
                </a:solidFill>
              </a:rPr>
              <a:t> and </a:t>
            </a:r>
            <a:r>
              <a:rPr lang="en-US" sz="1600" b="1" dirty="0" err="1" smtClean="0">
                <a:solidFill>
                  <a:srgbClr val="FF0000"/>
                </a:solidFill>
              </a:rPr>
              <a:t>goto_xz</a:t>
            </a:r>
            <a:r>
              <a:rPr lang="en-US" sz="1600" b="1" dirty="0" smtClean="0"/>
              <a:t>  - always move the platform to the position of the </a:t>
            </a:r>
            <a:r>
              <a:rPr lang="en-US" sz="1600" b="1" u="sng" dirty="0" err="1" smtClean="0"/>
              <a:t>lowerLevel</a:t>
            </a:r>
            <a:r>
              <a:rPr lang="en-US" sz="1600" b="1" dirty="0" smtClean="0"/>
              <a:t> sensor</a:t>
            </a:r>
          </a:p>
          <a:p>
            <a:pPr marL="0">
              <a:buNone/>
            </a:pPr>
            <a:endParaRPr lang="en-US" sz="1600" b="1" dirty="0" smtClean="0"/>
          </a:p>
          <a:p>
            <a:pPr marL="0">
              <a:buNone/>
            </a:pPr>
            <a:r>
              <a:rPr lang="en-US" sz="1600" b="1" dirty="0" smtClean="0"/>
              <a:t>void </a:t>
            </a:r>
            <a:r>
              <a:rPr lang="en-US" sz="1600" b="1" dirty="0" err="1" smtClean="0"/>
              <a:t>getPiece</a:t>
            </a:r>
            <a:r>
              <a:rPr lang="en-US" sz="1600" b="1" dirty="0" smtClean="0"/>
              <a:t>()   // assumed it is already at a cell</a:t>
            </a:r>
          </a:p>
          <a:p>
            <a:pPr marL="0">
              <a:buNone/>
            </a:pPr>
            <a:r>
              <a:rPr lang="en-US" sz="1600" b="1" dirty="0" smtClean="0"/>
              <a:t>{</a:t>
            </a:r>
          </a:p>
          <a:p>
            <a:pPr marL="0">
              <a:buNone/>
            </a:pPr>
            <a:r>
              <a:rPr lang="en-US" sz="1600" b="1" dirty="0" smtClean="0"/>
              <a:t>  // it is expected that lift is well positioned at a cell</a:t>
            </a:r>
          </a:p>
          <a:p>
            <a:pPr marL="0">
              <a:buNone/>
            </a:pPr>
            <a:r>
              <a:rPr lang="en-US" sz="1600" b="1" dirty="0" smtClean="0"/>
              <a:t>  // it is expected that “center” sensor of the cage is   </a:t>
            </a:r>
          </a:p>
          <a:p>
            <a:pPr marL="0">
              <a:buNone/>
            </a:pPr>
            <a:r>
              <a:rPr lang="en-US" sz="1600" b="1" dirty="0" smtClean="0"/>
              <a:t>  //activated</a:t>
            </a:r>
          </a:p>
          <a:p>
            <a:pPr marL="0">
              <a:buNone/>
            </a:pPr>
            <a:r>
              <a:rPr lang="en-US" sz="1600" b="1" dirty="0" smtClean="0"/>
              <a:t>   </a:t>
            </a:r>
            <a:r>
              <a:rPr lang="en-US" sz="1600" dirty="0" err="1" smtClean="0"/>
              <a:t>gotoLowLevel</a:t>
            </a:r>
            <a:r>
              <a:rPr lang="en-US" sz="1600" dirty="0" smtClean="0"/>
              <a:t>();</a:t>
            </a:r>
            <a:r>
              <a:rPr lang="en-US" sz="1600" b="1" dirty="0" smtClean="0"/>
              <a:t> </a:t>
            </a:r>
            <a:r>
              <a:rPr lang="en-US" sz="1600" b="1" dirty="0" smtClean="0"/>
              <a:t>//&lt;- </a:t>
            </a:r>
            <a:r>
              <a:rPr lang="en-US" sz="1600" b="1" dirty="0" err="1" smtClean="0"/>
              <a:t>goto_xz</a:t>
            </a:r>
            <a:r>
              <a:rPr lang="en-US" sz="1600" b="1" dirty="0" smtClean="0"/>
              <a:t> already puts at the //lower position</a:t>
            </a:r>
          </a:p>
          <a:p>
            <a:pPr marL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</a:t>
            </a:r>
            <a:r>
              <a:rPr lang="en-US" sz="1600" b="1" dirty="0" err="1" smtClean="0"/>
              <a:t>goto_y</a:t>
            </a:r>
            <a:r>
              <a:rPr lang="en-US" sz="1600" b="1" dirty="0" smtClean="0"/>
              <a:t>(3);</a:t>
            </a:r>
          </a:p>
          <a:p>
            <a:pPr marL="0">
              <a:buNone/>
            </a:pPr>
            <a:r>
              <a:rPr lang="en-US" sz="1600" b="1" dirty="0" smtClean="0"/>
              <a:t>   </a:t>
            </a:r>
            <a:r>
              <a:rPr lang="en-US" sz="1600" b="1" dirty="0" err="1" smtClean="0"/>
              <a:t>gotoUpLevel</a:t>
            </a:r>
            <a:r>
              <a:rPr lang="en-US" sz="1600" b="1" dirty="0" smtClean="0"/>
              <a:t>();</a:t>
            </a:r>
          </a:p>
          <a:p>
            <a:pPr marL="0">
              <a:buNone/>
            </a:pPr>
            <a:r>
              <a:rPr lang="en-US" sz="1600" b="1" dirty="0" smtClean="0"/>
              <a:t>   </a:t>
            </a:r>
            <a:r>
              <a:rPr lang="pt-PT" sz="1600" b="1" dirty="0" err="1" smtClean="0"/>
              <a:t>goto_y</a:t>
            </a:r>
            <a:r>
              <a:rPr lang="pt-PT" sz="1600" b="1" dirty="0" smtClean="0"/>
              <a:t>(2</a:t>
            </a:r>
            <a:r>
              <a:rPr lang="pt-PT" sz="1600" b="1" dirty="0" smtClean="0"/>
              <a:t>);</a:t>
            </a:r>
          </a:p>
          <a:p>
            <a:pPr marL="0">
              <a:buNone/>
            </a:pPr>
            <a:r>
              <a:rPr lang="pt-PT" sz="1600" b="1" dirty="0"/>
              <a:t> </a:t>
            </a:r>
            <a:r>
              <a:rPr lang="pt-PT" sz="1600" b="1" dirty="0" smtClean="0"/>
              <a:t>  </a:t>
            </a:r>
            <a:r>
              <a:rPr lang="en-US" sz="1600" dirty="0" err="1"/>
              <a:t>gotoLowLevel</a:t>
            </a:r>
            <a:r>
              <a:rPr lang="en-US" sz="1600" dirty="0"/>
              <a:t>()</a:t>
            </a:r>
            <a:endParaRPr lang="en-US" sz="1600" b="1" dirty="0" smtClean="0"/>
          </a:p>
          <a:p>
            <a:pPr marL="0">
              <a:buNone/>
            </a:pPr>
            <a:r>
              <a:rPr lang="en-US" sz="1600" b="1" dirty="0" smtClean="0"/>
              <a:t>}</a:t>
            </a:r>
            <a:br>
              <a:rPr lang="en-US" sz="1600" b="1" dirty="0" smtClean="0"/>
            </a:b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Void </a:t>
            </a:r>
            <a:r>
              <a:rPr lang="en-US" sz="1600" b="1" dirty="0" err="1" smtClean="0"/>
              <a:t>putPiece</a:t>
            </a:r>
            <a:r>
              <a:rPr lang="en-US" sz="1600" b="1" dirty="0" smtClean="0"/>
              <a:t>() {…// similar to previous one …}</a:t>
            </a:r>
          </a:p>
          <a:p>
            <a:pPr marL="0"/>
            <a:endParaRPr lang="en-US" sz="16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5181600" y="2514600"/>
            <a:ext cx="1447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0" y="4038600"/>
            <a:ext cx="1371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0" y="1676400"/>
            <a:ext cx="7620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0" y="3581400"/>
            <a:ext cx="2286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29600" y="3352800"/>
            <a:ext cx="2286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8200" y="3288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Get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2800" y="3429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Put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57800" y="3810000"/>
            <a:ext cx="3124200" cy="381000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24800" y="3200400"/>
            <a:ext cx="152400" cy="609600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5600700" y="2856706"/>
            <a:ext cx="26670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5105400" y="3886201"/>
            <a:ext cx="1600200" cy="7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924800" y="3048000"/>
            <a:ext cx="533400" cy="152400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81600" y="5410200"/>
            <a:ext cx="1371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81600" y="6705600"/>
            <a:ext cx="1371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34000" y="1600200"/>
            <a:ext cx="1066800" cy="52578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1600" y="123086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prstClr val="black"/>
                </a:solidFill>
              </a:rPr>
              <a:t>SIDE VIEW</a:t>
            </a:r>
            <a:endParaRPr lang="pt-PT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90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Testing</a:t>
            </a:r>
            <a:r>
              <a:rPr lang="pt-PT" dirty="0" smtClean="0"/>
              <a:t> </a:t>
            </a:r>
            <a:r>
              <a:rPr lang="pt-PT" dirty="0" err="1" smtClean="0"/>
              <a:t>example</a:t>
            </a:r>
            <a:r>
              <a:rPr lang="pt-PT" dirty="0" smtClean="0"/>
              <a:t> </a:t>
            </a:r>
            <a:r>
              <a:rPr lang="pt-PT" dirty="0" err="1" smtClean="0"/>
              <a:t>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pt-PT" b="1" dirty="0" smtClean="0"/>
          </a:p>
          <a:p>
            <a:endParaRPr lang="pt-PT" dirty="0"/>
          </a:p>
          <a:p>
            <a:pPr marL="0" indent="0">
              <a:buNone/>
            </a:pPr>
            <a:r>
              <a:rPr lang="en-GB" dirty="0" smtClean="0"/>
              <a:t>static public void main(String []</a:t>
            </a:r>
            <a:r>
              <a:rPr lang="en-GB" dirty="0" err="1" smtClean="0"/>
              <a:t>args</a:t>
            </a:r>
            <a:r>
              <a:rPr lang="en-GB" dirty="0" smtClean="0"/>
              <a:t>)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Hardware hard = new Hardware();</a:t>
            </a:r>
            <a:r>
              <a:rPr lang="en-GB" dirty="0"/>
              <a:t>	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</a:t>
            </a:r>
            <a:r>
              <a:rPr lang="en-GB" dirty="0" err="1" smtClean="0"/>
              <a:t>hard.create_di</a:t>
            </a:r>
            <a:r>
              <a:rPr lang="en-GB" dirty="0" smtClean="0"/>
              <a:t>(0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hard.create_di</a:t>
            </a:r>
            <a:r>
              <a:rPr lang="en-GB" dirty="0" smtClean="0"/>
              <a:t>(1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hard.create_do</a:t>
            </a:r>
            <a:r>
              <a:rPr lang="en-GB" dirty="0" smtClean="0"/>
              <a:t>(2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	</a:t>
            </a:r>
            <a:r>
              <a:rPr lang="en-GB" b="1" dirty="0" smtClean="0">
                <a:solidFill>
                  <a:srgbClr val="FF0000"/>
                </a:solidFill>
              </a:rPr>
              <a:t>//</a:t>
            </a:r>
            <a:r>
              <a:rPr lang="en-GB" b="1" dirty="0" err="1" smtClean="0">
                <a:solidFill>
                  <a:srgbClr val="FF0000"/>
                </a:solidFill>
              </a:rPr>
              <a:t>callibration</a:t>
            </a:r>
            <a:r>
              <a:rPr lang="en-GB" b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	</a:t>
            </a:r>
            <a:r>
              <a:rPr lang="en-GB" b="1" dirty="0" smtClean="0">
                <a:solidFill>
                  <a:srgbClr val="FF0000"/>
                </a:solidFill>
              </a:rPr>
              <a:t>//</a:t>
            </a:r>
            <a:r>
              <a:rPr lang="en-GB" b="1" dirty="0" err="1" smtClean="0">
                <a:solidFill>
                  <a:srgbClr val="FF0000"/>
                </a:solidFill>
              </a:rPr>
              <a:t>worker_process</a:t>
            </a:r>
            <a:r>
              <a:rPr lang="en-GB" b="1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smtClean="0">
                <a:solidFill>
                  <a:srgbClr val="FF0000"/>
                </a:solidFill>
              </a:rPr>
              <a:t>              joystick();</a:t>
            </a:r>
            <a:endParaRPr lang="en-GB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hard.write_port</a:t>
            </a:r>
            <a:r>
              <a:rPr lang="en-GB" dirty="0" smtClean="0"/>
              <a:t>(2,1&lt;&lt;7);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System.out.println</a:t>
            </a:r>
            <a:r>
              <a:rPr lang="en-GB" dirty="0" smtClean="0"/>
              <a:t>("Finishing </a:t>
            </a:r>
            <a:r>
              <a:rPr lang="en-GB" dirty="0"/>
              <a:t>program</a:t>
            </a:r>
            <a:r>
              <a:rPr lang="en-GB" dirty="0" smtClean="0"/>
              <a:t>.“);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327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pt-PT" dirty="0" err="1" smtClean="0"/>
              <a:t>The</a:t>
            </a:r>
            <a:r>
              <a:rPr lang="pt-PT" dirty="0" smtClean="0"/>
              <a:t> joystick </a:t>
            </a:r>
            <a:r>
              <a:rPr lang="pt-PT" dirty="0" err="1" smtClean="0"/>
              <a:t>function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-76200"/>
            <a:ext cx="8229600" cy="746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1200" dirty="0" err="1"/>
              <a:t>v</a:t>
            </a:r>
            <a:r>
              <a:rPr lang="pt-PT" sz="1200" dirty="0" err="1" smtClean="0"/>
              <a:t>oid</a:t>
            </a:r>
            <a:r>
              <a:rPr lang="pt-PT" sz="1200" dirty="0" smtClean="0"/>
              <a:t> joystick()</a:t>
            </a:r>
          </a:p>
          <a:p>
            <a:pPr marL="0" indent="0">
              <a:buNone/>
            </a:pPr>
            <a:r>
              <a:rPr lang="pt-PT" sz="1200" dirty="0" smtClean="0"/>
              <a:t>{</a:t>
            </a:r>
          </a:p>
          <a:p>
            <a:pPr marL="0" indent="0">
              <a:buNone/>
            </a:pPr>
            <a:r>
              <a:rPr lang="pt-PT" sz="1200" dirty="0" smtClean="0"/>
              <a:t>       </a:t>
            </a:r>
            <a:r>
              <a:rPr lang="pt-PT" sz="1200" dirty="0" err="1" smtClean="0"/>
              <a:t>while</a:t>
            </a:r>
            <a:r>
              <a:rPr lang="pt-PT" sz="1200" dirty="0" smtClean="0"/>
              <a:t>(</a:t>
            </a:r>
            <a:r>
              <a:rPr lang="pt-PT" sz="1200" dirty="0" err="1" smtClean="0"/>
              <a:t>true</a:t>
            </a:r>
            <a:r>
              <a:rPr lang="pt-PT" sz="1200" dirty="0" smtClean="0"/>
              <a:t>) {</a:t>
            </a:r>
          </a:p>
          <a:p>
            <a:pPr marL="0" indent="0">
              <a:buNone/>
            </a:pPr>
            <a:r>
              <a:rPr lang="pt-PT" sz="1200" dirty="0"/>
              <a:t> </a:t>
            </a:r>
            <a:r>
              <a:rPr lang="pt-PT" sz="1200" dirty="0" smtClean="0"/>
              <a:t>             </a:t>
            </a:r>
            <a:r>
              <a:rPr lang="pt-PT" sz="1200" dirty="0" err="1" smtClean="0"/>
              <a:t>int</a:t>
            </a:r>
            <a:r>
              <a:rPr lang="pt-PT" sz="1200" dirty="0" smtClean="0"/>
              <a:t> t = 0</a:t>
            </a:r>
            <a:r>
              <a:rPr lang="pt-PT" sz="1200" dirty="0" smtClean="0"/>
              <a:t>;</a:t>
            </a:r>
          </a:p>
          <a:p>
            <a:pPr marL="0" indent="0">
              <a:buNone/>
            </a:pPr>
            <a:r>
              <a:rPr lang="pt-PT" sz="1200" dirty="0"/>
              <a:t> </a:t>
            </a:r>
            <a:r>
              <a:rPr lang="pt-PT" sz="1200" dirty="0" smtClean="0"/>
              <a:t>             t = </a:t>
            </a:r>
            <a:r>
              <a:rPr lang="pt-PT" sz="1200" dirty="0" err="1" smtClean="0"/>
              <a:t>System.in.read</a:t>
            </a:r>
            <a:r>
              <a:rPr lang="pt-PT" sz="1200" dirty="0" smtClean="0"/>
              <a:t>(); // </a:t>
            </a:r>
            <a:r>
              <a:rPr lang="pt-PT" sz="1200" dirty="0" err="1" smtClean="0"/>
              <a:t>be</a:t>
            </a:r>
            <a:r>
              <a:rPr lang="pt-PT" sz="1200" smtClean="0"/>
              <a:t> careful</a:t>
            </a:r>
            <a:r>
              <a:rPr lang="pt-PT" sz="1200" dirty="0" smtClean="0"/>
              <a:t>, </a:t>
            </a:r>
            <a:r>
              <a:rPr lang="pt-PT" sz="1200" dirty="0" err="1" smtClean="0"/>
              <a:t>it</a:t>
            </a:r>
            <a:r>
              <a:rPr lang="pt-PT" sz="1200" dirty="0" smtClean="0"/>
              <a:t> </a:t>
            </a:r>
            <a:r>
              <a:rPr lang="pt-PT" sz="1200" dirty="0" err="1" smtClean="0"/>
              <a:t>reads</a:t>
            </a:r>
            <a:r>
              <a:rPr lang="pt-PT" sz="1200" dirty="0" smtClean="0"/>
              <a:t> </a:t>
            </a:r>
            <a:r>
              <a:rPr lang="pt-PT" sz="1200" dirty="0" err="1" smtClean="0"/>
              <a:t>two</a:t>
            </a:r>
            <a:r>
              <a:rPr lang="pt-PT" sz="1200" dirty="0" smtClean="0"/>
              <a:t> </a:t>
            </a:r>
            <a:r>
              <a:rPr lang="pt-PT" sz="1200" dirty="0" err="1" smtClean="0"/>
              <a:t>characters</a:t>
            </a:r>
            <a:r>
              <a:rPr lang="pt-PT" sz="1200" dirty="0" smtClean="0"/>
              <a:t> (</a:t>
            </a:r>
            <a:r>
              <a:rPr lang="pt-PT" sz="1200" dirty="0" err="1" smtClean="0"/>
              <a:t>the</a:t>
            </a:r>
            <a:r>
              <a:rPr lang="pt-PT" sz="1200" dirty="0" smtClean="0"/>
              <a:t> </a:t>
            </a:r>
            <a:r>
              <a:rPr lang="pt-PT" sz="1200" dirty="0" err="1" smtClean="0"/>
              <a:t>character</a:t>
            </a:r>
            <a:r>
              <a:rPr lang="pt-PT" sz="1200" dirty="0" smtClean="0"/>
              <a:t> </a:t>
            </a:r>
            <a:r>
              <a:rPr lang="pt-PT" sz="1200" dirty="0" err="1" smtClean="0"/>
              <a:t>and</a:t>
            </a:r>
            <a:r>
              <a:rPr lang="pt-PT" sz="1200" dirty="0" smtClean="0"/>
              <a:t> </a:t>
            </a:r>
            <a:r>
              <a:rPr lang="pt-PT" sz="1200" dirty="0" err="1" smtClean="0"/>
              <a:t>enter</a:t>
            </a:r>
            <a:r>
              <a:rPr lang="pt-PT" sz="1200" dirty="0" smtClean="0"/>
              <a:t>)</a:t>
            </a:r>
            <a:endParaRPr lang="pt-PT" sz="1200" dirty="0" smtClean="0"/>
          </a:p>
          <a:p>
            <a:pPr marL="0" indent="0">
              <a:buNone/>
            </a:pPr>
            <a:r>
              <a:rPr lang="pt-PT" sz="1200" dirty="0" smtClean="0"/>
              <a:t>              </a:t>
            </a:r>
            <a:r>
              <a:rPr lang="pt-PT" sz="1200" dirty="0" err="1" smtClean="0"/>
              <a:t>switch</a:t>
            </a:r>
            <a:r>
              <a:rPr lang="pt-PT" sz="1200" dirty="0" smtClean="0"/>
              <a:t>(t</a:t>
            </a:r>
            <a:r>
              <a:rPr lang="pt-PT" sz="1200" dirty="0" smtClean="0"/>
              <a:t>) {</a:t>
            </a:r>
          </a:p>
          <a:p>
            <a:pPr marL="0" indent="0">
              <a:buNone/>
            </a:pPr>
            <a:r>
              <a:rPr lang="pt-PT" sz="1200" dirty="0"/>
              <a:t> </a:t>
            </a:r>
            <a:r>
              <a:rPr lang="pt-PT" sz="1200" dirty="0" smtClean="0"/>
              <a:t>                     case ‘w’: </a:t>
            </a:r>
            <a:r>
              <a:rPr lang="pt-PT" sz="1200" dirty="0" err="1" smtClean="0"/>
              <a:t>move_z_up</a:t>
            </a:r>
            <a:r>
              <a:rPr lang="pt-PT" sz="1200" dirty="0" smtClean="0"/>
              <a:t>(); break;</a:t>
            </a:r>
          </a:p>
          <a:p>
            <a:pPr marL="0" indent="0">
              <a:buNone/>
            </a:pPr>
            <a:r>
              <a:rPr lang="pt-PT" sz="1200" dirty="0" smtClean="0"/>
              <a:t>                      case ‘x’: </a:t>
            </a:r>
            <a:r>
              <a:rPr lang="pt-PT" sz="1200" dirty="0" err="1" smtClean="0"/>
              <a:t>move_z_down</a:t>
            </a:r>
            <a:r>
              <a:rPr lang="pt-PT" sz="1200" dirty="0" smtClean="0"/>
              <a:t>(); </a:t>
            </a:r>
            <a:r>
              <a:rPr lang="pt-PT" sz="1200" dirty="0"/>
              <a:t>break;</a:t>
            </a:r>
            <a:endParaRPr lang="pt-PT" sz="1200" dirty="0" smtClean="0"/>
          </a:p>
          <a:p>
            <a:pPr marL="0" indent="0">
              <a:buNone/>
            </a:pPr>
            <a:r>
              <a:rPr lang="pt-PT" sz="1200" dirty="0" smtClean="0"/>
              <a:t>                      case ‘a’: </a:t>
            </a:r>
            <a:r>
              <a:rPr lang="pt-PT" sz="1200" dirty="0" err="1" smtClean="0"/>
              <a:t>move_x_left</a:t>
            </a:r>
            <a:r>
              <a:rPr lang="pt-PT" sz="1200" dirty="0" smtClean="0"/>
              <a:t>(); break;</a:t>
            </a:r>
          </a:p>
          <a:p>
            <a:pPr marL="0" indent="0">
              <a:buNone/>
            </a:pPr>
            <a:r>
              <a:rPr lang="pt-PT" sz="1200" dirty="0"/>
              <a:t> </a:t>
            </a:r>
            <a:r>
              <a:rPr lang="pt-PT" sz="1200" dirty="0" smtClean="0"/>
              <a:t>                     case ‘d’: </a:t>
            </a:r>
            <a:r>
              <a:rPr lang="pt-PT" sz="1200" dirty="0"/>
              <a:t> </a:t>
            </a:r>
            <a:r>
              <a:rPr lang="pt-PT" sz="1200" dirty="0" err="1" smtClean="0"/>
              <a:t>move_x_right</a:t>
            </a:r>
            <a:r>
              <a:rPr lang="pt-PT" sz="1200" dirty="0" smtClean="0"/>
              <a:t>(); </a:t>
            </a:r>
            <a:r>
              <a:rPr lang="pt-PT" sz="1200" dirty="0"/>
              <a:t>break</a:t>
            </a:r>
            <a:r>
              <a:rPr lang="pt-PT" sz="1200" dirty="0" smtClean="0"/>
              <a:t>;</a:t>
            </a:r>
          </a:p>
          <a:p>
            <a:pPr marL="0" indent="0">
              <a:buNone/>
            </a:pPr>
            <a:r>
              <a:rPr lang="pt-PT" sz="1200" dirty="0"/>
              <a:t> </a:t>
            </a:r>
            <a:r>
              <a:rPr lang="pt-PT" sz="1200" dirty="0" smtClean="0"/>
              <a:t>                     case ‘o’:  </a:t>
            </a:r>
            <a:r>
              <a:rPr lang="pt-PT" sz="1200" dirty="0" err="1" smtClean="0"/>
              <a:t>if</a:t>
            </a:r>
            <a:r>
              <a:rPr lang="pt-PT" sz="1200" dirty="0" smtClean="0"/>
              <a:t>(</a:t>
            </a:r>
            <a:r>
              <a:rPr lang="pt-PT" sz="1200" dirty="0" err="1" smtClean="0"/>
              <a:t>is_at_x</a:t>
            </a:r>
            <a:r>
              <a:rPr lang="pt-PT" sz="1200" dirty="0" smtClean="0"/>
              <a:t>(1)|| </a:t>
            </a:r>
            <a:r>
              <a:rPr lang="pt-PT" sz="1200" dirty="0"/>
              <a:t>(</a:t>
            </a:r>
            <a:r>
              <a:rPr lang="pt-PT" sz="1200" dirty="0" err="1" smtClean="0"/>
              <a:t>is_at_x</a:t>
            </a:r>
            <a:r>
              <a:rPr lang="pt-PT" sz="1200" dirty="0" smtClean="0"/>
              <a:t>(2)||</a:t>
            </a:r>
            <a:r>
              <a:rPr lang="pt-PT" sz="1200" dirty="0"/>
              <a:t>(</a:t>
            </a:r>
            <a:r>
              <a:rPr lang="pt-PT" sz="1200" dirty="0" err="1" smtClean="0"/>
              <a:t>is_at_x</a:t>
            </a:r>
            <a:r>
              <a:rPr lang="pt-PT" sz="1200" dirty="0" smtClean="0"/>
              <a:t>(3))   // </a:t>
            </a:r>
            <a:r>
              <a:rPr lang="pt-PT" sz="1200" dirty="0" err="1" smtClean="0">
                <a:solidFill>
                  <a:srgbClr val="FF0000"/>
                </a:solidFill>
              </a:rPr>
              <a:t>valid</a:t>
            </a:r>
            <a:r>
              <a:rPr lang="pt-PT" sz="1200" dirty="0" smtClean="0">
                <a:solidFill>
                  <a:srgbClr val="FF0000"/>
                </a:solidFill>
              </a:rPr>
              <a:t> x </a:t>
            </a:r>
            <a:r>
              <a:rPr lang="pt-PT" sz="1200" dirty="0" err="1" smtClean="0">
                <a:solidFill>
                  <a:srgbClr val="FF0000"/>
                </a:solidFill>
              </a:rPr>
              <a:t>position</a:t>
            </a:r>
            <a:r>
              <a:rPr lang="pt-PT" sz="1200" dirty="0" smtClean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pt-PT" sz="1200" dirty="0"/>
              <a:t> </a:t>
            </a:r>
            <a:r>
              <a:rPr lang="pt-PT" sz="1200" dirty="0" smtClean="0"/>
              <a:t>                                         </a:t>
            </a:r>
            <a:r>
              <a:rPr lang="pt-PT" sz="1200" dirty="0" err="1" smtClean="0"/>
              <a:t>if</a:t>
            </a:r>
            <a:r>
              <a:rPr lang="pt-PT" sz="1200" dirty="0" smtClean="0"/>
              <a:t>(!</a:t>
            </a:r>
            <a:r>
              <a:rPr lang="pt-PT" sz="1200" dirty="0" err="1" smtClean="0"/>
              <a:t>is_at_y</a:t>
            </a:r>
            <a:r>
              <a:rPr lang="pt-PT" sz="1200" dirty="0" smtClean="0"/>
              <a:t>(3) )    // </a:t>
            </a:r>
            <a:r>
              <a:rPr lang="pt-PT" sz="1200" dirty="0" err="1" smtClean="0">
                <a:solidFill>
                  <a:srgbClr val="FF0000"/>
                </a:solidFill>
              </a:rPr>
              <a:t>isn’t</a:t>
            </a:r>
            <a:r>
              <a:rPr lang="pt-PT" sz="1200" dirty="0" smtClean="0">
                <a:solidFill>
                  <a:srgbClr val="FF0000"/>
                </a:solidFill>
              </a:rPr>
              <a:t> </a:t>
            </a:r>
            <a:r>
              <a:rPr lang="pt-PT" sz="1200" dirty="0" err="1" smtClean="0">
                <a:solidFill>
                  <a:srgbClr val="FF0000"/>
                </a:solidFill>
              </a:rPr>
              <a:t>it</a:t>
            </a:r>
            <a:r>
              <a:rPr lang="pt-PT" sz="1200" dirty="0" smtClean="0">
                <a:solidFill>
                  <a:srgbClr val="FF0000"/>
                </a:solidFill>
              </a:rPr>
              <a:t> </a:t>
            </a:r>
            <a:r>
              <a:rPr lang="pt-PT" sz="1200" dirty="0" err="1" smtClean="0">
                <a:solidFill>
                  <a:srgbClr val="FF0000"/>
                </a:solidFill>
              </a:rPr>
              <a:t>already</a:t>
            </a:r>
            <a:r>
              <a:rPr lang="pt-PT" sz="1200" dirty="0" smtClean="0">
                <a:solidFill>
                  <a:srgbClr val="FF0000"/>
                </a:solidFill>
              </a:rPr>
              <a:t> </a:t>
            </a:r>
            <a:r>
              <a:rPr lang="pt-PT" sz="1200" dirty="0" err="1" smtClean="0">
                <a:solidFill>
                  <a:srgbClr val="FF0000"/>
                </a:solidFill>
              </a:rPr>
              <a:t>inside</a:t>
            </a:r>
            <a:r>
              <a:rPr lang="pt-PT" sz="1200" dirty="0" smtClean="0">
                <a:solidFill>
                  <a:srgbClr val="FF0000"/>
                </a:solidFill>
              </a:rPr>
              <a:t> </a:t>
            </a:r>
            <a:r>
              <a:rPr lang="pt-PT" sz="1200" dirty="0" err="1" smtClean="0">
                <a:solidFill>
                  <a:srgbClr val="FF0000"/>
                </a:solidFill>
              </a:rPr>
              <a:t>cell</a:t>
            </a:r>
            <a:r>
              <a:rPr lang="pt-PT" sz="1200" dirty="0" smtClean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pt-PT" sz="1200" dirty="0"/>
              <a:t> </a:t>
            </a:r>
            <a:r>
              <a:rPr lang="pt-PT" sz="1200" dirty="0" smtClean="0"/>
              <a:t>                                            </a:t>
            </a:r>
            <a:r>
              <a:rPr lang="pt-PT" sz="1200" dirty="0" err="1" smtClean="0"/>
              <a:t>move_y_inside</a:t>
            </a:r>
            <a:r>
              <a:rPr lang="pt-PT" sz="1200" dirty="0" smtClean="0"/>
              <a:t>(); break;</a:t>
            </a:r>
          </a:p>
          <a:p>
            <a:pPr marL="0" indent="0">
              <a:buNone/>
            </a:pPr>
            <a:r>
              <a:rPr lang="pt-PT" sz="1200" dirty="0" smtClean="0"/>
              <a:t>                      </a:t>
            </a:r>
            <a:r>
              <a:rPr lang="pt-PT" sz="1200" dirty="0"/>
              <a:t>case </a:t>
            </a:r>
            <a:r>
              <a:rPr lang="pt-PT" sz="1200" dirty="0" smtClean="0"/>
              <a:t>‘p’:  </a:t>
            </a:r>
            <a:r>
              <a:rPr lang="pt-PT" sz="1200" dirty="0" err="1"/>
              <a:t>if</a:t>
            </a:r>
            <a:r>
              <a:rPr lang="pt-PT" sz="1200" dirty="0"/>
              <a:t>(</a:t>
            </a:r>
            <a:r>
              <a:rPr lang="pt-PT" sz="1200" dirty="0" err="1"/>
              <a:t>is_at_x</a:t>
            </a:r>
            <a:r>
              <a:rPr lang="pt-PT" sz="1200" dirty="0"/>
              <a:t>(1)|| (</a:t>
            </a:r>
            <a:r>
              <a:rPr lang="pt-PT" sz="1200" dirty="0" err="1"/>
              <a:t>is_at_x</a:t>
            </a:r>
            <a:r>
              <a:rPr lang="pt-PT" sz="1200" dirty="0"/>
              <a:t>(2)||(</a:t>
            </a:r>
            <a:r>
              <a:rPr lang="pt-PT" sz="1200" dirty="0" err="1"/>
              <a:t>is_at_x</a:t>
            </a:r>
            <a:r>
              <a:rPr lang="pt-PT" sz="1200" dirty="0"/>
              <a:t>(3))   // </a:t>
            </a:r>
            <a:r>
              <a:rPr lang="pt-PT" sz="1200" dirty="0" err="1">
                <a:solidFill>
                  <a:srgbClr val="FF0000"/>
                </a:solidFill>
              </a:rPr>
              <a:t>valid</a:t>
            </a:r>
            <a:r>
              <a:rPr lang="pt-PT" sz="1200" dirty="0">
                <a:solidFill>
                  <a:srgbClr val="FF0000"/>
                </a:solidFill>
              </a:rPr>
              <a:t> x </a:t>
            </a:r>
            <a:r>
              <a:rPr lang="pt-PT" sz="1200" dirty="0" err="1">
                <a:solidFill>
                  <a:srgbClr val="FF0000"/>
                </a:solidFill>
              </a:rPr>
              <a:t>position</a:t>
            </a:r>
            <a:r>
              <a:rPr lang="pt-PT" sz="1200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pt-PT" sz="1200" dirty="0"/>
              <a:t>                                          </a:t>
            </a:r>
            <a:r>
              <a:rPr lang="pt-PT" sz="1200" dirty="0" err="1"/>
              <a:t>if</a:t>
            </a:r>
            <a:r>
              <a:rPr lang="pt-PT" sz="1200" dirty="0"/>
              <a:t>(!</a:t>
            </a:r>
            <a:r>
              <a:rPr lang="pt-PT" sz="1200" dirty="0" err="1" smtClean="0"/>
              <a:t>is_at_y</a:t>
            </a:r>
            <a:r>
              <a:rPr lang="pt-PT" sz="1200" dirty="0" smtClean="0"/>
              <a:t>(1) </a:t>
            </a:r>
            <a:r>
              <a:rPr lang="pt-PT" sz="1200" dirty="0"/>
              <a:t>)    // </a:t>
            </a:r>
            <a:r>
              <a:rPr lang="pt-PT" sz="1200" dirty="0" err="1">
                <a:solidFill>
                  <a:srgbClr val="FF0000"/>
                </a:solidFill>
              </a:rPr>
              <a:t>isn’t</a:t>
            </a:r>
            <a:r>
              <a:rPr lang="pt-PT" sz="1200" dirty="0">
                <a:solidFill>
                  <a:srgbClr val="FF0000"/>
                </a:solidFill>
              </a:rPr>
              <a:t> </a:t>
            </a:r>
            <a:r>
              <a:rPr lang="pt-PT" sz="1200" dirty="0" err="1">
                <a:solidFill>
                  <a:srgbClr val="FF0000"/>
                </a:solidFill>
              </a:rPr>
              <a:t>it</a:t>
            </a:r>
            <a:r>
              <a:rPr lang="pt-PT" sz="1200" dirty="0">
                <a:solidFill>
                  <a:srgbClr val="FF0000"/>
                </a:solidFill>
              </a:rPr>
              <a:t> </a:t>
            </a:r>
            <a:r>
              <a:rPr lang="pt-PT" sz="1200" dirty="0" err="1">
                <a:solidFill>
                  <a:srgbClr val="FF0000"/>
                </a:solidFill>
              </a:rPr>
              <a:t>already</a:t>
            </a:r>
            <a:r>
              <a:rPr lang="pt-PT" sz="1200" dirty="0">
                <a:solidFill>
                  <a:srgbClr val="FF0000"/>
                </a:solidFill>
              </a:rPr>
              <a:t> </a:t>
            </a:r>
            <a:r>
              <a:rPr lang="pt-PT" sz="1200" dirty="0" err="1" smtClean="0">
                <a:solidFill>
                  <a:srgbClr val="FF0000"/>
                </a:solidFill>
              </a:rPr>
              <a:t>outside</a:t>
            </a:r>
            <a:r>
              <a:rPr lang="pt-PT" sz="1200" dirty="0" smtClean="0">
                <a:solidFill>
                  <a:srgbClr val="FF0000"/>
                </a:solidFill>
              </a:rPr>
              <a:t> </a:t>
            </a:r>
            <a:r>
              <a:rPr lang="pt-PT" sz="1200" dirty="0" err="1">
                <a:solidFill>
                  <a:srgbClr val="FF0000"/>
                </a:solidFill>
              </a:rPr>
              <a:t>cell</a:t>
            </a:r>
            <a:r>
              <a:rPr lang="pt-PT" sz="1200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pt-PT" sz="1200" dirty="0"/>
              <a:t>                                             </a:t>
            </a:r>
            <a:r>
              <a:rPr lang="pt-PT" sz="1200" dirty="0" err="1" smtClean="0"/>
              <a:t>move_y_outside</a:t>
            </a:r>
            <a:r>
              <a:rPr lang="pt-PT" sz="1200" dirty="0"/>
              <a:t>(); break</a:t>
            </a:r>
            <a:r>
              <a:rPr lang="pt-PT" sz="1200" dirty="0" smtClean="0"/>
              <a:t>;                            </a:t>
            </a:r>
          </a:p>
          <a:p>
            <a:pPr marL="0" indent="0">
              <a:buNone/>
            </a:pPr>
            <a:r>
              <a:rPr lang="pt-PT" sz="1200" dirty="0"/>
              <a:t> </a:t>
            </a:r>
            <a:r>
              <a:rPr lang="pt-PT" sz="1200" dirty="0" smtClean="0"/>
              <a:t>                     case ‘ ‘ : </a:t>
            </a:r>
            <a:r>
              <a:rPr lang="pt-PT" sz="1200" dirty="0" err="1" smtClean="0"/>
              <a:t>stop_x</a:t>
            </a:r>
            <a:r>
              <a:rPr lang="pt-PT" sz="1200" dirty="0" smtClean="0"/>
              <a:t>(); </a:t>
            </a:r>
            <a:r>
              <a:rPr lang="pt-PT" sz="1200" dirty="0" err="1" smtClean="0"/>
              <a:t>stop_y</a:t>
            </a:r>
            <a:r>
              <a:rPr lang="pt-PT" sz="1200" dirty="0" smtClean="0"/>
              <a:t>(); </a:t>
            </a:r>
            <a:r>
              <a:rPr lang="pt-PT" sz="1200" dirty="0" err="1" smtClean="0"/>
              <a:t>stop_z</a:t>
            </a:r>
            <a:r>
              <a:rPr lang="pt-PT" sz="1200" dirty="0" smtClean="0"/>
              <a:t>();  break;// stop </a:t>
            </a:r>
            <a:r>
              <a:rPr lang="pt-PT" sz="1200" dirty="0" err="1" smtClean="0"/>
              <a:t>all</a:t>
            </a:r>
            <a:r>
              <a:rPr lang="pt-PT" sz="1200" dirty="0" smtClean="0"/>
              <a:t> </a:t>
            </a:r>
            <a:r>
              <a:rPr lang="pt-PT" sz="1200" dirty="0" err="1" smtClean="0"/>
              <a:t>motors</a:t>
            </a:r>
            <a:r>
              <a:rPr lang="pt-PT" sz="1200" dirty="0" smtClean="0"/>
              <a:t>   </a:t>
            </a:r>
          </a:p>
          <a:p>
            <a:pPr marL="0" indent="0">
              <a:buNone/>
            </a:pPr>
            <a:r>
              <a:rPr lang="pt-PT" sz="1200" dirty="0"/>
              <a:t> </a:t>
            </a:r>
            <a:r>
              <a:rPr lang="pt-PT" sz="1200" dirty="0" smtClean="0"/>
              <a:t>                     case ‘c’: </a:t>
            </a:r>
            <a:r>
              <a:rPr lang="pt-PT" sz="1200" dirty="0" err="1"/>
              <a:t>if</a:t>
            </a:r>
            <a:r>
              <a:rPr lang="pt-PT" sz="1200" dirty="0"/>
              <a:t>(</a:t>
            </a:r>
            <a:r>
              <a:rPr lang="pt-PT" sz="1200" dirty="0" err="1"/>
              <a:t>is_at_x</a:t>
            </a:r>
            <a:r>
              <a:rPr lang="pt-PT" sz="1200" dirty="0"/>
              <a:t>(1)|| (</a:t>
            </a:r>
            <a:r>
              <a:rPr lang="pt-PT" sz="1200" dirty="0" err="1"/>
              <a:t>is_at_x</a:t>
            </a:r>
            <a:r>
              <a:rPr lang="pt-PT" sz="1200" dirty="0"/>
              <a:t>(2)||(</a:t>
            </a:r>
            <a:r>
              <a:rPr lang="pt-PT" sz="1200" dirty="0" err="1"/>
              <a:t>is_at_x</a:t>
            </a:r>
            <a:r>
              <a:rPr lang="pt-PT" sz="1200" dirty="0"/>
              <a:t>(3</a:t>
            </a:r>
            <a:r>
              <a:rPr lang="pt-PT" sz="1200" dirty="0" smtClean="0"/>
              <a:t>))     {  </a:t>
            </a:r>
          </a:p>
          <a:p>
            <a:pPr marL="0" indent="0">
              <a:buNone/>
            </a:pPr>
            <a:r>
              <a:rPr lang="pt-PT" sz="1200" dirty="0"/>
              <a:t> </a:t>
            </a:r>
            <a:r>
              <a:rPr lang="pt-PT" sz="1200" dirty="0" smtClean="0"/>
              <a:t>                                          </a:t>
            </a:r>
            <a:r>
              <a:rPr lang="pt-PT" sz="1200" dirty="0" err="1" smtClean="0"/>
              <a:t>if</a:t>
            </a:r>
            <a:r>
              <a:rPr lang="pt-PT" sz="1200" dirty="0" smtClean="0"/>
              <a:t>(</a:t>
            </a:r>
            <a:r>
              <a:rPr lang="pt-PT" sz="1200" dirty="0" err="1" smtClean="0"/>
              <a:t>is_at_z</a:t>
            </a:r>
            <a:r>
              <a:rPr lang="pt-PT" sz="1200" dirty="0" smtClean="0"/>
              <a:t>(1</a:t>
            </a:r>
            <a:r>
              <a:rPr lang="pt-PT" sz="1200" dirty="0"/>
              <a:t>)|| (</a:t>
            </a:r>
            <a:r>
              <a:rPr lang="pt-PT" sz="1200" dirty="0" err="1" smtClean="0"/>
              <a:t>is_at_z</a:t>
            </a:r>
            <a:r>
              <a:rPr lang="pt-PT" sz="1200" dirty="0" smtClean="0"/>
              <a:t>(2</a:t>
            </a:r>
            <a:r>
              <a:rPr lang="pt-PT" sz="1200" dirty="0"/>
              <a:t>)||(</a:t>
            </a:r>
            <a:r>
              <a:rPr lang="pt-PT" sz="1200" dirty="0" err="1" smtClean="0"/>
              <a:t>is_at_z</a:t>
            </a:r>
            <a:r>
              <a:rPr lang="pt-PT" sz="1200" dirty="0" smtClean="0"/>
              <a:t>(3))  </a:t>
            </a:r>
            <a:r>
              <a:rPr lang="pt-PT" sz="1200" dirty="0" err="1" smtClean="0"/>
              <a:t>put_piece</a:t>
            </a:r>
            <a:r>
              <a:rPr lang="pt-PT" sz="1200" dirty="0" smtClean="0"/>
              <a:t>(); </a:t>
            </a:r>
          </a:p>
          <a:p>
            <a:pPr marL="0" indent="0">
              <a:buNone/>
            </a:pPr>
            <a:r>
              <a:rPr lang="pt-PT" sz="1200" dirty="0"/>
              <a:t> </a:t>
            </a:r>
            <a:r>
              <a:rPr lang="pt-PT" sz="1200" dirty="0" smtClean="0"/>
              <a:t>                                               </a:t>
            </a:r>
            <a:r>
              <a:rPr lang="pt-PT" sz="1200" dirty="0" err="1" smtClean="0"/>
              <a:t>else</a:t>
            </a:r>
            <a:r>
              <a:rPr lang="pt-PT" sz="1200" dirty="0" smtClean="0"/>
              <a:t> </a:t>
            </a:r>
            <a:r>
              <a:rPr lang="pt-PT" sz="1200" dirty="0" err="1"/>
              <a:t>printf</a:t>
            </a:r>
            <a:r>
              <a:rPr lang="pt-PT" sz="1200" dirty="0"/>
              <a:t>(“\n </a:t>
            </a:r>
            <a:r>
              <a:rPr lang="pt-PT" sz="1200" dirty="0" err="1"/>
              <a:t>Invalid</a:t>
            </a:r>
            <a:r>
              <a:rPr lang="pt-PT" sz="1200" dirty="0"/>
              <a:t>  </a:t>
            </a:r>
            <a:r>
              <a:rPr lang="pt-PT" sz="1200" dirty="0" smtClean="0"/>
              <a:t>X </a:t>
            </a:r>
            <a:r>
              <a:rPr lang="pt-PT" sz="1200" dirty="0" err="1"/>
              <a:t>position</a:t>
            </a:r>
            <a:r>
              <a:rPr lang="pt-PT" sz="1200" dirty="0"/>
              <a:t> to </a:t>
            </a:r>
            <a:r>
              <a:rPr lang="pt-PT" sz="1200" dirty="0" err="1"/>
              <a:t>perform</a:t>
            </a:r>
            <a:r>
              <a:rPr lang="pt-PT" sz="1200" dirty="0"/>
              <a:t> </a:t>
            </a:r>
            <a:r>
              <a:rPr lang="pt-PT" sz="1200" dirty="0" err="1"/>
              <a:t>put_piece</a:t>
            </a:r>
            <a:r>
              <a:rPr lang="pt-PT" sz="1200" dirty="0" smtClean="0"/>
              <a:t>…”);    </a:t>
            </a:r>
          </a:p>
          <a:p>
            <a:pPr marL="0" indent="0">
              <a:buNone/>
            </a:pPr>
            <a:r>
              <a:rPr lang="pt-PT" sz="1200" dirty="0"/>
              <a:t> </a:t>
            </a:r>
            <a:r>
              <a:rPr lang="pt-PT" sz="1200" dirty="0" smtClean="0"/>
              <a:t>                                     } </a:t>
            </a:r>
            <a:r>
              <a:rPr lang="pt-PT" sz="1200" dirty="0" err="1" smtClean="0"/>
              <a:t>else</a:t>
            </a:r>
            <a:r>
              <a:rPr lang="pt-PT" sz="1200" dirty="0" smtClean="0"/>
              <a:t> </a:t>
            </a:r>
            <a:r>
              <a:rPr lang="pt-PT" sz="1200" dirty="0" err="1" smtClean="0"/>
              <a:t>printf</a:t>
            </a:r>
            <a:r>
              <a:rPr lang="pt-PT" sz="1200" dirty="0" smtClean="0"/>
              <a:t>(“\n </a:t>
            </a:r>
            <a:r>
              <a:rPr lang="pt-PT" sz="1200" dirty="0" err="1" smtClean="0"/>
              <a:t>Invalid</a:t>
            </a:r>
            <a:r>
              <a:rPr lang="pt-PT" sz="1200" dirty="0" smtClean="0"/>
              <a:t>  Z </a:t>
            </a:r>
            <a:r>
              <a:rPr lang="pt-PT" sz="1200" dirty="0" err="1" smtClean="0"/>
              <a:t>position</a:t>
            </a:r>
            <a:r>
              <a:rPr lang="pt-PT" sz="1200" dirty="0" smtClean="0"/>
              <a:t> to </a:t>
            </a:r>
            <a:r>
              <a:rPr lang="pt-PT" sz="1200" dirty="0" err="1" smtClean="0"/>
              <a:t>perform</a:t>
            </a:r>
            <a:r>
              <a:rPr lang="pt-PT" sz="1200" dirty="0" smtClean="0"/>
              <a:t> </a:t>
            </a:r>
            <a:r>
              <a:rPr lang="pt-PT" sz="1200" dirty="0" err="1" smtClean="0"/>
              <a:t>put_piece</a:t>
            </a:r>
            <a:r>
              <a:rPr lang="pt-PT" sz="1200" dirty="0" smtClean="0"/>
              <a:t>…”);</a:t>
            </a:r>
          </a:p>
          <a:p>
            <a:pPr marL="0" indent="0">
              <a:buNone/>
            </a:pPr>
            <a:r>
              <a:rPr lang="pt-PT" sz="1200" dirty="0"/>
              <a:t>	 </a:t>
            </a:r>
            <a:r>
              <a:rPr lang="pt-PT" sz="1200" dirty="0" smtClean="0"/>
              <a:t>            break;</a:t>
            </a:r>
          </a:p>
          <a:p>
            <a:pPr marL="0" indent="0">
              <a:buNone/>
            </a:pPr>
            <a:r>
              <a:rPr lang="pt-PT" sz="1200" dirty="0"/>
              <a:t>                      case </a:t>
            </a:r>
            <a:r>
              <a:rPr lang="pt-PT" sz="1200" dirty="0" smtClean="0"/>
              <a:t>‘v’:/*</a:t>
            </a:r>
            <a:r>
              <a:rPr lang="pt-PT" sz="1200" dirty="0" err="1" smtClean="0"/>
              <a:t>perform</a:t>
            </a:r>
            <a:r>
              <a:rPr lang="pt-PT" sz="1200" dirty="0" smtClean="0"/>
              <a:t> similar </a:t>
            </a:r>
            <a:r>
              <a:rPr lang="pt-PT" sz="1200" dirty="0" err="1" smtClean="0"/>
              <a:t>checks</a:t>
            </a:r>
            <a:r>
              <a:rPr lang="pt-PT" sz="1200" dirty="0" smtClean="0"/>
              <a:t> </a:t>
            </a:r>
            <a:r>
              <a:rPr lang="pt-PT" sz="1200" dirty="0" err="1" smtClean="0"/>
              <a:t>here</a:t>
            </a:r>
            <a:r>
              <a:rPr lang="pt-PT" sz="1200" dirty="0" smtClean="0"/>
              <a:t> ….*/ </a:t>
            </a:r>
            <a:r>
              <a:rPr lang="pt-PT" sz="1200" dirty="0" err="1" smtClean="0"/>
              <a:t>get_piece</a:t>
            </a:r>
            <a:r>
              <a:rPr lang="pt-PT" sz="1200" dirty="0"/>
              <a:t>(); break</a:t>
            </a:r>
            <a:r>
              <a:rPr lang="pt-PT" sz="1200" dirty="0" smtClean="0"/>
              <a:t>;                               </a:t>
            </a:r>
          </a:p>
          <a:p>
            <a:pPr marL="0" indent="0">
              <a:buNone/>
            </a:pPr>
            <a:r>
              <a:rPr lang="pt-PT" sz="1200" dirty="0"/>
              <a:t> </a:t>
            </a:r>
            <a:r>
              <a:rPr lang="pt-PT" sz="1200" dirty="0" smtClean="0"/>
              <a:t>             }</a:t>
            </a:r>
          </a:p>
          <a:p>
            <a:pPr marL="0" indent="0">
              <a:buNone/>
            </a:pPr>
            <a:r>
              <a:rPr lang="pt-PT" sz="1200" dirty="0" smtClean="0"/>
              <a:t>              </a:t>
            </a:r>
            <a:r>
              <a:rPr lang="pt-PT" sz="1200" dirty="0" smtClean="0">
                <a:solidFill>
                  <a:srgbClr val="FF0000"/>
                </a:solidFill>
              </a:rPr>
              <a:t>//</a:t>
            </a:r>
            <a:r>
              <a:rPr lang="pt-PT" sz="1200" dirty="0" err="1" smtClean="0">
                <a:solidFill>
                  <a:srgbClr val="FF0000"/>
                </a:solidFill>
              </a:rPr>
              <a:t>check</a:t>
            </a:r>
            <a:r>
              <a:rPr lang="pt-PT" sz="1200" dirty="0" smtClean="0">
                <a:solidFill>
                  <a:srgbClr val="FF0000"/>
                </a:solidFill>
              </a:rPr>
              <a:t> </a:t>
            </a:r>
            <a:r>
              <a:rPr lang="pt-PT" sz="1200" dirty="0" err="1" smtClean="0">
                <a:solidFill>
                  <a:srgbClr val="FF0000"/>
                </a:solidFill>
              </a:rPr>
              <a:t>limits</a:t>
            </a:r>
            <a:r>
              <a:rPr lang="pt-PT" sz="1200" dirty="0" smtClean="0">
                <a:solidFill>
                  <a:srgbClr val="FF0000"/>
                </a:solidFill>
              </a:rPr>
              <a:t> </a:t>
            </a:r>
            <a:r>
              <a:rPr lang="pt-PT" sz="1200" dirty="0" err="1" smtClean="0">
                <a:solidFill>
                  <a:srgbClr val="FF0000"/>
                </a:solidFill>
              </a:rPr>
              <a:t>or</a:t>
            </a:r>
            <a:r>
              <a:rPr lang="pt-PT" sz="1200" dirty="0" smtClean="0">
                <a:solidFill>
                  <a:srgbClr val="FF0000"/>
                </a:solidFill>
              </a:rPr>
              <a:t> kit  </a:t>
            </a:r>
            <a:r>
              <a:rPr lang="pt-PT" sz="1200" dirty="0" err="1" smtClean="0">
                <a:solidFill>
                  <a:srgbClr val="FF0000"/>
                </a:solidFill>
              </a:rPr>
              <a:t>will</a:t>
            </a:r>
            <a:r>
              <a:rPr lang="pt-PT" sz="1200" dirty="0" smtClean="0">
                <a:solidFill>
                  <a:srgbClr val="FF0000"/>
                </a:solidFill>
              </a:rPr>
              <a:t> </a:t>
            </a:r>
            <a:r>
              <a:rPr lang="pt-PT" sz="1200" dirty="0" err="1" smtClean="0">
                <a:solidFill>
                  <a:srgbClr val="FF0000"/>
                </a:solidFill>
              </a:rPr>
              <a:t>be</a:t>
            </a:r>
            <a:r>
              <a:rPr lang="pt-PT" sz="1200" dirty="0" smtClean="0">
                <a:solidFill>
                  <a:srgbClr val="FF0000"/>
                </a:solidFill>
              </a:rPr>
              <a:t> DAMAGED!!!!</a:t>
            </a:r>
          </a:p>
          <a:p>
            <a:pPr marL="0" indent="0">
              <a:buNone/>
            </a:pPr>
            <a:r>
              <a:rPr lang="pt-PT" sz="1200" dirty="0"/>
              <a:t> </a:t>
            </a:r>
            <a:r>
              <a:rPr lang="pt-PT" sz="1200" dirty="0" smtClean="0"/>
              <a:t>            </a:t>
            </a:r>
            <a:r>
              <a:rPr lang="pt-PT" sz="1200" dirty="0" err="1" smtClean="0"/>
              <a:t>if</a:t>
            </a:r>
            <a:r>
              <a:rPr lang="pt-PT" sz="1200" dirty="0" smtClean="0"/>
              <a:t>( </a:t>
            </a:r>
            <a:r>
              <a:rPr lang="pt-PT" sz="1200" dirty="0" err="1" smtClean="0"/>
              <a:t>is_x_at</a:t>
            </a:r>
            <a:r>
              <a:rPr lang="pt-PT" sz="1200" dirty="0" smtClean="0"/>
              <a:t>(1) &amp;&amp; </a:t>
            </a:r>
            <a:r>
              <a:rPr lang="pt-PT" sz="1200" dirty="0" err="1" smtClean="0"/>
              <a:t>is_moving_left</a:t>
            </a:r>
            <a:r>
              <a:rPr lang="pt-PT" sz="1200" dirty="0" smtClean="0"/>
              <a:t>() )        </a:t>
            </a:r>
            <a:r>
              <a:rPr lang="pt-PT" sz="1200" dirty="0" err="1" smtClean="0"/>
              <a:t>stop_x</a:t>
            </a:r>
            <a:r>
              <a:rPr lang="pt-PT" sz="1200" dirty="0" smtClean="0"/>
              <a:t>();</a:t>
            </a:r>
          </a:p>
          <a:p>
            <a:pPr marL="0" indent="0">
              <a:buNone/>
            </a:pPr>
            <a:r>
              <a:rPr lang="pt-PT" sz="1200" dirty="0" smtClean="0"/>
              <a:t>             </a:t>
            </a:r>
            <a:r>
              <a:rPr lang="pt-PT" sz="1200" dirty="0" err="1" smtClean="0"/>
              <a:t>if</a:t>
            </a:r>
            <a:r>
              <a:rPr lang="pt-PT" sz="1200" dirty="0"/>
              <a:t>( </a:t>
            </a:r>
            <a:r>
              <a:rPr lang="pt-PT" sz="1200" dirty="0" err="1" smtClean="0"/>
              <a:t>is_x_at</a:t>
            </a:r>
            <a:r>
              <a:rPr lang="pt-PT" sz="1200" dirty="0" smtClean="0"/>
              <a:t>(3) </a:t>
            </a:r>
            <a:r>
              <a:rPr lang="pt-PT" sz="1200" dirty="0"/>
              <a:t>&amp;&amp; </a:t>
            </a:r>
            <a:r>
              <a:rPr lang="pt-PT" sz="1200" dirty="0" err="1" smtClean="0"/>
              <a:t>is_moving_rigth</a:t>
            </a:r>
            <a:r>
              <a:rPr lang="pt-PT" sz="1200" dirty="0" smtClean="0"/>
              <a:t>() </a:t>
            </a:r>
            <a:r>
              <a:rPr lang="pt-PT" sz="1200" dirty="0"/>
              <a:t>) </a:t>
            </a:r>
            <a:r>
              <a:rPr lang="pt-PT" sz="1200" dirty="0" smtClean="0"/>
              <a:t>     </a:t>
            </a:r>
            <a:r>
              <a:rPr lang="pt-PT" sz="1200" dirty="0" err="1" smtClean="0"/>
              <a:t>stop_x</a:t>
            </a:r>
            <a:r>
              <a:rPr lang="pt-PT" sz="1200" dirty="0"/>
              <a:t>();</a:t>
            </a:r>
            <a:r>
              <a:rPr lang="pt-PT" sz="1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pt-PT" sz="1200" dirty="0" smtClean="0"/>
              <a:t>             </a:t>
            </a:r>
            <a:r>
              <a:rPr lang="pt-PT" sz="1200" dirty="0" err="1"/>
              <a:t>if</a:t>
            </a:r>
            <a:r>
              <a:rPr lang="pt-PT" sz="1200" dirty="0"/>
              <a:t>( </a:t>
            </a:r>
            <a:r>
              <a:rPr lang="pt-PT" sz="1200" dirty="0" err="1" smtClean="0"/>
              <a:t>is_y_at</a:t>
            </a:r>
            <a:r>
              <a:rPr lang="pt-PT" sz="1200" dirty="0" smtClean="0"/>
              <a:t>(1</a:t>
            </a:r>
            <a:r>
              <a:rPr lang="pt-PT" sz="1200" dirty="0"/>
              <a:t>) &amp;&amp; </a:t>
            </a:r>
            <a:r>
              <a:rPr lang="pt-PT" sz="1200" dirty="0" err="1" smtClean="0"/>
              <a:t>is_moving_outside</a:t>
            </a:r>
            <a:r>
              <a:rPr lang="pt-PT" sz="1200" dirty="0" smtClean="0"/>
              <a:t>() </a:t>
            </a:r>
            <a:r>
              <a:rPr lang="pt-PT" sz="1200" dirty="0"/>
              <a:t>) </a:t>
            </a:r>
            <a:r>
              <a:rPr lang="pt-PT" sz="1200" dirty="0" err="1" smtClean="0"/>
              <a:t>stop_y</a:t>
            </a:r>
            <a:r>
              <a:rPr lang="pt-PT" sz="1200" dirty="0" smtClean="0"/>
              <a:t>();</a:t>
            </a:r>
            <a:endParaRPr lang="pt-PT" sz="1200" dirty="0"/>
          </a:p>
          <a:p>
            <a:pPr marL="0" indent="0">
              <a:buNone/>
            </a:pPr>
            <a:r>
              <a:rPr lang="pt-PT" sz="1200" dirty="0"/>
              <a:t>             </a:t>
            </a:r>
            <a:r>
              <a:rPr lang="pt-PT" sz="1200" dirty="0" err="1"/>
              <a:t>if</a:t>
            </a:r>
            <a:r>
              <a:rPr lang="pt-PT" sz="1200" dirty="0"/>
              <a:t>( </a:t>
            </a:r>
            <a:r>
              <a:rPr lang="pt-PT" sz="1200" dirty="0" err="1" smtClean="0"/>
              <a:t>is_y_at</a:t>
            </a:r>
            <a:r>
              <a:rPr lang="pt-PT" sz="1200" dirty="0" smtClean="0"/>
              <a:t>(3</a:t>
            </a:r>
            <a:r>
              <a:rPr lang="pt-PT" sz="1200" dirty="0"/>
              <a:t>) &amp;&amp; </a:t>
            </a:r>
            <a:r>
              <a:rPr lang="pt-PT" sz="1200" dirty="0" err="1" smtClean="0"/>
              <a:t>is_moving_inside</a:t>
            </a:r>
            <a:r>
              <a:rPr lang="pt-PT" sz="1200" dirty="0" smtClean="0"/>
              <a:t>() </a:t>
            </a:r>
            <a:r>
              <a:rPr lang="pt-PT" sz="1200" dirty="0"/>
              <a:t>) </a:t>
            </a:r>
            <a:r>
              <a:rPr lang="pt-PT" sz="1200" dirty="0" smtClean="0"/>
              <a:t>   </a:t>
            </a:r>
            <a:r>
              <a:rPr lang="pt-PT" sz="1200" dirty="0" err="1" smtClean="0"/>
              <a:t>stop_y</a:t>
            </a:r>
            <a:r>
              <a:rPr lang="pt-PT" sz="1200" dirty="0" smtClean="0"/>
              <a:t>();</a:t>
            </a:r>
            <a:r>
              <a:rPr lang="pt-PT" sz="1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pt-PT" sz="1200" dirty="0"/>
              <a:t> </a:t>
            </a:r>
            <a:r>
              <a:rPr lang="pt-PT" sz="1200" dirty="0" smtClean="0"/>
              <a:t>            </a:t>
            </a:r>
            <a:r>
              <a:rPr lang="pt-PT" sz="1200" dirty="0" err="1" smtClean="0"/>
              <a:t>if</a:t>
            </a:r>
            <a:r>
              <a:rPr lang="pt-PT" sz="1200" dirty="0"/>
              <a:t>( </a:t>
            </a:r>
            <a:r>
              <a:rPr lang="pt-PT" sz="1200" dirty="0" err="1" smtClean="0"/>
              <a:t>is_z_at</a:t>
            </a:r>
            <a:r>
              <a:rPr lang="pt-PT" sz="1200" dirty="0" smtClean="0"/>
              <a:t>(1</a:t>
            </a:r>
            <a:r>
              <a:rPr lang="pt-PT" sz="1200" dirty="0"/>
              <a:t>) &amp;&amp; </a:t>
            </a:r>
            <a:r>
              <a:rPr lang="pt-PT" sz="1200" dirty="0" err="1" smtClean="0"/>
              <a:t>is_moving_down</a:t>
            </a:r>
            <a:r>
              <a:rPr lang="pt-PT" sz="1200" dirty="0" smtClean="0"/>
              <a:t>() </a:t>
            </a:r>
            <a:r>
              <a:rPr lang="pt-PT" sz="1200" dirty="0"/>
              <a:t>) </a:t>
            </a:r>
            <a:r>
              <a:rPr lang="pt-PT" sz="1200" dirty="0" smtClean="0"/>
              <a:t>    </a:t>
            </a:r>
            <a:r>
              <a:rPr lang="pt-PT" sz="1200" dirty="0" err="1" smtClean="0"/>
              <a:t>stop_z</a:t>
            </a:r>
            <a:r>
              <a:rPr lang="pt-PT" sz="1200" dirty="0" smtClean="0"/>
              <a:t>();</a:t>
            </a:r>
            <a:endParaRPr lang="pt-PT" sz="1200" dirty="0"/>
          </a:p>
          <a:p>
            <a:pPr marL="0" indent="0">
              <a:buNone/>
            </a:pPr>
            <a:r>
              <a:rPr lang="pt-PT" sz="1200" dirty="0"/>
              <a:t>             </a:t>
            </a:r>
            <a:r>
              <a:rPr lang="pt-PT" sz="1200" dirty="0" err="1"/>
              <a:t>if</a:t>
            </a:r>
            <a:r>
              <a:rPr lang="pt-PT" sz="1200" dirty="0"/>
              <a:t>( </a:t>
            </a:r>
            <a:r>
              <a:rPr lang="pt-PT" sz="1200" dirty="0" err="1" smtClean="0"/>
              <a:t>is_z_at</a:t>
            </a:r>
            <a:r>
              <a:rPr lang="pt-PT" sz="1200" dirty="0" smtClean="0"/>
              <a:t>(3</a:t>
            </a:r>
            <a:r>
              <a:rPr lang="pt-PT" sz="1200" dirty="0"/>
              <a:t>) &amp;&amp; </a:t>
            </a:r>
            <a:r>
              <a:rPr lang="pt-PT" sz="1200" dirty="0" err="1" smtClean="0"/>
              <a:t>is_moving_up</a:t>
            </a:r>
            <a:r>
              <a:rPr lang="pt-PT" sz="1200" dirty="0" smtClean="0"/>
              <a:t>() </a:t>
            </a:r>
            <a:r>
              <a:rPr lang="pt-PT" sz="1200" dirty="0"/>
              <a:t>) </a:t>
            </a:r>
            <a:r>
              <a:rPr lang="pt-PT" sz="1200" dirty="0" smtClean="0"/>
              <a:t>         </a:t>
            </a:r>
            <a:r>
              <a:rPr lang="pt-PT" sz="1200" dirty="0" err="1" smtClean="0"/>
              <a:t>stop_z</a:t>
            </a:r>
            <a:r>
              <a:rPr lang="pt-PT" sz="1200" dirty="0" smtClean="0"/>
              <a:t>();</a:t>
            </a:r>
            <a:r>
              <a:rPr lang="pt-PT" sz="12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pt-PT" sz="1200" dirty="0" smtClean="0"/>
              <a:t>       }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9559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0366"/>
          </a:xfrm>
        </p:spPr>
        <p:txBody>
          <a:bodyPr>
            <a:normAutofit/>
          </a:bodyPr>
          <a:lstStyle/>
          <a:p>
            <a:r>
              <a:rPr lang="pt-PT" dirty="0" err="1" smtClean="0"/>
              <a:t>bool</a:t>
            </a:r>
            <a:r>
              <a:rPr lang="pt-PT" dirty="0" smtClean="0"/>
              <a:t> </a:t>
            </a:r>
            <a:r>
              <a:rPr lang="pt-PT" dirty="0" err="1" smtClean="0"/>
              <a:t>is_moving_left</a:t>
            </a:r>
            <a:r>
              <a:rPr lang="pt-PT" dirty="0" smtClean="0"/>
              <a:t>()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stop_x</a:t>
            </a:r>
            <a:r>
              <a:rPr lang="pt-PT" dirty="0" smtClean="0"/>
              <a:t>()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79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PT" sz="4900" dirty="0" smtClean="0">
                <a:solidFill>
                  <a:srgbClr val="FF0000"/>
                </a:solidFill>
              </a:rPr>
              <a:t>//</a:t>
            </a:r>
            <a:r>
              <a:rPr lang="pt-PT" sz="4900" dirty="0" err="1" smtClean="0">
                <a:solidFill>
                  <a:srgbClr val="FF0000"/>
                </a:solidFill>
              </a:rPr>
              <a:t>We</a:t>
            </a:r>
            <a:r>
              <a:rPr lang="pt-PT" sz="4900" dirty="0" smtClean="0">
                <a:solidFill>
                  <a:srgbClr val="FF0000"/>
                </a:solidFill>
              </a:rPr>
              <a:t> </a:t>
            </a:r>
            <a:r>
              <a:rPr lang="pt-PT" sz="4900" dirty="0" err="1" smtClean="0">
                <a:solidFill>
                  <a:srgbClr val="FF0000"/>
                </a:solidFill>
              </a:rPr>
              <a:t>need</a:t>
            </a:r>
            <a:r>
              <a:rPr lang="pt-PT" sz="4900" dirty="0" smtClean="0">
                <a:solidFill>
                  <a:srgbClr val="FF0000"/>
                </a:solidFill>
              </a:rPr>
              <a:t> to </a:t>
            </a:r>
            <a:r>
              <a:rPr lang="pt-PT" sz="4900" dirty="0" err="1" smtClean="0">
                <a:solidFill>
                  <a:srgbClr val="FF0000"/>
                </a:solidFill>
              </a:rPr>
              <a:t>check</a:t>
            </a:r>
            <a:r>
              <a:rPr lang="pt-PT" sz="4900" dirty="0" smtClean="0">
                <a:solidFill>
                  <a:srgbClr val="FF0000"/>
                </a:solidFill>
              </a:rPr>
              <a:t> </a:t>
            </a:r>
            <a:r>
              <a:rPr lang="pt-PT" sz="4900" dirty="0" err="1" smtClean="0">
                <a:solidFill>
                  <a:srgbClr val="FF0000"/>
                </a:solidFill>
              </a:rPr>
              <a:t>the</a:t>
            </a:r>
            <a:r>
              <a:rPr lang="pt-PT" sz="4900" dirty="0" smtClean="0">
                <a:solidFill>
                  <a:srgbClr val="FF0000"/>
                </a:solidFill>
              </a:rPr>
              <a:t> </a:t>
            </a:r>
            <a:r>
              <a:rPr lang="pt-PT" sz="4900" dirty="0" err="1" smtClean="0">
                <a:solidFill>
                  <a:srgbClr val="FF0000"/>
                </a:solidFill>
              </a:rPr>
              <a:t>value</a:t>
            </a:r>
            <a:r>
              <a:rPr lang="pt-PT" sz="4900" dirty="0" smtClean="0">
                <a:solidFill>
                  <a:srgbClr val="FF0000"/>
                </a:solidFill>
              </a:rPr>
              <a:t> </a:t>
            </a:r>
            <a:r>
              <a:rPr lang="pt-PT" sz="4900" dirty="0" err="1" smtClean="0">
                <a:solidFill>
                  <a:srgbClr val="FF0000"/>
                </a:solidFill>
              </a:rPr>
              <a:t>of</a:t>
            </a:r>
            <a:r>
              <a:rPr lang="pt-PT" sz="4900" dirty="0" smtClean="0">
                <a:solidFill>
                  <a:srgbClr val="FF0000"/>
                </a:solidFill>
              </a:rPr>
              <a:t> </a:t>
            </a:r>
            <a:r>
              <a:rPr lang="pt-PT" sz="4900" dirty="0" err="1" smtClean="0">
                <a:solidFill>
                  <a:srgbClr val="FF0000"/>
                </a:solidFill>
              </a:rPr>
              <a:t>corresponding</a:t>
            </a:r>
            <a:r>
              <a:rPr lang="pt-PT" sz="4900" dirty="0" smtClean="0">
                <a:solidFill>
                  <a:srgbClr val="FF0000"/>
                </a:solidFill>
              </a:rPr>
              <a:t> bit in </a:t>
            </a:r>
            <a:r>
              <a:rPr lang="pt-PT" sz="4900" dirty="0" err="1" smtClean="0">
                <a:solidFill>
                  <a:srgbClr val="FF0000"/>
                </a:solidFill>
              </a:rPr>
              <a:t>port</a:t>
            </a:r>
            <a:r>
              <a:rPr lang="pt-PT" sz="4900" dirty="0" smtClean="0">
                <a:solidFill>
                  <a:srgbClr val="FF0000"/>
                </a:solidFill>
              </a:rPr>
              <a:t> 2. </a:t>
            </a:r>
          </a:p>
          <a:p>
            <a:pPr marL="0" indent="0">
              <a:buNone/>
            </a:pPr>
            <a:r>
              <a:rPr lang="pt-PT" sz="4900" dirty="0" smtClean="0">
                <a:solidFill>
                  <a:srgbClr val="FF0000"/>
                </a:solidFill>
              </a:rPr>
              <a:t>//</a:t>
            </a:r>
            <a:r>
              <a:rPr lang="pt-PT" sz="4900" dirty="0" err="1" smtClean="0">
                <a:solidFill>
                  <a:srgbClr val="FF0000"/>
                </a:solidFill>
              </a:rPr>
              <a:t>The</a:t>
            </a:r>
            <a:r>
              <a:rPr lang="pt-PT" sz="4900" dirty="0" smtClean="0">
                <a:solidFill>
                  <a:srgbClr val="FF0000"/>
                </a:solidFill>
              </a:rPr>
              <a:t> </a:t>
            </a:r>
            <a:r>
              <a:rPr lang="pt-PT" sz="4900" dirty="0" err="1" smtClean="0">
                <a:solidFill>
                  <a:srgbClr val="FF0000"/>
                </a:solidFill>
              </a:rPr>
              <a:t>move_left</a:t>
            </a:r>
            <a:r>
              <a:rPr lang="pt-PT" sz="4900" dirty="0" smtClean="0">
                <a:solidFill>
                  <a:srgbClr val="FF0000"/>
                </a:solidFill>
              </a:rPr>
              <a:t> bit </a:t>
            </a:r>
            <a:r>
              <a:rPr lang="pt-PT" sz="4900" dirty="0" err="1" smtClean="0">
                <a:solidFill>
                  <a:srgbClr val="FF0000"/>
                </a:solidFill>
              </a:rPr>
              <a:t>is</a:t>
            </a:r>
            <a:r>
              <a:rPr lang="pt-PT" sz="4900" dirty="0" smtClean="0">
                <a:solidFill>
                  <a:srgbClr val="FF0000"/>
                </a:solidFill>
              </a:rPr>
              <a:t> </a:t>
            </a:r>
            <a:r>
              <a:rPr lang="pt-PT" sz="4900" dirty="0" err="1" smtClean="0">
                <a:solidFill>
                  <a:srgbClr val="FF0000"/>
                </a:solidFill>
              </a:rPr>
              <a:t>port</a:t>
            </a:r>
            <a:r>
              <a:rPr lang="pt-PT" sz="4900" dirty="0" smtClean="0">
                <a:solidFill>
                  <a:srgbClr val="FF0000"/>
                </a:solidFill>
              </a:rPr>
              <a:t> 2, bit 6.</a:t>
            </a:r>
          </a:p>
          <a:p>
            <a:pPr marL="0" indent="0">
              <a:buNone/>
            </a:pPr>
            <a:r>
              <a:rPr lang="pt-PT" sz="4900" dirty="0" err="1"/>
              <a:t>bool</a:t>
            </a:r>
            <a:r>
              <a:rPr lang="pt-PT" sz="4900" dirty="0"/>
              <a:t> </a:t>
            </a:r>
            <a:r>
              <a:rPr lang="pt-PT" sz="4900" dirty="0" err="1"/>
              <a:t>is_moving_left</a:t>
            </a:r>
            <a:r>
              <a:rPr lang="pt-PT" sz="4900" dirty="0" smtClean="0"/>
              <a:t>()</a:t>
            </a:r>
          </a:p>
          <a:p>
            <a:pPr marL="0" indent="0">
              <a:buNone/>
            </a:pPr>
            <a:r>
              <a:rPr lang="pt-PT" sz="4900" dirty="0" smtClean="0"/>
              <a:t>{</a:t>
            </a:r>
          </a:p>
          <a:p>
            <a:pPr marL="0" indent="0">
              <a:buNone/>
            </a:pPr>
            <a:r>
              <a:rPr lang="pt-PT" sz="4900" dirty="0" smtClean="0"/>
              <a:t>     </a:t>
            </a:r>
            <a:r>
              <a:rPr lang="en-US" sz="4900" dirty="0" err="1" smtClean="0"/>
              <a:t>int</a:t>
            </a:r>
            <a:r>
              <a:rPr lang="en-US" sz="4900" dirty="0" smtClean="0"/>
              <a:t> v </a:t>
            </a:r>
            <a:r>
              <a:rPr lang="en-US" sz="4900" dirty="0"/>
              <a:t>= ReadDigitalU8(2</a:t>
            </a:r>
            <a:r>
              <a:rPr lang="en-US" sz="4900" dirty="0" smtClean="0"/>
              <a:t>);</a:t>
            </a:r>
          </a:p>
          <a:p>
            <a:pPr marL="0" indent="0">
              <a:buNone/>
            </a:pPr>
            <a:r>
              <a:rPr lang="en-US" sz="4900" dirty="0" smtClean="0"/>
              <a:t>     return  </a:t>
            </a:r>
            <a:r>
              <a:rPr lang="pt-PT" sz="4900" i="1" dirty="0" err="1" smtClean="0"/>
              <a:t>get</a:t>
            </a:r>
            <a:r>
              <a:rPr lang="pt-PT" sz="4900" dirty="0" err="1" smtClean="0"/>
              <a:t>BitValue</a:t>
            </a:r>
            <a:r>
              <a:rPr lang="pt-PT" sz="4900" dirty="0" smtClean="0"/>
              <a:t>(v, 6);</a:t>
            </a:r>
            <a:endParaRPr lang="pt-PT" sz="4900" dirty="0"/>
          </a:p>
          <a:p>
            <a:pPr marL="0" indent="0">
              <a:buNone/>
            </a:pPr>
            <a:r>
              <a:rPr lang="pt-PT" sz="4900" dirty="0" smtClean="0"/>
              <a:t>}</a:t>
            </a:r>
          </a:p>
          <a:p>
            <a:pPr marL="0" indent="0">
              <a:buNone/>
            </a:pPr>
            <a:endParaRPr lang="pt-PT" sz="4900" dirty="0" smtClean="0"/>
          </a:p>
          <a:p>
            <a:pPr marL="0" indent="0">
              <a:buNone/>
            </a:pPr>
            <a:endParaRPr lang="pt-PT" sz="4900" dirty="0" smtClean="0"/>
          </a:p>
          <a:p>
            <a:pPr marL="0" indent="0">
              <a:buNone/>
            </a:pPr>
            <a:endParaRPr lang="pt-PT" sz="4900" dirty="0" smtClean="0"/>
          </a:p>
          <a:p>
            <a:pPr marL="0" indent="0">
              <a:buNone/>
            </a:pPr>
            <a:r>
              <a:rPr lang="pt-PT" sz="4900" dirty="0" smtClean="0">
                <a:solidFill>
                  <a:srgbClr val="FF0000"/>
                </a:solidFill>
              </a:rPr>
              <a:t>//In </a:t>
            </a:r>
            <a:r>
              <a:rPr lang="pt-PT" sz="4900" dirty="0" err="1" smtClean="0">
                <a:solidFill>
                  <a:srgbClr val="FF0000"/>
                </a:solidFill>
              </a:rPr>
              <a:t>order</a:t>
            </a:r>
            <a:r>
              <a:rPr lang="pt-PT" sz="4900" dirty="0" smtClean="0">
                <a:solidFill>
                  <a:srgbClr val="FF0000"/>
                </a:solidFill>
              </a:rPr>
              <a:t> to stop </a:t>
            </a:r>
            <a:r>
              <a:rPr lang="pt-PT" sz="4900" dirty="0" err="1" smtClean="0">
                <a:solidFill>
                  <a:srgbClr val="FF0000"/>
                </a:solidFill>
              </a:rPr>
              <a:t>the</a:t>
            </a:r>
            <a:r>
              <a:rPr lang="pt-PT" sz="4900" dirty="0" smtClean="0">
                <a:solidFill>
                  <a:srgbClr val="FF0000"/>
                </a:solidFill>
              </a:rPr>
              <a:t> </a:t>
            </a:r>
            <a:r>
              <a:rPr lang="pt-PT" sz="4900" dirty="0" err="1" smtClean="0">
                <a:solidFill>
                  <a:srgbClr val="FF0000"/>
                </a:solidFill>
              </a:rPr>
              <a:t>xx</a:t>
            </a:r>
            <a:r>
              <a:rPr lang="pt-PT" sz="4900" dirty="0" smtClean="0">
                <a:solidFill>
                  <a:srgbClr val="FF0000"/>
                </a:solidFill>
              </a:rPr>
              <a:t> motor</a:t>
            </a:r>
          </a:p>
          <a:p>
            <a:pPr marL="0" indent="0">
              <a:buNone/>
            </a:pPr>
            <a:r>
              <a:rPr lang="pt-PT" sz="4900" dirty="0" smtClean="0">
                <a:solidFill>
                  <a:srgbClr val="FF0000"/>
                </a:solidFill>
              </a:rPr>
              <a:t>//</a:t>
            </a:r>
            <a:r>
              <a:rPr lang="pt-PT" sz="4900" dirty="0" err="1" smtClean="0">
                <a:solidFill>
                  <a:srgbClr val="FF0000"/>
                </a:solidFill>
              </a:rPr>
              <a:t>we</a:t>
            </a:r>
            <a:r>
              <a:rPr lang="pt-PT" sz="4900" dirty="0" smtClean="0">
                <a:solidFill>
                  <a:srgbClr val="FF0000"/>
                </a:solidFill>
              </a:rPr>
              <a:t> </a:t>
            </a:r>
            <a:r>
              <a:rPr lang="pt-PT" sz="4900" dirty="0" err="1" smtClean="0">
                <a:solidFill>
                  <a:srgbClr val="FF0000"/>
                </a:solidFill>
              </a:rPr>
              <a:t>need</a:t>
            </a:r>
            <a:r>
              <a:rPr lang="pt-PT" sz="4900" dirty="0" smtClean="0">
                <a:solidFill>
                  <a:srgbClr val="FF0000"/>
                </a:solidFill>
              </a:rPr>
              <a:t> to set </a:t>
            </a:r>
            <a:r>
              <a:rPr lang="pt-PT" sz="4900" dirty="0" err="1" smtClean="0">
                <a:solidFill>
                  <a:srgbClr val="FF0000"/>
                </a:solidFill>
              </a:rPr>
              <a:t>both</a:t>
            </a:r>
            <a:r>
              <a:rPr lang="pt-PT" sz="4900" dirty="0" smtClean="0">
                <a:solidFill>
                  <a:srgbClr val="FF0000"/>
                </a:solidFill>
              </a:rPr>
              <a:t> </a:t>
            </a:r>
            <a:r>
              <a:rPr lang="pt-PT" sz="4900" dirty="0" err="1" smtClean="0">
                <a:solidFill>
                  <a:srgbClr val="FF0000"/>
                </a:solidFill>
              </a:rPr>
              <a:t>move_left</a:t>
            </a:r>
            <a:endParaRPr lang="pt-PT" sz="49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PT" sz="4900" dirty="0" smtClean="0">
                <a:solidFill>
                  <a:srgbClr val="FF0000"/>
                </a:solidFill>
              </a:rPr>
              <a:t>//</a:t>
            </a:r>
            <a:r>
              <a:rPr lang="pt-PT" sz="4900" dirty="0" err="1" smtClean="0">
                <a:solidFill>
                  <a:srgbClr val="FF0000"/>
                </a:solidFill>
              </a:rPr>
              <a:t>and</a:t>
            </a:r>
            <a:r>
              <a:rPr lang="pt-PT" sz="4900" dirty="0" smtClean="0">
                <a:solidFill>
                  <a:srgbClr val="FF0000"/>
                </a:solidFill>
              </a:rPr>
              <a:t> </a:t>
            </a:r>
            <a:r>
              <a:rPr lang="pt-PT" sz="4900" dirty="0" err="1" smtClean="0">
                <a:solidFill>
                  <a:srgbClr val="FF0000"/>
                </a:solidFill>
              </a:rPr>
              <a:t>move_rigth</a:t>
            </a:r>
            <a:r>
              <a:rPr lang="pt-PT" sz="4900" dirty="0" smtClean="0">
                <a:solidFill>
                  <a:srgbClr val="FF0000"/>
                </a:solidFill>
              </a:rPr>
              <a:t> bits to zero </a:t>
            </a:r>
            <a:r>
              <a:rPr lang="pt-PT" sz="4900" dirty="0" err="1" smtClean="0">
                <a:solidFill>
                  <a:srgbClr val="FF0000"/>
                </a:solidFill>
              </a:rPr>
              <a:t>value</a:t>
            </a:r>
            <a:endParaRPr lang="pt-PT" sz="4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PT" sz="4900" dirty="0" err="1" smtClean="0"/>
              <a:t>void</a:t>
            </a:r>
            <a:r>
              <a:rPr lang="pt-PT" sz="4900" dirty="0" smtClean="0"/>
              <a:t> </a:t>
            </a:r>
            <a:r>
              <a:rPr lang="pt-PT" sz="4900" dirty="0" err="1" smtClean="0"/>
              <a:t>stop_x</a:t>
            </a:r>
            <a:r>
              <a:rPr lang="pt-PT" sz="4900" dirty="0" smtClean="0"/>
              <a:t>()</a:t>
            </a:r>
          </a:p>
          <a:p>
            <a:pPr marL="0" indent="0">
              <a:buNone/>
            </a:pPr>
            <a:r>
              <a:rPr lang="pt-PT" sz="4900" dirty="0" smtClean="0"/>
              <a:t>{</a:t>
            </a:r>
          </a:p>
          <a:p>
            <a:pPr marL="0" indent="0">
              <a:buNone/>
            </a:pPr>
            <a:r>
              <a:rPr lang="pt-PT" sz="4900" dirty="0" smtClean="0"/>
              <a:t>     </a:t>
            </a:r>
            <a:r>
              <a:rPr lang="en-US" sz="4900" dirty="0" err="1"/>
              <a:t>int</a:t>
            </a:r>
            <a:r>
              <a:rPr lang="en-US" sz="4900" dirty="0"/>
              <a:t> v = ReadDigitalU8(2</a:t>
            </a:r>
            <a:r>
              <a:rPr lang="en-US" sz="4900" dirty="0" smtClean="0"/>
              <a:t>);</a:t>
            </a:r>
          </a:p>
          <a:p>
            <a:pPr marL="0" indent="0">
              <a:buNone/>
            </a:pPr>
            <a:r>
              <a:rPr lang="en-US" sz="4900" dirty="0"/>
              <a:t> </a:t>
            </a:r>
            <a:r>
              <a:rPr lang="en-US" sz="4900" dirty="0" smtClean="0"/>
              <a:t>    v = </a:t>
            </a:r>
            <a:r>
              <a:rPr lang="en-US" sz="4900" dirty="0" err="1" smtClean="0"/>
              <a:t>setBitValue</a:t>
            </a:r>
            <a:r>
              <a:rPr lang="en-US" sz="4900" dirty="0" smtClean="0"/>
              <a:t>(v,6,0);</a:t>
            </a:r>
          </a:p>
          <a:p>
            <a:pPr marL="0" indent="0">
              <a:buNone/>
            </a:pPr>
            <a:r>
              <a:rPr lang="en-US" sz="4900" dirty="0"/>
              <a:t> </a:t>
            </a:r>
            <a:r>
              <a:rPr lang="en-US" sz="4900" dirty="0" smtClean="0"/>
              <a:t>    v = </a:t>
            </a:r>
            <a:r>
              <a:rPr lang="en-US" sz="4900" dirty="0"/>
              <a:t> </a:t>
            </a:r>
            <a:r>
              <a:rPr lang="en-US" sz="4900" dirty="0" err="1" smtClean="0"/>
              <a:t>setBitValue</a:t>
            </a:r>
            <a:r>
              <a:rPr lang="en-US" sz="4900" dirty="0" smtClean="0"/>
              <a:t>(v,7,0</a:t>
            </a:r>
            <a:r>
              <a:rPr lang="en-US" sz="4900" dirty="0"/>
              <a:t>);</a:t>
            </a:r>
          </a:p>
          <a:p>
            <a:pPr marL="0" indent="0">
              <a:buNone/>
            </a:pPr>
            <a:r>
              <a:rPr lang="en-US" sz="4900" dirty="0" smtClean="0"/>
              <a:t>     WriteDigitalU8(2,v);</a:t>
            </a:r>
            <a:endParaRPr lang="pt-PT" sz="4900" dirty="0"/>
          </a:p>
          <a:p>
            <a:pPr marL="0" indent="0">
              <a:buNone/>
            </a:pPr>
            <a:r>
              <a:rPr lang="pt-PT" sz="4900" dirty="0" smtClean="0"/>
              <a:t>}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951" y="2586275"/>
            <a:ext cx="5375049" cy="357375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467600" y="5100875"/>
            <a:ext cx="457200" cy="3093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/>
          <p:cNvSpPr/>
          <p:nvPr/>
        </p:nvSpPr>
        <p:spPr>
          <a:xfrm>
            <a:off x="4495800" y="5562600"/>
            <a:ext cx="381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6858000" y="5141237"/>
            <a:ext cx="381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267200" y="4800600"/>
            <a:ext cx="1066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4659868"/>
            <a:ext cx="13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>
                <a:solidFill>
                  <a:srgbClr val="FF0000"/>
                </a:solidFill>
              </a:rPr>
              <a:t>move_x_left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8277904">
            <a:off x="3405231" y="2226996"/>
            <a:ext cx="404870" cy="1527362"/>
          </a:xfrm>
          <a:prstGeom prst="downArrow">
            <a:avLst>
              <a:gd name="adj1" fmla="val 41464"/>
              <a:gd name="adj2" fmla="val 468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888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storage_services</a:t>
            </a:r>
            <a:r>
              <a:rPr lang="pt-PT" dirty="0" smtClean="0"/>
              <a:t> </a:t>
            </a:r>
            <a:r>
              <a:rPr lang="pt-PT" dirty="0" err="1" smtClean="0"/>
              <a:t>pseudocode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dirty="0" err="1"/>
              <a:t>v</a:t>
            </a:r>
            <a:r>
              <a:rPr lang="pt-PT" dirty="0" err="1" smtClean="0"/>
              <a:t>oid</a:t>
            </a:r>
            <a:r>
              <a:rPr lang="pt-PT" dirty="0" smtClean="0"/>
              <a:t> </a:t>
            </a:r>
            <a:r>
              <a:rPr lang="pt-PT" dirty="0" err="1" smtClean="0"/>
              <a:t>Storage_services_routine</a:t>
            </a:r>
            <a:r>
              <a:rPr lang="pt-PT" dirty="0" smtClean="0"/>
              <a:t>()</a:t>
            </a:r>
          </a:p>
          <a:p>
            <a:pPr marL="0" indent="0">
              <a:buNone/>
            </a:pPr>
            <a:r>
              <a:rPr lang="pt-PT" dirty="0" smtClean="0"/>
              <a:t>{</a:t>
            </a:r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smtClean="0"/>
              <a:t>   </a:t>
            </a:r>
            <a:r>
              <a:rPr lang="pt-PT" dirty="0" err="1" smtClean="0"/>
              <a:t>while</a:t>
            </a:r>
            <a:r>
              <a:rPr lang="pt-PT" dirty="0" smtClean="0"/>
              <a:t>(</a:t>
            </a:r>
            <a:r>
              <a:rPr lang="pt-PT" dirty="0" err="1" smtClean="0"/>
              <a:t>true</a:t>
            </a:r>
            <a:r>
              <a:rPr lang="pt-PT" dirty="0" smtClean="0"/>
              <a:t>) {</a:t>
            </a:r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smtClean="0"/>
              <a:t>         // show </a:t>
            </a:r>
            <a:r>
              <a:rPr lang="pt-PT" dirty="0" err="1" smtClean="0"/>
              <a:t>the</a:t>
            </a:r>
            <a:r>
              <a:rPr lang="pt-PT" dirty="0" smtClean="0"/>
              <a:t> menu(1-&gt; </a:t>
            </a:r>
            <a:r>
              <a:rPr lang="pt-PT" dirty="0" err="1" smtClean="0"/>
              <a:t>put</a:t>
            </a:r>
            <a:r>
              <a:rPr lang="pt-PT" dirty="0" smtClean="0"/>
              <a:t>, 2-&gt;</a:t>
            </a:r>
            <a:r>
              <a:rPr lang="pt-PT" dirty="0" err="1" smtClean="0"/>
              <a:t>get</a:t>
            </a:r>
            <a:r>
              <a:rPr lang="pt-PT" dirty="0" smtClean="0"/>
              <a:t>, 3…)</a:t>
            </a:r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smtClean="0"/>
              <a:t>         // </a:t>
            </a:r>
            <a:r>
              <a:rPr lang="pt-PT" dirty="0" err="1" smtClean="0"/>
              <a:t>get</a:t>
            </a:r>
            <a:r>
              <a:rPr lang="pt-PT" dirty="0" smtClean="0"/>
              <a:t> </a:t>
            </a:r>
            <a:r>
              <a:rPr lang="pt-PT" dirty="0" err="1" smtClean="0"/>
              <a:t>selected</a:t>
            </a:r>
            <a:r>
              <a:rPr lang="pt-PT" dirty="0" smtClean="0"/>
              <a:t> </a:t>
            </a:r>
            <a:r>
              <a:rPr lang="pt-PT" dirty="0" err="1" smtClean="0"/>
              <a:t>option</a:t>
            </a:r>
            <a:r>
              <a:rPr lang="pt-PT" dirty="0" smtClean="0"/>
              <a:t> </a:t>
            </a:r>
            <a:r>
              <a:rPr lang="pt-PT" dirty="0" err="1" smtClean="0"/>
              <a:t>from</a:t>
            </a:r>
            <a:r>
              <a:rPr lang="pt-PT" dirty="0" smtClean="0"/>
              <a:t> </a:t>
            </a:r>
            <a:r>
              <a:rPr lang="pt-PT" dirty="0" err="1" smtClean="0"/>
              <a:t>keyboard</a:t>
            </a:r>
            <a:endParaRPr lang="pt-PT" dirty="0" smtClean="0"/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smtClean="0"/>
              <a:t>         // execute </a:t>
            </a:r>
            <a:r>
              <a:rPr lang="pt-PT" dirty="0" err="1" smtClean="0"/>
              <a:t>selected</a:t>
            </a:r>
            <a:r>
              <a:rPr lang="pt-PT" dirty="0" smtClean="0"/>
              <a:t> </a:t>
            </a:r>
            <a:r>
              <a:rPr lang="pt-PT" dirty="0" err="1" smtClean="0"/>
              <a:t>option</a:t>
            </a:r>
            <a:r>
              <a:rPr lang="pt-PT" dirty="0" smtClean="0"/>
              <a:t> </a:t>
            </a:r>
          </a:p>
          <a:p>
            <a:pPr marL="0" indent="0">
              <a:buNone/>
            </a:pPr>
            <a:r>
              <a:rPr lang="pt-PT" dirty="0" smtClean="0"/>
              <a:t>          // …    </a:t>
            </a:r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smtClean="0"/>
              <a:t>   }</a:t>
            </a:r>
          </a:p>
          <a:p>
            <a:pPr marL="0" indent="0">
              <a:buNone/>
            </a:pPr>
            <a:r>
              <a:rPr lang="pt-PT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5867400"/>
            <a:ext cx="2901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err="1" smtClean="0">
                <a:solidFill>
                  <a:schemeClr val="accent3">
                    <a:lumMod val="50000"/>
                  </a:schemeClr>
                </a:solidFill>
              </a:rPr>
              <a:t>Good</a:t>
            </a:r>
            <a:r>
              <a:rPr lang="pt-PT" sz="36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pt-PT" sz="3600" b="1" dirty="0" err="1" smtClean="0">
                <a:solidFill>
                  <a:schemeClr val="accent3">
                    <a:lumMod val="50000"/>
                  </a:schemeClr>
                </a:solidFill>
              </a:rPr>
              <a:t>work</a:t>
            </a:r>
            <a:r>
              <a:rPr lang="pt-PT" sz="3600" b="1" dirty="0" smtClean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pt-PT" sz="3600" b="1" dirty="0" smtClean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pt-PT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29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4451</TotalTime>
  <Words>700</Words>
  <Application>Microsoft Office PowerPoint</Application>
  <PresentationFormat>On-screen Show (4:3)</PresentationFormat>
  <Paragraphs>170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3_Office Theme</vt:lpstr>
      <vt:lpstr>STR</vt:lpstr>
      <vt:lpstr>Agenda</vt:lpstr>
      <vt:lpstr>Some functions you will need</vt:lpstr>
      <vt:lpstr>Keyboard control</vt:lpstr>
      <vt:lpstr>Routines (3) – get_piece</vt:lpstr>
      <vt:lpstr>Testing example application</vt:lpstr>
      <vt:lpstr>The joystick function</vt:lpstr>
      <vt:lpstr>bool is_moving_left() and stop_x()</vt:lpstr>
      <vt:lpstr>storage_services pseudocode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STR: aula_1</dc:title>
  <dc:creator>jrosas</dc:creator>
  <cp:lastModifiedBy>abstract mind</cp:lastModifiedBy>
  <cp:revision>173</cp:revision>
  <cp:lastPrinted>2013-09-16T15:10:59Z</cp:lastPrinted>
  <dcterms:created xsi:type="dcterms:W3CDTF">2006-08-16T00:00:00Z</dcterms:created>
  <dcterms:modified xsi:type="dcterms:W3CDTF">2015-10-26T15:11:32Z</dcterms:modified>
</cp:coreProperties>
</file>