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4"/>
  </p:sldMasterIdLst>
  <p:sldIdLst>
    <p:sldId id="256" r:id="rId5"/>
    <p:sldId id="257" r:id="rId6"/>
    <p:sldId id="262" r:id="rId7"/>
    <p:sldId id="258" r:id="rId8"/>
    <p:sldId id="261" r:id="rId9"/>
    <p:sldId id="267" r:id="rId10"/>
    <p:sldId id="259" r:id="rId11"/>
    <p:sldId id="263" r:id="rId12"/>
    <p:sldId id="269" r:id="rId13"/>
    <p:sldId id="264" r:id="rId14"/>
    <p:sldId id="265" r:id="rId15"/>
    <p:sldId id="270" r:id="rId16"/>
    <p:sldId id="266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F7B70-6029-43B0-B9B9-6AE1A433F219}" v="19" dt="2024-09-24T16:49:59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43E21-DE04-84B8-597F-F7EE59609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54F745-91E4-6C50-30CB-384AA19D2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F387FE-20FB-8177-0047-2F6BD52B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November 21, 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AF3C1-7AA7-88FA-626A-3491970C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D6CFDF-786D-B973-A8F1-C09A6C6D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906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534B9-F54A-042B-0894-7CDB1FDD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94A927-0DCC-2F07-9BCF-7B3DCD26D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898E13-E6D5-4601-53D5-891E6FE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November 21, 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8F0B63-D982-2BB0-642E-E48F6403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3C028C-3D0F-9E27-B89E-259B3C51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536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3FAE3C-F077-E866-1A05-43E621AA3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728522-9988-1CDB-2F11-EC7A72BF9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D7110-05B1-EA57-4F85-C68C5E76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November 21, 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85904B-C92D-19A0-A9AF-BCCF5657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351757-ECF4-5D3F-D5C4-C6239A86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243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9165F-F05C-049A-2210-FF5ADDBD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39FB2F-550B-D388-ED58-9EFDD82ED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C8B62D-FC34-ECB8-6022-945F08E0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November 21, 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337456-8DB1-A0F2-A115-70434753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F04175-9102-C579-96E7-6F9F7C85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895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7CC40-D7B9-7EB4-BA40-3227D162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C472E3-E2D9-1F1A-1944-21AA8E0DD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247B25-0E05-A6DC-8B60-59FD03BE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November 21, 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23B264-71FF-DE58-D504-2C308DB4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AEC249-96F6-74AE-3E06-6BAC93CF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328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E75DC-5A37-B848-3227-0D53BAC5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C21F24-7990-D852-D23C-8FD69CEFD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FBEBFC-B88B-4939-E5B5-D80DDF1B0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3E6D4A-ABA1-1BA7-21D8-BC6BA0E8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November 21, 2024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236D82-B988-9865-D7BB-FA9C1DAC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F17421-EE26-A883-76BA-F38D1293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321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8D161-DFAD-00ED-1946-FC26F07F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96D60B-B4BF-A26D-C1AC-6A581BF4C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1B5988-BFA2-4A0B-C2EA-D24C8DC1A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D05680-8103-6F4F-90DC-1D765079F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6BC186-9103-D7B3-65C0-816ACB6AD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7CDD37-1A4E-3BD6-D477-9EA14D4C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November 21, 2024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30E0B4-C728-9D55-9F90-7C6807BE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3ACA3F-AA5A-C55F-4B08-D5AF2BED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684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53E76-309B-A6D3-7030-B6F208C2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CDA1A9-66EE-61CF-AC9C-C64AA907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November 21, 2024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51DB6A-AF4C-BB40-D101-AEE9815E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3AB1A7-E856-424E-7A6A-EA76B801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3256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9FCAE3-4DEF-E986-D3B0-40E37193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November 21, 2024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9C8CE8-49D9-EC28-0B24-9A2F507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D10DBF-19B9-7D2A-1D81-8C7AFAD2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868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A7D71-48F0-2C4E-75A7-ED3E4F2D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DFF57-A1D8-4501-5E92-AD4C9B9AD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7F47E6-966C-1A8C-7866-676669ED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F5C268-AE67-7D15-FDB5-E3B2AC83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November 21, 2024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2128F8-3B20-F244-FE7E-B689C292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DAD5E8-22D6-7AB6-DEEF-4080738D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306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2B0AE-50C5-BAFF-DDED-7BFE1C62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28A6D78-8A76-2C05-6ED7-74E914771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636390-98B1-F2B7-C7BD-D72A7541B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EDC52D-FAFF-3412-BD8A-A04E4A00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November 21, 2024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DD2B10-7A5C-7858-4F21-EA4777A7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84FF2E-9FDF-2E78-97E3-075826B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576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EC3DDE-C589-739B-1E1A-24106BA2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A13305-A002-831B-1E57-DF628336A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4DE7A-ECD6-6DCA-9D4C-D9A5AA5B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November 21, 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74F423-8889-1181-0C2A-E88C9C22C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D8711D-3D2D-894F-B43D-8086FD28F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2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s máquinas que tudo veem : Revista Pesquisa Fapesp">
            <a:extLst>
              <a:ext uri="{FF2B5EF4-FFF2-40B4-BE49-F238E27FC236}">
                <a16:creationId xmlns:a16="http://schemas.microsoft.com/office/drawing/2014/main" id="{84C03576-2F85-E7A8-3327-C484A6855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7" t="9091" r="27137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DD567-2660-D8F5-3759-1575C5365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035072"/>
            <a:ext cx="4149437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Sistema de monitoramento de vivacidade para recursos humanos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1C5B2F-6EDB-39B5-EC70-8211C5C37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Filipe Gama, Rafael Donner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Caio Rangel, Marcio Moreira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38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7D93CF-B887-15DA-C477-C417B338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8" y="669925"/>
            <a:ext cx="4508946" cy="1325563"/>
          </a:xfrm>
        </p:spPr>
        <p:txBody>
          <a:bodyPr anchor="b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Desafios de Desenvolvimento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625A39-705D-40BE-6FC0-301A69346F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5202" y="1995488"/>
            <a:ext cx="9941595" cy="4252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Ajuste de parâmetros para detecção precisa de piscadas (sensibilidade e número de frames).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Problemas de exposição com webcams de baixa qualidade.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Dificuldade em diferenciar uma pessoa real de um vídeo sem precisar implementar desafios aleatórios.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Ajustar o sistema para continuar reconhecendo a face do usuário com alta exposição de luz.</a:t>
            </a:r>
          </a:p>
        </p:txBody>
      </p:sp>
    </p:spTree>
    <p:extLst>
      <p:ext uri="{BB962C8B-B14F-4D97-AF65-F5344CB8AC3E}">
        <p14:creationId xmlns:p14="http://schemas.microsoft.com/office/powerpoint/2010/main" val="258740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7D93CF-B887-15DA-C477-C417B338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669925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Trabalhos futuros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2FC071F-14F1-F274-2365-783DB3B6A7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79363" y="1894546"/>
            <a:ext cx="883327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Melhorar a qualidade da detecção em condições de iluminação adversas.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venir Next LT Pro Light" panose="020B03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Implementar métodos adicionais para diferenciar pessoas reais de vídeos ou deepfakes, sem depender de piscadas ou gestos.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venir Next LT Pro Light" panose="020B03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Implementação de uma interface para uso da equipe de RH.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venir Next LT Pro Light" panose="020B03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Implementação de um Back-</a:t>
            </a:r>
            <a:r>
              <a:rPr lang="pt-BR" altLang="pt-BR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End</a:t>
            </a:r>
            <a:r>
              <a:rPr lang="pt-BR" altLang="pt-BR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que processe os dados de maneira eficiente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4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7D93CF-B887-15DA-C477-C417B338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669925"/>
            <a:ext cx="4508946" cy="1325563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Funcionamento do Sistema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DD84EA-AD24-4809-8F9F-0914E67AC88A}"/>
              </a:ext>
            </a:extLst>
          </p:cNvPr>
          <p:cNvSpPr txBox="1"/>
          <p:nvPr/>
        </p:nvSpPr>
        <p:spPr>
          <a:xfrm>
            <a:off x="635003" y="2310824"/>
            <a:ext cx="59320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O usuário irá registrar uma foto de referência tirada pela própria webcam.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  <a:latin typeface="Avenir Next LT Pro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O sistema vai realizar a detecção facial e verificar se é a mesma pessoa da foto a cada 5 segundos.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  <a:latin typeface="Avenir Next LT Pro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O sistema contará o número de piscadas em tempo real.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  <a:latin typeface="Avenir Next LT Pro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 Dentro de um tempo estabelecido, o sistema vai realizar o desafio de vivacidade com a mão.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Espaço Reservado para Conteúdo 12" descr="Uma imagem contendo pessoa, no interior, homem, segurando&#10;&#10;Descrição gerada automaticamente">
            <a:extLst>
              <a:ext uri="{FF2B5EF4-FFF2-40B4-BE49-F238E27FC236}">
                <a16:creationId xmlns:a16="http://schemas.microsoft.com/office/drawing/2014/main" id="{7707C044-742D-46CF-BB92-8E12E6CBB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307" y="2333603"/>
            <a:ext cx="4562475" cy="3645423"/>
          </a:xfrm>
        </p:spPr>
      </p:pic>
    </p:spTree>
    <p:extLst>
      <p:ext uri="{BB962C8B-B14F-4D97-AF65-F5344CB8AC3E}">
        <p14:creationId xmlns:p14="http://schemas.microsoft.com/office/powerpoint/2010/main" val="39797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7D93CF-B887-15DA-C477-C417B338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71" y="1117603"/>
            <a:ext cx="3278201" cy="877884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Conclusões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625A39-705D-40BE-6FC0-301A69346F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5202" y="2996026"/>
            <a:ext cx="9941595" cy="241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O desenvolvimento deste projeto resultou em um sistema funcional de detecção facial e monitoramento de piscadas, capaz de verificar a presença e vivacidade de uma pessoa. Possui sistemas </a:t>
            </a:r>
            <a:r>
              <a:rPr lang="pt-BR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anti</a:t>
            </a:r>
            <a:r>
              <a:rPr lang="pt-BR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fraude que notificam o empregador.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O Sistema </a:t>
            </a:r>
            <a:r>
              <a:rPr lang="en-US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tem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boa performance </a:t>
            </a:r>
            <a:r>
              <a:rPr lang="en-US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em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ambientes </a:t>
            </a:r>
            <a:r>
              <a:rPr lang="en-US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escuros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como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apontam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os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testes. </a:t>
            </a:r>
            <a:r>
              <a:rPr lang="pt-BR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O sistema provê uma solução automática e barata para empresas buscando um maior controle de seus empregados à distância.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endParaRPr lang="pt-BR" sz="24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18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ED025B-1D66-18BD-89D0-1B40A28A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Motivação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B45AC-69C2-ED39-E632-1027D9B8A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888484"/>
            <a:ext cx="9406666" cy="23670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Com o aumento significativo do trabalho remoto, surgiram novos desafios relacionados ao monitoramento eficaz dos funcionários. Empresas precisam garantir que os colaboradores estejam realmente presentes e engajados durante o horário de trabalho. Além disso, é crucial evitar fraudes, como o uso de fotos ou vídeos para simular a presença, um risco que se tornou mais relevante em ambientes de home office.</a:t>
            </a:r>
          </a:p>
          <a:p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ED025B-1D66-18BD-89D0-1B40A28A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753" y="700777"/>
            <a:ext cx="4473502" cy="1325563"/>
          </a:xfrm>
        </p:spPr>
        <p:txBody>
          <a:bodyPr anchor="b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Problemas a Serem Resolvidos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B45AC-69C2-ED39-E632-1027D9B8A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90" y="2436584"/>
            <a:ext cx="10076874" cy="34654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Fraudes, com o uso de fotos e vídeos.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Verificação de presença e vivacidade de uma pessoa em frente a uma câmera enquanto trabalha.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Comunicação com outros usuários para alertas quando condições são violadas (ex.: falta de piscadas).</a:t>
            </a:r>
          </a:p>
          <a:p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0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D756B9-D899-70E5-E158-AE27D5DB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891" y="643180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Solução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BF0CDD-B21D-6A30-8F34-BAC1F6464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611923"/>
            <a:ext cx="9406666" cy="3087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 solução proposta utiliza visão computacional para monitoramento automatizado dos funcionários em home office. 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O sistema identifica a presença dos funcionários através da webcam e valida sua identidade por meio de reconhecimento facial.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Para garantir que o funcionário está realmente presente e não fraudando o sistema com fotos ou vídeos, a verificação de vivacidade é implementada.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2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7D93CF-B887-15DA-C477-C417B338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054" y="1225777"/>
            <a:ext cx="2954928" cy="786854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Vivacidade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D4DCC-B8D0-E9F4-8B78-6C215D580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426664"/>
            <a:ext cx="9406666" cy="3761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A verificação de vivacidade é feita por três de suas funções: </a:t>
            </a:r>
            <a:r>
              <a:rPr lang="pt-BR" sz="2000" b="1" i="1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detecção facial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, </a:t>
            </a:r>
            <a:r>
              <a:rPr lang="pt-BR" sz="2000" b="1" i="1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detecção de piscadas</a:t>
            </a:r>
            <a:r>
              <a:rPr lang="pt-BR" sz="2000" b="1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 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e </a:t>
            </a:r>
            <a:r>
              <a:rPr lang="pt-BR" sz="2000" b="1" i="1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desafios aleatórios:</a:t>
            </a:r>
            <a:endParaRPr lang="pt-BR" sz="2000" dirty="0">
              <a:solidFill>
                <a:schemeClr val="bg1">
                  <a:lumMod val="95000"/>
                </a:schemeClr>
              </a:solidFill>
              <a:latin typeface="Avenir Next LT Pro Light" panose="020B0304020202020204" pitchFamily="34" charset="0"/>
            </a:endParaRP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A detecção facial verifica se o usuário está na frente da câmera e compara sua face com uma imagem de referência a cada 5 segundos.</a:t>
            </a: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A detecção de piscadas conta quantas piscadas o usuário faz dentro de um período de tempo.</a:t>
            </a: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Os desafios aleatórios pedem para o usuário realizar ações com a mão depois de um tempo determinado.</a:t>
            </a: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 Além disso, o sistema verifica os processos do computador e impede que o usuário use programas que simule a saída da imagem da webcam com um vídeo.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3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B6ABEF27-95CA-417A-8DCE-5DA9469AA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547" y="0"/>
            <a:ext cx="10092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5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E55DD3-6D67-F25B-F980-E88242AF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123" y="662097"/>
            <a:ext cx="4508946" cy="1325563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Componentes do Sistema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40C371-CBE3-8F3A-A0A3-9C4601E8F4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7912" y="2723831"/>
            <a:ext cx="9676175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OpenCV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 Responsável pela captura e processamento de imagens,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 detectando o rosto dos funcionários.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venir Next LT Pro Light" panose="020B03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Dlib/MediaPipe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 Utilizado para identificar pontos faciais, como 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 olhos, que ajudam na detecção de piscadas.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 Light" panose="020B03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5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Face_Recognition</a:t>
            </a:r>
            <a:r>
              <a:rPr lang="pt-BR" altLang="pt-BR" sz="24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:</a:t>
            </a:r>
            <a:r>
              <a:rPr lang="pt-BR" altLang="pt-BR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Biblioteca para verificação de identidade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 através de reconhecimento facial.</a:t>
            </a:r>
            <a:r>
              <a:rPr lang="pt-BR" altLang="pt-BR" sz="2400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230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7D93CF-B887-15DA-C477-C417B338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51" y="669713"/>
            <a:ext cx="5220940" cy="1325563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Etapas do Desenvolvimento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625A39-705D-40BE-6FC0-301A69346F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0417" y="2402635"/>
            <a:ext cx="928445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Implementação de reconhecimento facial usando OpenCV e face_recognititon.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venir Next LT Pro Light" panose="020B03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Desenvolvimento da lógica de detecção de piscadas com Dlib.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venir Next LT Pro Light" panose="020B03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Integração do desafio de detecção de mãos com MediaPipe.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venir Next LT Pro Light" panose="020B03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Alteração da comunicação via MQTT por HTTP.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venir Next LT Pro Light" panose="020B03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Fase de testes para diferentes condições de luminosidade.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13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7D93CF-B887-15DA-C477-C417B338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51" y="669713"/>
            <a:ext cx="1804194" cy="1325563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Testes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625A39-705D-40BE-6FC0-301A69346F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6656" y="2248747"/>
            <a:ext cx="507383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Para medir o desempenho do sistema em </a:t>
            </a:r>
            <a:r>
              <a:rPr lang="pt-BR" altLang="pt-BR" sz="2000" i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condições de baixa luz</a:t>
            </a:r>
            <a:r>
              <a:rPr lang="pt-BR" altLang="pt-BR" sz="2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, fizemos testes em diferentes cenários. Para realizar os testes em uma sala escura foi usada a webcam de um notebook, uma fonte de luz e o luxímetro embutido de um smartphone localizado atrás do usuário.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Para cada cenário de iluminação (de 0 a 8 lux), 20 frames foram capturados e armazenados, assim como a média do contraste e brilho dos frames.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venir Next LT Pro Light" panose="020B0304020202020204" pitchFamily="34" charset="0"/>
            </a:endParaRP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498E2951-1603-4F7C-8B7B-2BA7FED18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3036" y="2399239"/>
            <a:ext cx="4883107" cy="364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36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8F0D360B65A54EBF2731F6F8E9C2E4" ma:contentTypeVersion="6" ma:contentTypeDescription="Create a new document." ma:contentTypeScope="" ma:versionID="e9c8a6c1478ac9639a81b06135d48b82">
  <xsd:schema xmlns:xsd="http://www.w3.org/2001/XMLSchema" xmlns:xs="http://www.w3.org/2001/XMLSchema" xmlns:p="http://schemas.microsoft.com/office/2006/metadata/properties" xmlns:ns3="5c9abaec-6266-4e4f-820b-3b4f899d14da" targetNamespace="http://schemas.microsoft.com/office/2006/metadata/properties" ma:root="true" ma:fieldsID="6e9f782da689439bacc4c5efcd0a0464" ns3:_="">
    <xsd:import namespace="5c9abaec-6266-4e4f-820b-3b4f899d14d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abaec-6266-4e4f-820b-3b4f899d14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c9abaec-6266-4e4f-820b-3b4f899d14d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DF87AC-E318-4599-880C-F3D9A29483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abaec-6266-4e4f-820b-3b4f899d14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E95B35-4242-4981-8077-6F5531313C69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5c9abaec-6266-4e4f-820b-3b4f899d14da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79C0CC1-C9F6-4926-BC57-AA93812E38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749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Avenir Next LT Pro Light</vt:lpstr>
      <vt:lpstr>Calibri</vt:lpstr>
      <vt:lpstr>Tema do Office</vt:lpstr>
      <vt:lpstr>Sistema de monitoramento de vivacidade para recursos humanos</vt:lpstr>
      <vt:lpstr>Motivação</vt:lpstr>
      <vt:lpstr>Problemas a Serem Resolvidos</vt:lpstr>
      <vt:lpstr>Solução </vt:lpstr>
      <vt:lpstr>Vivacidade </vt:lpstr>
      <vt:lpstr>Apresentação do PowerPoint</vt:lpstr>
      <vt:lpstr>Componentes do Sistema</vt:lpstr>
      <vt:lpstr>Etapas do Desenvolvimento </vt:lpstr>
      <vt:lpstr>Testes</vt:lpstr>
      <vt:lpstr>Desafios de Desenvolvimento</vt:lpstr>
      <vt:lpstr>Trabalhos futuros</vt:lpstr>
      <vt:lpstr>Funcionamento do Sistema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monitoramento de vivacidade para recursos humanos</dc:title>
  <dc:creator>FILIPE OLIVEIRA DE SALDANHA DA GAMA</dc:creator>
  <cp:lastModifiedBy>ADM</cp:lastModifiedBy>
  <cp:revision>5</cp:revision>
  <dcterms:created xsi:type="dcterms:W3CDTF">2024-09-23T19:06:43Z</dcterms:created>
  <dcterms:modified xsi:type="dcterms:W3CDTF">2024-11-21T16:30:30Z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0x0101005A8F0D360B65A54EBF2731F6F8E9C2E4</vt:lpwstr>
  </property>
</Properties>
</file>