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1" r:id="rId4"/>
  </p:sldMasterIdLst>
  <p:sldIdLst>
    <p:sldId id="256" r:id="rId5"/>
    <p:sldId id="257" r:id="rId6"/>
    <p:sldId id="262" r:id="rId7"/>
    <p:sldId id="258" r:id="rId8"/>
    <p:sldId id="261" r:id="rId9"/>
    <p:sldId id="259" r:id="rId10"/>
    <p:sldId id="263" r:id="rId11"/>
    <p:sldId id="264" r:id="rId12"/>
    <p:sldId id="265" r:id="rId13"/>
    <p:sldId id="260" r:id="rId14"/>
    <p:sldId id="266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7F7B70-6029-43B0-B9B9-6AE1A433F219}" v="19" dt="2024-09-24T16:49:59.7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443E21-DE04-84B8-597F-F7EE59609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54F745-91E4-6C50-30CB-384AA19D2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F387FE-20FB-8177-0047-2F6BD52B3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Thursday, September 26, 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2AF3C1-7AA7-88FA-626A-3491970CA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 dirty="0"/>
              <a:t>Sample Footer Text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D6CFDF-786D-B973-A8F1-C09A6C6D6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89063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4534B9-F54A-042B-0894-7CDB1FDDA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894A927-0DCC-2F07-9BCF-7B3DCD26D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898E13-E6D5-4601-53D5-891E6FE5F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Thursday, September 26, 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8F0B63-D982-2BB0-642E-E48F6403E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 dirty="0"/>
              <a:t>Sample Footer Text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3C028C-3D0F-9E27-B89E-259B3C51B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05367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3FAE3C-F077-E866-1A05-43E621AA3C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F728522-9988-1CDB-2F11-EC7A72BF9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BD7110-05B1-EA57-4F85-C68C5E765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Thursday, September 26, 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85904B-C92D-19A0-A9AF-BCCF56573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 dirty="0"/>
              <a:t>Sample Footer Text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351757-ECF4-5D3F-D5C4-C6239A866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22432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29165F-F05C-049A-2210-FF5ADDBDF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39FB2F-550B-D388-ED58-9EFDD82ED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C8B62D-FC34-ECB8-6022-945F08E04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Thursday, September 26, 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337456-8DB1-A0F2-A115-70434753D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 dirty="0"/>
              <a:t>Sample Footer Text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F04175-9102-C579-96E7-6F9F7C85D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18952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7CC40-D7B9-7EB4-BA40-3227D162F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6C472E3-E2D9-1F1A-1944-21AA8E0DD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247B25-0E05-A6DC-8B60-59FD03BE4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Thursday, September 26, 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23B264-71FF-DE58-D504-2C308DB45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 dirty="0"/>
              <a:t>Sample Footer Text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AEC249-96F6-74AE-3E06-6BAC93CFA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63288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AE75DC-5A37-B848-3227-0D53BAC57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C21F24-7990-D852-D23C-8FD69CEFDD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EFBEBFC-B88B-4939-E5B5-D80DDF1B00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A3E6D4A-ABA1-1BA7-21D8-BC6BA0E89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Thursday, September 26, 2024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D236D82-B988-9865-D7BB-FA9C1DAC5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 dirty="0"/>
              <a:t>Sample Footer Text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BF17421-EE26-A883-76BA-F38D12937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43214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98D161-DFAD-00ED-1946-FC26F07FA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596D60B-B4BF-A26D-C1AC-6A581BF4C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61B5988-BFA2-4A0B-C2EA-D24C8DC1A4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4D05680-8103-6F4F-90DC-1D765079FF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96BC186-9103-D7B3-65C0-816ACB6ADA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A7CDD37-1A4E-3BD6-D477-9EA14D4C1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Thursday, September 26, 2024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D30E0B4-C728-9D55-9F90-7C6807BEF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 dirty="0"/>
              <a:t>Sample Footer Text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B3ACA3F-AA5A-C55F-4B08-D5AF2BED0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46848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853E76-309B-A6D3-7030-B6F208C22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5CDA1A9-66EE-61CF-AC9C-C64AA9070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Thursday, September 26, 2024</a:t>
            </a:fld>
            <a:endParaRPr lang="en-US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551DB6A-AF4C-BB40-D101-AEE9815E6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 dirty="0"/>
              <a:t>Sample Footer Text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23AB1A7-E856-424E-7A6A-EA76B8019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13256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79FCAE3-4DEF-E986-D3B0-40E37193D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Thursday, September 26, 2024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49C8CE8-49D9-EC28-0B24-9A2F50738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 dirty="0"/>
              <a:t>Sample Footer Text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ED10DBF-19B9-7D2A-1D81-8C7AFAD2C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38681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A7D71-48F0-2C4E-75A7-ED3E4F2DF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0DFF57-A1D8-4501-5E92-AD4C9B9AD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67F47E6-966C-1A8C-7866-676669EDD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0F5C268-AE67-7D15-FDB5-E3B2AC83E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Thursday, September 26, 2024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42128F8-3B20-F244-FE7E-B689C2929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 dirty="0"/>
              <a:t>Sample Footer Text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9DAD5E8-22D6-7AB6-DEEF-4080738D5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83062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82B0AE-50C5-BAFF-DDED-7BFE1C62C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28A6D78-8A76-2C05-6ED7-74E9147711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9636390-98B1-F2B7-C7BD-D72A7541B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CEDC52D-FAFF-3412-BD8A-A04E4A006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Thursday, September 26, 2024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EDD2B10-7A5C-7858-4F21-EA4777A78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 dirty="0"/>
              <a:t>Sample Footer Text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184FF2E-9FDF-2E78-97E3-075826B3A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95763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AEC3DDE-C589-739B-1E1A-24106BA2E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DA13305-A002-831B-1E57-DF628336A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74DE7A-ECD6-6DCA-9D4C-D9A5AA5B37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Thursday, September 26, 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74F423-8889-1181-0C2A-E88C9C22C5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D8711D-3D2D-894F-B43D-8086FD28FB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824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As máquinas que tudo veem : Revista Pesquisa Fapesp">
            <a:extLst>
              <a:ext uri="{FF2B5EF4-FFF2-40B4-BE49-F238E27FC236}">
                <a16:creationId xmlns:a16="http://schemas.microsoft.com/office/drawing/2014/main" id="{84C03576-2F85-E7A8-3327-C484A6855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57" t="9091" r="27137" b="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A7DD567-2660-D8F5-3759-1575C53656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 fontScale="90000"/>
          </a:bodyPr>
          <a:lstStyle/>
          <a:p>
            <a:pPr algn="l"/>
            <a:r>
              <a:rPr lang="pt-BR" sz="4800" dirty="0">
                <a:solidFill>
                  <a:schemeClr val="bg1"/>
                </a:solidFill>
              </a:rPr>
              <a:t>Sistema de monitoramento de vivacidade para recursos humanos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1C5B2F-6EDB-39B5-EC70-8211C5C37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pt-BR" sz="2000" dirty="0">
                <a:solidFill>
                  <a:schemeClr val="bg1"/>
                </a:solidFill>
              </a:rPr>
              <a:t>Filipe Gama, Rafael Donner</a:t>
            </a:r>
          </a:p>
          <a:p>
            <a:pPr algn="l"/>
            <a:r>
              <a:rPr lang="pt-BR" sz="2000" dirty="0">
                <a:solidFill>
                  <a:schemeClr val="bg1"/>
                </a:solidFill>
              </a:rPr>
              <a:t>Caio Rangel, Marcio Moreira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6388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A9C2369-5EFF-B018-5954-E04C9B360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788" y="669925"/>
            <a:ext cx="4800600" cy="1325563"/>
          </a:xfrm>
        </p:spPr>
        <p:txBody>
          <a:bodyPr anchor="b">
            <a:norm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Funcionamento do sistema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963788" y="2026340"/>
            <a:ext cx="5102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Espaço Reservado para Conteúdo 12" descr="Uma imagem contendo pessoa, no interior, homem, segurando&#10;&#10;Descrição gerada automaticamente">
            <a:extLst>
              <a:ext uri="{FF2B5EF4-FFF2-40B4-BE49-F238E27FC236}">
                <a16:creationId xmlns:a16="http://schemas.microsoft.com/office/drawing/2014/main" id="{28DC57D0-0C36-DD65-1490-27809186FD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307" y="2333603"/>
            <a:ext cx="4562475" cy="3645423"/>
          </a:xfr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002BCF0-B967-E70C-F707-EB4D6EC2A3E9}"/>
              </a:ext>
            </a:extLst>
          </p:cNvPr>
          <p:cNvSpPr txBox="1"/>
          <p:nvPr/>
        </p:nvSpPr>
        <p:spPr>
          <a:xfrm>
            <a:off x="941559" y="1330515"/>
            <a:ext cx="4897925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>
                    <a:lumMod val="95000"/>
                  </a:schemeClr>
                </a:solidFill>
              </a:rPr>
              <a:t>O usuário irá registrar uma foto tirada pela própria webcam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>
                    <a:lumMod val="95000"/>
                  </a:schemeClr>
                </a:solidFill>
              </a:rPr>
              <a:t>O sistema ira verificar se é a mesma pessoa da foto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>
                    <a:lumMod val="95000"/>
                  </a:schemeClr>
                </a:solidFill>
              </a:rPr>
              <a:t>O sistema Contará o número de piscadas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>
                    <a:lumMod val="95000"/>
                  </a:schemeClr>
                </a:solidFill>
              </a:rPr>
              <a:t> O sistema irá fazer um desafio de levantar a mão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76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7D93CF-B887-15DA-C477-C417B3388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Conclusões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8625A39-705D-40BE-6FC0-301A69346F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25202" y="2994969"/>
            <a:ext cx="9941595" cy="2421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O desenvolvimento deste projeto resultou em um sistema funcional de detecção facial e monitoramento de piscadas, capaz de verificar a presença e vivacidade de uma pessoa em tempo real assim Podemos concluir que o projeto se encaminhou muito bem apesar dos desafios enfrentados e o sistema ainda tem muitas melhorias a serem feitas em relação a adaptação do programa a ambientes com condições mais desafiadoras.</a:t>
            </a:r>
          </a:p>
        </p:txBody>
      </p:sp>
    </p:spTree>
    <p:extLst>
      <p:ext uri="{BB962C8B-B14F-4D97-AF65-F5344CB8AC3E}">
        <p14:creationId xmlns:p14="http://schemas.microsoft.com/office/powerpoint/2010/main" val="825188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ED025B-1D66-18BD-89D0-1B40A28A7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Motivação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CB45AC-69C2-ED39-E632-1027D9B8A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Com o aumento significativo do trabalho remoto, surgiram novos desafios relacionados ao monitoramento eficaz dos funcionários. Empresas precisam garantir que os colaboradores estejam realmente presentes e engajados durante o horário de trabalho. Além disso, é crucial evitar fraudes, como o uso de fotos ou vídeos para simular a presença, um risco que se tornou mais relevante em ambientes de home office.</a:t>
            </a:r>
          </a:p>
          <a:p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87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ED025B-1D66-18BD-89D0-1B40A28A7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Problemas a ser resolvido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CB45AC-69C2-ED39-E632-1027D9B8A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Fraudes em sistemas de autenticação facial, como uso de fotos, vídeos e deepfakes.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Verificação de presença e vivacidade de uma pessoa em frente a uma câmera em tempo real.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Comunicação com outros dispositivos para alertas e ações quando condições são violadas (ex. ausência ou falta de piscadas).</a:t>
            </a:r>
          </a:p>
          <a:p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004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D756B9-D899-70E5-E158-AE27D5DB5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Solução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BF0CDD-B21D-6A30-8F34-BAC1F6464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A solução proposta utiliza visão computacional para monitoramento automatizado dos funcionários em home office. O sistema identifica a presença dos funcionários através de webcams e valida sua identidade por meio de reconhecimento facial. Para garantir que o funcionário está realmente presente e não tentando enganar o sistema com fotos ou vídeos, a verificação de vivacidade é implementada.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23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7D93CF-B887-15DA-C477-C417B3388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Vivacidade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DD4DCC-B8D0-E9F4-8B78-6C215D580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>
                <a:solidFill>
                  <a:schemeClr val="bg1">
                    <a:lumMod val="95000"/>
                  </a:schemeClr>
                </a:solidFill>
              </a:rPr>
              <a:t>Um dos componentes mais importantes do sistema é a verificação de vivacidade. Isso é feito através da detecção de ações involuntárias, como piscadas. Outro componente é a verificação de processos de webcam virtual que podem passar um vídeo programado “fingindo” ser a entrada de vídeo da webcam em tempo real e o mais robusto componente de verificação de vivacidade são os desafios de levantar a mão em intervalos aleatórios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32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2E55DD3-6D67-F25B-F980-E88242AF1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Componentes do sistema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B40C371-CBE3-8F3A-A0A3-9C4601E8F4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28188" y="2045257"/>
            <a:ext cx="9535624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OpenCV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Responsável pela captura e processamento de imagens,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detectando o rosto dos funcionários.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Dlib/MediaPipe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Utilizado para identificar pontos faciais, como os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olhos, que ajudam na detecção de piscadas.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MQTT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Protocolo utilizado para comunicação remota em tempo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real, enviando alertas e informações para os administradores.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sz="2400" dirty="0">
                <a:solidFill>
                  <a:schemeClr val="bg1"/>
                </a:solidFill>
                <a:latin typeface="Arial" panose="020B0604020202020204" pitchFamily="34" charset="0"/>
              </a:rPr>
              <a:t>Face_Recognition</a:t>
            </a:r>
            <a:r>
              <a:rPr lang="pt-BR" altLang="pt-BR" sz="2400" b="1" dirty="0">
                <a:solidFill>
                  <a:schemeClr val="bg1"/>
                </a:solidFill>
                <a:latin typeface="Arial" panose="020B0604020202020204" pitchFamily="34" charset="0"/>
              </a:rPr>
              <a:t>:</a:t>
            </a:r>
            <a:r>
              <a:rPr lang="pt-BR" altLang="pt-BR" sz="24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pt-BR" sz="2400" dirty="0">
                <a:solidFill>
                  <a:schemeClr val="bg1">
                    <a:lumMod val="95000"/>
                  </a:schemeClr>
                </a:solidFill>
              </a:rPr>
              <a:t>Biblioteca para verificação de identidade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2400" dirty="0">
                <a:solidFill>
                  <a:schemeClr val="bg1">
                    <a:lumMod val="95000"/>
                  </a:schemeClr>
                </a:solidFill>
              </a:rPr>
              <a:t> através de reconhecimento facial.</a:t>
            </a:r>
            <a:r>
              <a:rPr lang="pt-BR" altLang="pt-BR" sz="2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pt-BR" altLang="pt-BR" sz="24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303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7D93CF-B887-15DA-C477-C417B3388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Etapas do desenvolvimento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8625A39-705D-40BE-6FC0-301A69346F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24511" y="2365130"/>
            <a:ext cx="9942978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Implementação de reconhecimento facial usando OpenCV e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  face_recognititon.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Desenvolvimento da lógica de detecção de piscadas com Dlib.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 Integração do desafio de detecção de mãos com MediaPipe.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 Comunicação MQTT para enviar mensagens quando a vivacidade ou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altLang="pt-BR" sz="2400" dirty="0">
                <a:solidFill>
                  <a:schemeClr val="bg1"/>
                </a:solidFill>
                <a:latin typeface="Arial" panose="020B0604020202020204" pitchFamily="34" charset="0"/>
              </a:rPr>
              <a:t>  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presença não são atendidas. </a:t>
            </a:r>
          </a:p>
        </p:txBody>
      </p:sp>
    </p:spTree>
    <p:extLst>
      <p:ext uri="{BB962C8B-B14F-4D97-AF65-F5344CB8AC3E}">
        <p14:creationId xmlns:p14="http://schemas.microsoft.com/office/powerpoint/2010/main" val="3841131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7D93CF-B887-15DA-C477-C417B3388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Desafios de desenvolvimento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8625A39-705D-40BE-6FC0-301A69346F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25202" y="2057193"/>
            <a:ext cx="9941595" cy="3065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Ajuste de parâmetros para detecção precisa de piscadas (sensibilidade e número de frames).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Problemas de exposição com webcams de baixa qualidade.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Dificuldade em diferenciar uma pessoa real de um vídeo sem precisar implementar desafios aleatórios.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Ajustar o sistema para continuar reconhecendo a face do usuário com alta exposição de luz.</a:t>
            </a:r>
          </a:p>
        </p:txBody>
      </p:sp>
    </p:spTree>
    <p:extLst>
      <p:ext uri="{BB962C8B-B14F-4D97-AF65-F5344CB8AC3E}">
        <p14:creationId xmlns:p14="http://schemas.microsoft.com/office/powerpoint/2010/main" val="2587408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7D93CF-B887-15DA-C477-C417B3388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Trabalhos futuros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2FC071F-14F1-F274-2365-783DB3B6A7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25539" y="2065845"/>
            <a:ext cx="8833274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Melhorar a qualidade da detecção em condições de iluminação adversas.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Implementar métodos adicionais para diferenciar pessoas reais de vídeos ou deepfakes, sem depender de piscadas ou gestos.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2400" dirty="0">
                <a:solidFill>
                  <a:schemeClr val="bg1"/>
                </a:solidFill>
                <a:latin typeface="Arial" panose="020B0604020202020204" pitchFamily="34" charset="0"/>
              </a:rPr>
              <a:t>Criar um banco de dados e um back-end para processar essa informações para disponibilizar esses dados ao cliente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0477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8F0D360B65A54EBF2731F6F8E9C2E4" ma:contentTypeVersion="6" ma:contentTypeDescription="Create a new document." ma:contentTypeScope="" ma:versionID="e9c8a6c1478ac9639a81b06135d48b82">
  <xsd:schema xmlns:xsd="http://www.w3.org/2001/XMLSchema" xmlns:xs="http://www.w3.org/2001/XMLSchema" xmlns:p="http://schemas.microsoft.com/office/2006/metadata/properties" xmlns:ns3="5c9abaec-6266-4e4f-820b-3b4f899d14da" targetNamespace="http://schemas.microsoft.com/office/2006/metadata/properties" ma:root="true" ma:fieldsID="6e9f782da689439bacc4c5efcd0a0464" ns3:_="">
    <xsd:import namespace="5c9abaec-6266-4e4f-820b-3b4f899d14d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DateTaken" minOccurs="0"/>
                <xsd:element ref="ns3:MediaServiceSearchPropertie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9abaec-6266-4e4f-820b-3b4f899d14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c9abaec-6266-4e4f-820b-3b4f899d14da" xsi:nil="true"/>
  </documentManagement>
</p:properties>
</file>

<file path=customXml/itemProps1.xml><?xml version="1.0" encoding="utf-8"?>
<ds:datastoreItem xmlns:ds="http://schemas.openxmlformats.org/officeDocument/2006/customXml" ds:itemID="{BDDF87AC-E318-4599-880C-F3D9A29483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c9abaec-6266-4e4f-820b-3b4f899d14d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79C0CC1-C9F6-4926-BC57-AA93812E38E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EE95B35-4242-4981-8077-6F5531313C69}">
  <ds:schemaRefs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5c9abaec-6266-4e4f-820b-3b4f899d14da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</TotalTime>
  <Words>629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Tema do Office</vt:lpstr>
      <vt:lpstr>Sistema de monitoramento de vivacidade para recursos humanos</vt:lpstr>
      <vt:lpstr>Motivação</vt:lpstr>
      <vt:lpstr>Problemas a ser resolvido</vt:lpstr>
      <vt:lpstr>Solução </vt:lpstr>
      <vt:lpstr>Vivacidade </vt:lpstr>
      <vt:lpstr>Componentes do sistema</vt:lpstr>
      <vt:lpstr>Etapas do desenvolvimento </vt:lpstr>
      <vt:lpstr>Desafios de desenvolvimento</vt:lpstr>
      <vt:lpstr>Trabalhos futuros</vt:lpstr>
      <vt:lpstr>Funcionamento do sistema</vt:lpstr>
      <vt:lpstr>Conclusões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FILIPE OLIVEIRA DE SALDANHA DA GAMA</dc:creator>
  <cp:lastModifiedBy>FILIPE OLIVEIRA DE SALDANHA DA GAMA</cp:lastModifiedBy>
  <cp:revision>4</cp:revision>
  <dcterms:created xsi:type="dcterms:W3CDTF">2024-09-23T19:06:43Z</dcterms:created>
  <dcterms:modified xsi:type="dcterms:W3CDTF">2024-09-26T21:56:00Z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0x0101005A8F0D360B65A54EBF2731F6F8E9C2E4</vt:lpwstr>
  </property>
</Properties>
</file>