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74"/>
  </p:notesMasterIdLst>
  <p:handoutMasterIdLst>
    <p:handoutMasterId r:id="rId75"/>
  </p:handoutMasterIdLst>
  <p:sldIdLst>
    <p:sldId id="312" r:id="rId2"/>
    <p:sldId id="341" r:id="rId3"/>
    <p:sldId id="342" r:id="rId4"/>
    <p:sldId id="313" r:id="rId5"/>
    <p:sldId id="355" r:id="rId6"/>
    <p:sldId id="314" r:id="rId7"/>
    <p:sldId id="368" r:id="rId8"/>
    <p:sldId id="366" r:id="rId9"/>
    <p:sldId id="369" r:id="rId10"/>
    <p:sldId id="428" r:id="rId11"/>
    <p:sldId id="434" r:id="rId12"/>
    <p:sldId id="433" r:id="rId13"/>
    <p:sldId id="370" r:id="rId14"/>
    <p:sldId id="371" r:id="rId15"/>
    <p:sldId id="423" r:id="rId16"/>
    <p:sldId id="424" r:id="rId17"/>
    <p:sldId id="425" r:id="rId18"/>
    <p:sldId id="426" r:id="rId19"/>
    <p:sldId id="372" r:id="rId20"/>
    <p:sldId id="420" r:id="rId21"/>
    <p:sldId id="374" r:id="rId22"/>
    <p:sldId id="375" r:id="rId23"/>
    <p:sldId id="376" r:id="rId24"/>
    <p:sldId id="427" r:id="rId25"/>
    <p:sldId id="377" r:id="rId26"/>
    <p:sldId id="378" r:id="rId27"/>
    <p:sldId id="421" r:id="rId28"/>
    <p:sldId id="414" r:id="rId29"/>
    <p:sldId id="384" r:id="rId30"/>
    <p:sldId id="357" r:id="rId31"/>
    <p:sldId id="380" r:id="rId32"/>
    <p:sldId id="385" r:id="rId33"/>
    <p:sldId id="386" r:id="rId34"/>
    <p:sldId id="387" r:id="rId35"/>
    <p:sldId id="388" r:id="rId36"/>
    <p:sldId id="347" r:id="rId37"/>
    <p:sldId id="429" r:id="rId38"/>
    <p:sldId id="430" r:id="rId39"/>
    <p:sldId id="356" r:id="rId40"/>
    <p:sldId id="348" r:id="rId41"/>
    <p:sldId id="359" r:id="rId42"/>
    <p:sldId id="382" r:id="rId43"/>
    <p:sldId id="383" r:id="rId44"/>
    <p:sldId id="390" r:id="rId45"/>
    <p:sldId id="437" r:id="rId46"/>
    <p:sldId id="393" r:id="rId47"/>
    <p:sldId id="391" r:id="rId48"/>
    <p:sldId id="392" r:id="rId49"/>
    <p:sldId id="400" r:id="rId50"/>
    <p:sldId id="401" r:id="rId51"/>
    <p:sldId id="403" r:id="rId52"/>
    <p:sldId id="405" r:id="rId53"/>
    <p:sldId id="350" r:id="rId54"/>
    <p:sldId id="406" r:id="rId55"/>
    <p:sldId id="394" r:id="rId56"/>
    <p:sldId id="407" r:id="rId57"/>
    <p:sldId id="395" r:id="rId58"/>
    <p:sldId id="396" r:id="rId59"/>
    <p:sldId id="408" r:id="rId60"/>
    <p:sldId id="397" r:id="rId61"/>
    <p:sldId id="398" r:id="rId62"/>
    <p:sldId id="409" r:id="rId63"/>
    <p:sldId id="399" r:id="rId64"/>
    <p:sldId id="334" r:id="rId65"/>
    <p:sldId id="337" r:id="rId66"/>
    <p:sldId id="410" r:id="rId67"/>
    <p:sldId id="411" r:id="rId68"/>
    <p:sldId id="432" r:id="rId69"/>
    <p:sldId id="339" r:id="rId70"/>
    <p:sldId id="340" r:id="rId71"/>
    <p:sldId id="436" r:id="rId72"/>
    <p:sldId id="322" r:id="rId73"/>
  </p:sldIdLst>
  <p:sldSz cx="9144000" cy="6858000" type="screen4x3"/>
  <p:notesSz cx="6858000" cy="9710738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28" autoAdjust="0"/>
    <p:restoredTop sz="94679" autoAdjust="0"/>
  </p:normalViewPr>
  <p:slideViewPr>
    <p:cSldViewPr showGuides="1">
      <p:cViewPr>
        <p:scale>
          <a:sx n="94" d="100"/>
          <a:sy n="94" d="100"/>
        </p:scale>
        <p:origin x="-1224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xmlns="" id="{7CE756B8-1773-4716-B59B-0290668FF1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xmlns="" id="{ABDFF41E-A421-4663-97FE-DFC79E4C703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404" name="Rectangle 4">
            <a:extLst>
              <a:ext uri="{FF2B5EF4-FFF2-40B4-BE49-F238E27FC236}">
                <a16:creationId xmlns:a16="http://schemas.microsoft.com/office/drawing/2014/main" xmlns="" id="{39AF0379-CD1C-40AE-B1B6-35F3F5C759D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24963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405" name="Rectangle 5">
            <a:extLst>
              <a:ext uri="{FF2B5EF4-FFF2-40B4-BE49-F238E27FC236}">
                <a16:creationId xmlns:a16="http://schemas.microsoft.com/office/drawing/2014/main" xmlns="" id="{9DE77E56-618A-468F-B1BE-63BD4F8B2F1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24963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 smtClean="0"/>
            </a:lvl1pPr>
          </a:lstStyle>
          <a:p>
            <a:pPr>
              <a:defRPr/>
            </a:pPr>
            <a:fld id="{7004EE62-AB0D-46D9-B3AC-FD5E7EC597D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32482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xmlns="" id="{D0979891-DE08-4F0A-8CCC-561873239D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98" tIns="43699" rIns="87398" bIns="43699" numCol="1" anchor="t" anchorCtr="0" compatLnSpc="1">
            <a:prstTxWarp prst="textNoShape">
              <a:avLst/>
            </a:prstTxWarp>
          </a:bodyPr>
          <a:lstStyle>
            <a:lvl1pPr defTabSz="874713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xmlns="" id="{FE09F34F-0EBB-46A2-B12B-F4E2999F49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98" tIns="43699" rIns="87398" bIns="43699" numCol="1" anchor="t" anchorCtr="0" compatLnSpc="1">
            <a:prstTxWarp prst="textNoShape">
              <a:avLst/>
            </a:prstTxWarp>
          </a:bodyPr>
          <a:lstStyle>
            <a:lvl1pPr algn="r" defTabSz="874713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xmlns="" id="{875A495D-31E1-4127-A0C5-0386799B53E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1713" y="728663"/>
            <a:ext cx="4856162" cy="3641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8005" name="Rectangle 5">
            <a:extLst>
              <a:ext uri="{FF2B5EF4-FFF2-40B4-BE49-F238E27FC236}">
                <a16:creationId xmlns:a16="http://schemas.microsoft.com/office/drawing/2014/main" xmlns="" id="{83D2294B-E6C1-465C-8750-284EC7437A3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11688"/>
            <a:ext cx="5486400" cy="437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98" tIns="43699" rIns="87398" bIns="436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noProof="0"/>
              <a:t>Clique para editar os estilos do texto mestre</a:t>
            </a:r>
          </a:p>
          <a:p>
            <a:pPr lvl="1"/>
            <a:r>
              <a:rPr lang="pt-BR" altLang="pt-BR" noProof="0"/>
              <a:t>Segundo nível</a:t>
            </a:r>
          </a:p>
          <a:p>
            <a:pPr lvl="2"/>
            <a:r>
              <a:rPr lang="pt-BR" altLang="pt-BR" noProof="0"/>
              <a:t>Terceiro nível</a:t>
            </a:r>
          </a:p>
          <a:p>
            <a:pPr lvl="3"/>
            <a:r>
              <a:rPr lang="pt-BR" altLang="pt-BR" noProof="0"/>
              <a:t>Quarto nível</a:t>
            </a:r>
          </a:p>
          <a:p>
            <a:pPr lvl="4"/>
            <a:r>
              <a:rPr lang="pt-BR" altLang="pt-BR" noProof="0"/>
              <a:t>Quinto nível</a:t>
            </a:r>
          </a:p>
        </p:txBody>
      </p:sp>
      <p:sp>
        <p:nvSpPr>
          <p:cNvPr id="128006" name="Rectangle 6">
            <a:extLst>
              <a:ext uri="{FF2B5EF4-FFF2-40B4-BE49-F238E27FC236}">
                <a16:creationId xmlns:a16="http://schemas.microsoft.com/office/drawing/2014/main" xmlns="" id="{82464CC8-9867-479D-899F-82B2C56843B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24963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98" tIns="43699" rIns="87398" bIns="43699" numCol="1" anchor="b" anchorCtr="0" compatLnSpc="1">
            <a:prstTxWarp prst="textNoShape">
              <a:avLst/>
            </a:prstTxWarp>
          </a:bodyPr>
          <a:lstStyle>
            <a:lvl1pPr defTabSz="874713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28007" name="Rectangle 7">
            <a:extLst>
              <a:ext uri="{FF2B5EF4-FFF2-40B4-BE49-F238E27FC236}">
                <a16:creationId xmlns:a16="http://schemas.microsoft.com/office/drawing/2014/main" xmlns="" id="{A9F52BB9-DA56-4A6A-AC9F-8C35339E4E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24963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98" tIns="43699" rIns="87398" bIns="43699" numCol="1" anchor="b" anchorCtr="0" compatLnSpc="1">
            <a:prstTxWarp prst="textNoShape">
              <a:avLst/>
            </a:prstTxWarp>
          </a:bodyPr>
          <a:lstStyle>
            <a:lvl1pPr algn="r" defTabSz="874713" eaLnBrk="1" hangingPunct="1">
              <a:defRPr sz="1100" smtClean="0"/>
            </a:lvl1pPr>
          </a:lstStyle>
          <a:p>
            <a:pPr>
              <a:defRPr/>
            </a:pPr>
            <a:fld id="{9B333550-B671-4A9F-92FD-9A1C8258AD3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36658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xmlns="" id="{4A681D91-B3E0-42A0-90F1-592B36B28D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F9E53CC-4A43-43B7-8B1E-2AE0E1AB9C81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xmlns="" id="{68E6D8C0-A811-459E-9F60-3C7DD61591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xmlns="" id="{5B9C5585-1CC0-4A80-845A-027EB041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xmlns="" id="{12B65E09-0267-4563-A362-B1054B9FDD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03C30C0-1935-45E2-AC6F-719358BB282D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xmlns="" id="{8F959144-4FF4-4B39-8378-7A645AB45E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xmlns="" id="{15942CC1-3926-4072-B848-3BF887BD1A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xmlns="" id="{960C2908-EE26-4C12-A299-D5E3FE64BC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4779975-BFCE-4CF4-AB14-9617AA087A9F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xmlns="" id="{F2F96D36-628A-4BBC-9876-5B769E311F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xmlns="" id="{D9C0C620-8412-4734-8C5B-51E89AF6A7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xmlns="" id="{23907FE6-93CD-4A53-B60C-BACD385A8C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42BA8B6-B574-4F7D-8EEF-16F7E82A622F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xmlns="" id="{A648D67A-2DB5-416E-A9DA-9939BD5C76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xmlns="" id="{7EB59D44-9E6F-4DD1-93E8-D73AEC06B6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xmlns="" id="{55253125-1BB6-4C4C-95E1-57F749CB90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295E25D-1FA3-421F-9AD9-688484081680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xmlns="" id="{8AD9FFB5-723A-48B2-B188-56D18D4E0C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xmlns="" id="{60F9175C-FBE5-450B-8F91-BAA6E3FED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xmlns="" id="{CAD89F59-5A70-45CA-AD4C-9C3ECD3B81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D620938-1F9C-4642-9420-B775E1582F75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xmlns="" id="{1FF5987A-E869-4B1D-A71C-B019F78F3E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xmlns="" id="{C89AEB2D-3630-43D6-83A2-1CA9B366E3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xmlns="" id="{90A6BBB1-810B-4B93-8720-37A131C523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53C7527-DAD0-4040-914B-CBDEB84E8816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xmlns="" id="{D66D4B97-87AD-45FC-8807-A0E10335F4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xmlns="" id="{772B9B2F-5541-41BE-8D7A-E29B31ED9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xmlns="" id="{007CED6B-ACFF-43CB-8B19-C9779D6CA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9068182-6D81-4C8B-8637-2F52BD3B86ED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xmlns="" id="{216168AE-7ABE-4845-B258-DF297A5167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xmlns="" id="{35ADDCA9-6D7F-4449-B3A5-F2DF450458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xmlns="" id="{7D0E9942-835B-48D2-B24C-1C046AC959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2B28BB1-EC9C-46EF-9EDF-E7D4FBBA08BF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xmlns="" id="{35AD2AFD-BC5E-49D1-BA89-763EB95101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xmlns="" id="{20337162-990A-4BA9-B80A-DC12B6A985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xmlns="" id="{A558EFE4-6D0A-4F0F-BAB5-4002E9F554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CCA8D39-9E89-4C61-8932-895091F36D23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xmlns="" id="{52E9B511-D6E0-4857-AEDC-FF0B837C0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xmlns="" id="{4B8B14B2-CF94-4E8B-A4B6-6751D538BA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xmlns="" id="{5AB9D54E-F4B2-4DE4-A9B1-CCF4930E79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811DB2-5CCE-484A-AB36-23C05C459620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xmlns="" id="{2E84B608-7686-4545-80F4-9F5E47C3E2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xmlns="" id="{F6636B16-56A9-40C7-84B3-D7B244D487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xmlns="" id="{F24D3962-40C0-4A99-BD24-8A4601D0C8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9C177C4-B1D0-4129-B2C2-DC59995730FA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xmlns="" id="{C2A5B917-6286-49E7-B864-16E9A8DED6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xmlns="" id="{1534E29B-F164-49A6-96FF-552766F769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xmlns="" id="{33B75B6F-F573-4F10-A183-885937B862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96A5116-4BB4-4B6A-A473-620099FA1727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xmlns="" id="{547EE037-A878-488C-952A-BC11D5B1CF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xmlns="" id="{D09CD052-659F-489A-9D27-8CFF51757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xmlns="" id="{8A8C431D-9591-485A-99E6-283CF53D7A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BAC1096-54AA-4B64-9BA8-E9A948A64039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xmlns="" id="{3FE0E7DA-9AA2-4776-B16C-A33F45DEA2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xmlns="" id="{F88EBD7B-3E08-4916-8A1C-38DA45383A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xmlns="" id="{6C43D128-AA43-4A5B-A1B3-E71B376541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411BFC7-BFEA-4F61-A005-5371D5014997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xmlns="" id="{E7CF7327-F70A-41CC-B251-16160CEF83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xmlns="" id="{D51CBE20-CED7-447B-A8DD-19799136B1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xmlns="" id="{6DD7735E-A95F-4D82-B29F-1BA6491BFE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F8B3A87-AD22-497E-A286-9A10E638A0FB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xmlns="" id="{E7540F76-09E2-460B-81E2-65F4DE1F90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xmlns="" id="{41153592-A134-4BA3-B360-0FD7A15D5A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xmlns="" id="{95EA2980-CF5F-4586-B1FB-672551BB00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95566FE-8949-451E-9E3D-D6A84D4A1FB3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xmlns="" id="{06AC4415-CE47-4491-9C11-5A0E206E83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xmlns="" id="{CA2F72C2-7A79-4F9D-BDE2-F555C8E8D8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xmlns="" id="{C3243311-1BED-434F-8E3F-D32427C8A3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24E8A25-DE16-439A-8D75-0F5A6330026B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xmlns="" id="{7672A9E8-D60D-4423-BBCD-13794C0ACB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xmlns="" id="{6F999C16-0A62-4E40-AD39-F09E209BE3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xmlns="" id="{CAB7DCA6-B4C1-4C40-A246-99B4F2AD17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88E2DB8-971A-4D6E-93B7-4BFD52D7C8D5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xmlns="" id="{9A6881B3-18E8-48EF-9E18-99899C31CC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xmlns="" id="{FC358827-0855-4805-BFDA-036E0B3E64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xmlns="" id="{5885A844-D1F6-4F9C-96B1-BC7C1A538F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5AEC94E-E809-4C9E-969C-A31545531C0F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xmlns="" id="{DA7092AC-5A35-469F-9EE4-FD5E8B10C0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xmlns="" id="{DDB78627-3151-4FBC-8C3D-7DA7FFAB16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xmlns="" id="{D69925BB-AE40-40E0-965E-42071984D1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CA6021C-80A5-4B38-9983-93BACB528098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xmlns="" id="{724FE705-F469-4057-AEF9-ABC283B38C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xmlns="" id="{F999D8B8-D06F-43D2-A3DA-6650B8975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xmlns="" id="{1A04474C-8435-4E90-B115-D7CC065632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2B12932-6C5A-4B7A-834A-ED256625A351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xmlns="" id="{F5D34605-B988-4082-9854-9F44215357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xmlns="" id="{5B5AADF0-DF4C-45F0-95EA-96EE740579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xmlns="" id="{CCAA97FC-34DB-4C49-9634-FE88B0AD6F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A04D598-F8BE-4CDD-B490-F8367A5DA389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xmlns="" id="{CAE922FB-018C-48E2-9443-2F39A14051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xmlns="" id="{4184B1C8-9C27-4A60-9226-113E4DB176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xmlns="" id="{DB4093C7-4ACE-414F-B972-E200A4D192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BEF7ECB-59DE-4CBA-A1F9-98D01A52C4C7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xmlns="" id="{9E522B08-E1AF-4023-A299-2B9DA2C7D2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xmlns="" id="{B10F3E39-8520-4F40-9DFD-4FEFFD6510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xmlns="" id="{5735AB77-F674-4388-BFA9-89B3DC6124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74BA7C3-EFEC-4CA3-A269-94A23CB69967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xmlns="" id="{71FF7F4F-1629-48D9-8E2D-60B88C9D56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xmlns="" id="{4A3963DA-A042-4B75-8AED-DB7169F858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xmlns="" id="{A15C7FDA-8A67-4FE0-A8D5-9F48999FA0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E1B3EC3-4979-47E5-AC66-023BBBDA4BEE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xmlns="" id="{90B7D639-AFC6-4465-93DC-28951C2CF2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xmlns="" id="{7C625F99-67DC-4630-B532-52286A4621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xmlns="" id="{3A7973EA-CCA4-4F77-88B5-ABDE97B4AC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609D040-AC39-4999-AF08-FADF04407FB7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xmlns="" id="{E3266A2F-6C69-452A-90B9-FA6C6384A9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xmlns="" id="{4B4FD1E5-0A93-4E8E-A6CF-CF777BB94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xmlns="" id="{C3AFCD3C-0640-4F67-90E5-9A0907C3B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C050835-4301-409D-A2D1-DA92EACBF227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xmlns="" id="{0D053382-AFAF-45ED-9C41-91C7EA612F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xmlns="" id="{3BABBD13-D0A2-4C65-9CFB-9AE0E275FC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xmlns="" id="{3DBDD739-589F-4A3B-A7F8-3EE1BE2052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9D4486D-86A8-40E9-BD4F-4644C2B5F3E9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xmlns="" id="{9915A3A7-2DBC-432D-96E1-427DC718E8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xmlns="" id="{EBAAD192-5E98-4582-BBEF-B87F3C546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xmlns="" id="{9B54B9DB-B1E9-4C9D-B285-BCF32F3FFF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06436D0-96E3-47F8-99A6-455CBEBAAF82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xmlns="" id="{49E28874-6197-4192-82FE-FCAE437E0E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xmlns="" id="{C04BB0DB-FD75-43C1-BB9A-0254D96785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xmlns="" id="{74DDCC7E-104D-4C97-9EB8-A8629E73E1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14940AC-34AC-44E6-8DE4-5723E35A53C1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xmlns="" id="{C41CE9ED-E36B-47AD-946F-6FCA9B8882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xmlns="" id="{92B65EEC-6313-4128-97A7-F75FEFBC5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xmlns="" id="{A15083CA-7FFA-40EA-89C1-2D3F2EF3A5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FE619D9-C7DC-4976-8AF5-9E4C24CF97D4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xmlns="" id="{A3A8B9AF-DC4D-4301-91FA-36DE1878C6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xmlns="" id="{C8B8B70F-8DCE-49F3-951E-21798BA32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xmlns="" id="{AC3153D3-C4AF-454F-8E71-2F47E4921F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ABE032E-A2CB-4220-B264-40B82B01C438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39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xmlns="" id="{C3118234-F084-456B-BA95-D62D5B3F68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xmlns="" id="{8BC51F31-5A8F-4231-A700-17B7F25C8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xmlns="" id="{DF98AA4E-F493-4FA0-BBA8-53123CEE21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1C75C59-B386-44EF-AC07-D8DB43C4DFDC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xmlns="" id="{CFCF949D-6B0C-42E3-ACB2-213EFAC3EA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xmlns="" id="{DA7DCEB6-EBFD-4AA3-86D6-89F0B0B58C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xmlns="" id="{02D7D498-A138-4E58-A69B-5ED7B52E82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AD9259A-510B-479E-B6DE-509837AE5CFF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40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xmlns="" id="{0B9EF2EF-F058-46BA-B7C8-EDA3D62660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xmlns="" id="{2D82A1AE-A875-42C9-976E-9548D4168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xmlns="" id="{EDCA8730-7436-4F58-9ED1-3D5A3B0C3B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B05C9AA-779F-43E2-942B-5DE3E05C7C10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41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xmlns="" id="{23B53B17-3A52-4FA1-9563-AB41948453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xmlns="" id="{B5B185D3-C3D6-4640-95F0-BC078E44DD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xmlns="" id="{32581274-05F2-4B55-A381-B8FBBDC279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B3E6FCC-98E7-4360-BAAF-30C4E92A2703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42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xmlns="" id="{1F5E2A7D-D639-451E-BD5D-B4C0840D65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xmlns="" id="{BB17E1E4-3571-4599-ABA9-D3771DD204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xmlns="" id="{39674B34-6B54-44DD-8591-5452394E11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6EB491C-854B-4207-B6E3-8E5C9597B219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43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xmlns="" id="{96EB704B-DED8-4FD3-9A41-D79F17B753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xmlns="" id="{1519018C-EE94-4435-B1E5-F8A879F45A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xmlns="" id="{BD33043F-4B79-4A4C-83E2-4813351C51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92BE793-8522-452E-9676-6E544B2348C9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44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xmlns="" id="{7A2A9365-73DF-423B-AF00-5B21C8D60F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xmlns="" id="{B825A37B-BC29-4B02-A3D3-CD44C2FA3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xmlns="" id="{AC51BE99-7A4E-49CE-8CC8-AF69D2ACFB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60CED34-96A2-4FCB-B032-1831A3A55D04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45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xmlns="" id="{4EDD06F3-8660-451B-927A-7A9E051E3F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xmlns="" id="{9E2E6D66-B601-4F84-A28A-C7D0BCCCBA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xmlns="" id="{432D7AAB-DB69-4C77-8CA8-0EBD624939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E83E540-11FA-4069-95D5-6EF3BD197206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46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xmlns="" id="{5899FBF6-BED7-40B7-A2F2-3BFA5B8085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xmlns="" id="{CC5E19FC-EA26-4CB9-935A-08244B0D19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xmlns="" id="{D3FEA25D-2579-4D91-B33A-C276B2B433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4A37B5A-AF60-4C87-8E2F-66040B67EFB5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47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xmlns="" id="{36639829-2F2A-4667-8389-C86E8E968C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xmlns="" id="{0A94B893-1326-4D88-A7D6-2711F13272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xmlns="" id="{74588BCA-5749-44C7-8817-3E384BB6F7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30AA1C3-9773-470D-B94C-3403775F285E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48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xmlns="" id="{B81FC7EC-5D08-4995-9133-935CC7C7BE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xmlns="" id="{C69B6298-1854-4F5B-A704-E3DA238272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xmlns="" id="{C8AA2452-BC6F-4CCF-8083-EA723CEBFF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371D7F0-BF99-4B15-84D2-F879B237FB46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49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xmlns="" id="{35DB3337-0A0D-4C6C-9EFA-9C1117025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xmlns="" id="{086E4A69-F98D-43B4-AEA1-3BE6D938D0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xmlns="" id="{52717269-0C57-4CA4-A6F7-E0B49BFD3D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9643ED4-325A-4155-B69E-44A6734C4CD2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xmlns="" id="{67BD31D6-4210-472C-8D8A-761EB97D54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xmlns="" id="{26D36BBD-64BA-4DD5-9BA7-B2CD62DA7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xmlns="" id="{156012B6-0AFE-47B9-BF2D-07897F0A54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57A431-E80F-4735-853E-BC5BA486B628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50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xmlns="" id="{0828F489-4796-4BB4-BB3A-D1D3772A07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xmlns="" id="{C44DE850-778A-4BD3-A94F-A3C8BDD4A9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xmlns="" id="{C7EA6B5F-3F5D-4B6C-B6F5-96424A2E99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105CEAB-CBF6-41BB-AFB5-7234D5AC206E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51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xmlns="" id="{E530762D-6177-4AB7-95A3-096A595525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xmlns="" id="{CA6BA499-D4B2-49F4-8935-5286C861CD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xmlns="" id="{FD21E5E5-2337-422C-B7F4-304C4FC1B4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4C7F5EA-2B04-49AC-B176-C75BBE63727B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52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xmlns="" id="{7AFA0FA8-A441-4427-AE2C-AD8E1D40CE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xmlns="" id="{47674777-2A74-4D1B-9A0B-954DAB9E94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xmlns="" id="{2526FA6E-4B40-4726-A246-95ABB8E586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0C3EAA1-49B9-4F48-B7F0-0A66C21A8D8A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53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xmlns="" id="{D9A050A5-B6E4-42E4-900E-082E04603E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xmlns="" id="{7F2B571D-F562-4077-8B3B-D7959FAB4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xmlns="" id="{FA9E541C-AB11-46EF-9840-12FBA93F51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F27C7C2-135C-4B12-BC75-06DA22B691CE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54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xmlns="" id="{F0973DCA-95E4-4624-944E-95F4DCBADF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xmlns="" id="{4BEB55A6-F7B1-4AE8-A414-DF89AC17F9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xmlns="" id="{C0FCAAAD-5B96-4DC9-ACB5-815FBE6747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7FDE9EB-721D-45AC-B4C1-F0CBE46481F2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55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xmlns="" id="{86619E0A-0DD1-4977-9C6C-33D60101D0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xmlns="" id="{A7B5797F-D9B2-4E42-A610-4EA43FB4C7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xmlns="" id="{9D52BFB1-C2E1-4BF2-9F25-FAB0D5E6B1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B35E6BB-CED2-41D1-BB5B-59C133233A45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56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xmlns="" id="{8F56A6AD-EA4B-4700-BA69-E532FADE14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xmlns="" id="{A1E54F2B-20BB-43D7-A196-965F882D25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xmlns="" id="{A7C5433E-1F8B-4529-A7F2-A7D6CBD321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4FBAC09-9908-4A1D-814A-63E188602809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57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xmlns="" id="{11BF2AA6-4D55-4794-9617-79BF04C1BF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xmlns="" id="{D2325266-04CF-4BD0-BEDA-920F5F8119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xmlns="" id="{5EAD4253-00BD-4B17-A447-1BFE697745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F7CE86-65A0-422F-BE36-22E60A13C06C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58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xmlns="" id="{6E52D9DF-2EF7-44E9-9772-9B15ECCAE5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xmlns="" id="{44655DD3-5A78-4D30-B843-1465A11A2A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xmlns="" id="{6E76781A-3460-48DE-B199-80D95E6377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3A949D7-CE06-4EB4-ADF9-8BA81CE00452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59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xmlns="" id="{A453C50B-1B52-4369-B10C-CB49546294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xmlns="" id="{6FF53B11-8802-432B-8BA5-7CF570B5D4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xmlns="" id="{8CA67481-6842-4338-B07E-81FBED2A4F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6CE6762-AD3F-4E34-B6E6-A2E221AD154E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xmlns="" id="{414219F6-C7C4-4602-9E58-07FAAA97F9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xmlns="" id="{FCB73487-2B5F-4D1F-910D-33A0C1C5A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xmlns="" id="{B2C9576F-332E-4B21-BEE5-8967FA0A10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61E8699-FD56-455B-B6C0-0833D68DA6D0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60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xmlns="" id="{7CE643AA-3BD2-48AD-B0FE-5A377E25EF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xmlns="" id="{5E7ACAAB-501E-47D1-A492-56D5AB118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xmlns="" id="{AA7AA197-C77D-4E6C-A5C0-251B97E9D9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9BE6E01-75DE-4C7F-A3A3-520F41A18D64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61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xmlns="" id="{6697B3CD-F34C-4AB1-8611-21DCB14120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xmlns="" id="{4D63379F-427F-488C-8CFB-F28B12B71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xmlns="" id="{66CB200C-D77A-4C30-B1F8-BABA1A264C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D3B2E4F-3471-4A1A-B470-FF9676615E35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62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xmlns="" id="{7D9CBC94-8E8B-4F30-A69D-4BDFA30CFB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xmlns="" id="{B99CAB3C-5670-4FB7-A37C-322B0A633E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xmlns="" id="{CDB987F3-2EFD-4CE8-AAF1-AB025E851C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56BF396-9D0D-48B1-8045-C9EB5B5F7CAA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63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xmlns="" id="{DF6B0725-937C-4165-83BD-36FBCBC9E2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xmlns="" id="{3CAA96C4-4A1E-4A9D-9C30-AEA12FAE4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xmlns="" id="{26BCE2EB-06EB-45B2-BB6C-85A697E052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2FEBCA5-732C-4DB2-9CBF-E06D0461677C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64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xmlns="" id="{D6CDDF9B-A6F1-4AA1-BEC9-45C712CEB2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xmlns="" id="{0046BAFA-32C8-4094-9A8F-FABDE14F37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xmlns="" id="{895B9350-002A-4BF9-9F9C-F7DBC845A1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07BC1AF-5FD7-43EC-928D-19E6D660AA51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65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xmlns="" id="{50682709-6F28-4320-998C-79D01A410F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xmlns="" id="{9E569747-2FEF-48EB-8860-4681CF2A6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xmlns="" id="{00AC16E9-8243-4889-949D-ABE1876549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8FE6B2C-4FD6-4694-8402-FEAEC4439273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66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xmlns="" id="{C5B78316-8558-4351-842F-693D4E9F2D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xmlns="" id="{ACD5C021-ED15-451B-8A2E-C8A2A01BD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xmlns="" id="{D65B3D10-E947-46C4-91A4-274F7979A5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B31AFCB-2EE9-4BCC-BE4F-95EE49AE6B6D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67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xmlns="" id="{23423EA8-79C8-4913-8EB4-AEDC262805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xmlns="" id="{6DFAE4A8-9316-4FA3-BF5C-12BF73CC3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xmlns="" id="{2B0B65CD-3DAE-4DB9-965E-2AD5AF5C85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585F765-8E7A-4853-9F9F-E91F7DE384BA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68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xmlns="" id="{FD1FD6DF-C1F4-4B7E-845A-31B646FFF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xmlns="" id="{EBFB9FA6-B5EB-4C8F-B9F9-A7892B8A8E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xmlns="" id="{D35F9396-3ECB-4CF6-88AC-ED97C4BBC2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4788F49-0EDD-44ED-B869-0A6DF120BCA1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69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xmlns="" id="{D5C36DA1-33D4-446F-90C5-189BC82369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xmlns="" id="{08F873A6-3206-4D31-B38B-EA27CE29F6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xmlns="" id="{635D1C45-FD81-47A6-A397-59631AEF85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4BEBCE5-E479-4982-AD6D-798EB9B7E79D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xmlns="" id="{8931B548-AB13-4020-AE93-307807B794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xmlns="" id="{5341DFA2-6481-44D4-825C-4A3A6836B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xmlns="" id="{02E35D0A-875C-454A-A9B7-67C071EBE7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686ED0A-4C46-4CB0-A9E2-F3D95125FCEC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70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xmlns="" id="{B2BDF556-9D43-4A8B-93F8-2FCA6913B5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xmlns="" id="{BAF4A497-B93E-404A-BF88-3C8C8FABFC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>
            <a:extLst>
              <a:ext uri="{FF2B5EF4-FFF2-40B4-BE49-F238E27FC236}">
                <a16:creationId xmlns:a16="http://schemas.microsoft.com/office/drawing/2014/main" xmlns="" id="{7094D9EA-A436-47D6-821E-522A2CE87E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82BC61C-223D-4B86-877B-2C5259EB56FA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71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xmlns="" id="{CA5C8355-90EA-4CE5-9E25-FA8632C5D6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xmlns="" id="{111C449C-CD2E-4E39-AE06-2F2B4957C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>
            <a:extLst>
              <a:ext uri="{FF2B5EF4-FFF2-40B4-BE49-F238E27FC236}">
                <a16:creationId xmlns:a16="http://schemas.microsoft.com/office/drawing/2014/main" xmlns="" id="{339D7B88-880F-4179-A7CB-2665DB7B4D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3539D11-AE71-4392-A77B-6433074C5610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72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xmlns="" id="{7898952F-A869-4F37-8508-4BC29DE7DC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xmlns="" id="{4C0DDB13-D1FF-45EE-AE07-C2A419ADF5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xmlns="" id="{C8E90434-4CAC-40B8-A263-1E1C038FD1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DDD7FCF-E7C7-4DE0-8614-DCF14FF12CAB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xmlns="" id="{9945564C-141A-4601-BAF0-1081B6999C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xmlns="" id="{BD5748AE-4B78-489C-845B-1FCF3DC7F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xmlns="" id="{52E241CA-6CB8-4EC6-9D77-244F127CCA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47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812ED7F-FEDB-48C8-85A4-EB1AB82FEF69}" type="slidenum">
              <a:rPr lang="pt-BR" altLang="pt-BR" sz="11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pt-BR" altLang="pt-BR" sz="1100"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xmlns="" id="{5A62FCAA-0330-4000-9DB2-2143C03C92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xmlns="" id="{9E2B65AE-083C-47F1-B545-62229446C4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xmlns="" id="{01236F4E-D656-4C7E-8DBC-B4FBE1258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xmlns="" id="{12BA872A-249D-43CE-8375-9A5CB31EF9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pt-BR" altLang="en-US" noProof="0"/>
              <a:t>Clique para editar o estilo do título mestre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pPr lvl="0"/>
            <a:r>
              <a:rPr lang="pt-BR" altLang="en-US" noProof="0"/>
              <a:t>Clique para editar o estilo do subtítulo mestre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131368E5-1C48-4998-BF4D-1098B74360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7734382D-2CC1-4483-9A61-E71374B145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0FB0E0BC-9AD6-49F6-A3D4-89CB11E518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6A3686-A5F8-40CB-B6F4-3797A668F56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19209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9A38F3EA-639B-4353-8130-55D304F7F0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440C63C1-CEE8-4965-A725-236D0A458B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F51F187-F637-4ED1-A6C9-B0DB37F31B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26566-429A-4EC8-918A-C7DB4D7B3C2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03690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38925" y="277813"/>
            <a:ext cx="2058988" cy="544988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29325" cy="544988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C56ADC6B-E408-4F11-8247-5471CE5433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B31B2D7F-B697-4C3E-851E-88011CF2C9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16A850A9-F691-4D69-82DE-BF648F2387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C2D34-A637-47D3-8E95-1478EE08A9E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53812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3262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68313" y="1196975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59313" y="1196975"/>
            <a:ext cx="4038600" cy="21891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59313" y="3538538"/>
            <a:ext cx="4038600" cy="218916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776DDFC-344C-45C9-9385-2E40E7E2FD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3F2BD570-3A4B-433D-A8EA-2752BC6BE0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7DC12838-1013-4589-A7CD-B0CB21DEFC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1C6DE-4162-46B7-8B66-1A5A5B50AA8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32805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3262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68313" y="1196975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59313" y="1196975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08761DC-B638-463C-81CF-A36F96CD77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1E5CC23-275C-4350-A51B-0A89A54284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39CF5CA-4BC7-46CC-B2A8-0F6F7015D9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2595B-E611-4FED-98E6-8AFC5248A63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95927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74A2EE8-8944-43F7-944B-97362544B5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5B75FA66-19D4-4B44-B991-108FCF0F63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7D72F39-6EF7-4271-8305-B00B441228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E62D3-D730-408B-811F-232F19A16372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87601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406BE1C-1801-4FAE-B215-2872D83102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551CD20-51EF-4574-AF35-05CFB954D0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665916E-DCEE-4406-B0F6-9A97C61282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A6E10-C940-4FBD-BE80-53FC6AC84DE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60653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68313" y="1196975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59313" y="1196975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FC69F6C-51B3-4E86-A194-EC6CD18947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649C102-1951-4143-8F03-C7D03F720E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082E766-ABCB-4312-85E8-5CD96F4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304FF-3741-4309-8920-409319CE9F2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22380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5376B098-04F3-43D2-9C42-A62854D854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BB120985-0FF7-41EE-BC81-32602B9579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A1B74216-1701-4A45-BDA3-B4536E2A22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AF3F5-02A9-40EA-8FEB-9943A4D67135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65733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4E8B96F1-F637-4D0B-A1C5-A211275F76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E7DC429C-2111-4AA2-8E8D-B921B32836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ABBCC38-D92A-41B0-A6E3-E73C9909F0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EC11C-428C-42BA-9C21-F5ADAF709B3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2137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71481578-70AF-468E-A008-342AFB5911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B72BEE5C-9F9D-46F0-A0C6-9DA2048131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896F72DF-AB1C-46CB-A6D9-B48D3E5A7F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948AF-DD77-48DA-A406-416BC92C19D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0070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B67E330-0BDD-429E-9408-E97A6E5B42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F306869-711F-447B-A9A6-FC5829C9BF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9D2A2E2-82D8-4548-A313-7FB7EB202A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59F83-9F00-4879-BC86-2F4C88BFE3CC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5826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21B85D8-F258-4CA0-B482-D0FF8AA7DA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8C6B8F1-A5AA-4AB4-AEFC-CA2D8DC23A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FF5F2DF-F991-4AF9-AD52-A5D20DB58E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E707C-0BEF-4732-958D-4D3907AA5DAA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52156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DC7FE6DD-6315-48F9-96A3-F2502E94A1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xmlns="" id="{DBBA18D5-840D-4A2A-8B76-6A7862D3B9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96975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201732" name="Rectangle 4">
            <a:extLst>
              <a:ext uri="{FF2B5EF4-FFF2-40B4-BE49-F238E27FC236}">
                <a16:creationId xmlns:a16="http://schemas.microsoft.com/office/drawing/2014/main" xmlns="" id="{CF9273F7-4514-4F41-A42F-8164F407290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201733" name="Rectangle 5">
            <a:extLst>
              <a:ext uri="{FF2B5EF4-FFF2-40B4-BE49-F238E27FC236}">
                <a16:creationId xmlns:a16="http://schemas.microsoft.com/office/drawing/2014/main" xmlns="" id="{2673E6C8-6025-4CB7-B2EB-4EEBECE163F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201734" name="Rectangle 6">
            <a:extLst>
              <a:ext uri="{FF2B5EF4-FFF2-40B4-BE49-F238E27FC236}">
                <a16:creationId xmlns:a16="http://schemas.microsoft.com/office/drawing/2014/main" xmlns="" id="{F6194058-339E-43F3-9436-63469DB48AD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F0A0EC44-6B2D-4DA3-B2C2-6956CD37B7A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2055" name="Freeform 7">
            <a:extLst>
              <a:ext uri="{FF2B5EF4-FFF2-40B4-BE49-F238E27FC236}">
                <a16:creationId xmlns:a16="http://schemas.microsoft.com/office/drawing/2014/main" xmlns="" id="{1231B5B1-691E-47F8-8518-9582DC272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56" name="Line 8">
            <a:extLst>
              <a:ext uri="{FF2B5EF4-FFF2-40B4-BE49-F238E27FC236}">
                <a16:creationId xmlns:a16="http://schemas.microsoft.com/office/drawing/2014/main" xmlns="" id="{628D9761-E96F-4514-A687-9A007F7C7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4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xmlns="" id="{63B4DE76-CD85-4610-AB39-AD32407E3C8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pt-BR" altLang="pt-BR"/>
              <a:t>SQL</a:t>
            </a: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xmlns="" id="{DC80B355-73DA-41F9-B6A0-DF6D6FDB823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Profa. Tanisi Pereira de Carvalho</a:t>
            </a:r>
          </a:p>
          <a:p>
            <a:pPr eaLnBrk="1" hangingPunct="1"/>
            <a:endParaRPr lang="pt-BR" altLang="pt-BR"/>
          </a:p>
          <a:p>
            <a:pPr algn="r" eaLnBrk="1" hangingPunct="1"/>
            <a:r>
              <a:rPr lang="pt-BR" altLang="pt-BR"/>
              <a:t>Última atualização: 18/03/2019</a:t>
            </a:r>
          </a:p>
          <a:p>
            <a:pPr algn="r" eaLnBrk="1" hangingPunct="1"/>
            <a:endParaRPr lang="pt-BR" altLang="pt-BR"/>
          </a:p>
          <a:p>
            <a:pPr algn="r" eaLnBrk="1" hangingPunct="1"/>
            <a:endParaRPr lang="pt-BR" alt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3C919574-19F3-4E8F-9CEB-C109703DB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703263"/>
          </a:xfrm>
        </p:spPr>
        <p:txBody>
          <a:bodyPr/>
          <a:lstStyle/>
          <a:p>
            <a:pPr eaLnBrk="1" hangingPunct="1"/>
            <a:r>
              <a:rPr lang="pt-BR" altLang="pt-BR"/>
              <a:t>Comando DESCRIBE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xmlns="" id="{C03E6E45-966B-4DE0-BB2B-0FBAC2E1AE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/>
              <a:t>DESC ou DESCRIBE: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xmlns="" id="{145C15FA-37D0-4C8B-9391-93D2FC2A6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276475"/>
            <a:ext cx="610235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SQL&gt; desc funcionario;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Nome                                      Nulo?    Tipo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----------------------------------------- -------- -------------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ID_FUNCIONARIO          NOT NULL NUMBER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NOME                                                 VARCHAR2(20)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ID_DEPARTAMENTO                         NUMBER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D53D592A-42D8-4310-AD18-850F710DEF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Tabela Dual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xmlns="" id="{FE43C402-BE1E-47EB-B3E8-330AF6F5D3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000"/>
              <a:t>A tabela dual contém uma coluna chamada dummy e apenas uma linha com o valor X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000"/>
              <a:t>Ela pode ser utilizada para retornar o resultado de uma função.</a:t>
            </a:r>
          </a:p>
          <a:p>
            <a:pPr lvl="1" eaLnBrk="1" hangingPunct="1">
              <a:lnSpc>
                <a:spcPct val="90000"/>
              </a:lnSpc>
            </a:pPr>
            <a:endParaRPr lang="en-US" altLang="pt-BR" sz="20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2000"/>
              <a:t>SQL&gt; select sysdate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2000"/>
              <a:t>  2  from dual;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pt-BR" sz="20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2000"/>
              <a:t>SYSDATE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2000"/>
              <a:t>--------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2000"/>
              <a:t>23/07/09</a:t>
            </a:r>
            <a:endParaRPr lang="pt-BR" altLang="pt-BR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xmlns="" id="{6604946A-2EBA-4408-87AA-4B97C5A89E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Comandos Básicos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xmlns="" id="{B4A703EF-05EE-4715-B447-0717EA20EB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000"/>
              <a:t>O comando spool direciona a saída do SQL *Plus para um arquivo, para desativar utilize spool off.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000"/>
              <a:t>SQL&gt; spool L:\BDII\saida.txt [append]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000"/>
              <a:t>SQL&gt; spool off</a:t>
            </a:r>
          </a:p>
          <a:p>
            <a:pPr lvl="1" eaLnBrk="1" hangingPunct="1">
              <a:lnSpc>
                <a:spcPct val="80000"/>
              </a:lnSpc>
            </a:pPr>
            <a:endParaRPr lang="pt-BR" altLang="pt-BR" sz="2000"/>
          </a:p>
          <a:p>
            <a:pPr eaLnBrk="1" hangingPunct="1">
              <a:lnSpc>
                <a:spcPct val="80000"/>
              </a:lnSpc>
            </a:pPr>
            <a:r>
              <a:rPr lang="pt-BR" altLang="pt-BR" sz="2000"/>
              <a:t>Para limpar a tela: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000"/>
              <a:t>SQL&gt; clear screen;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000"/>
              <a:t>Para executar um arquivo: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000"/>
              <a:t>SQL&gt; @L:\BDII\create.sql; 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000"/>
              <a:t>Para alterar a senha: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000"/>
              <a:t>SQL&gt; ALTER USER &lt;usuário&gt; IDENTIFIED BY &lt;nova senha&gt;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21BEB450-F948-4088-9225-85C630E5F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Comando ALTER TABLE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AB5FA995-609E-4252-834D-9548149CCD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052513"/>
            <a:ext cx="8270875" cy="47910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800"/>
              <a:t>ALTER TABLE &lt;nome da tabela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800"/>
              <a:t>	[ADD definição da coluna,]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800"/>
              <a:t>	[MODIFY definição da coluna,]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800"/>
              <a:t>	[DROP COLUMN nome,]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800"/>
              <a:t>	[RENAME COLUMN nome TO novo_nome,]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800"/>
              <a:t>	[ADD definição de constraint,]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800"/>
              <a:t>	[MODIFY CONSTRAINT definição de constraint,]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800"/>
              <a:t>	[DROP CONSTRAINT nome,]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800"/>
              <a:t>	[RENAME CONSTRAINT antigo to novo,]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800"/>
              <a:t>	[ENABLE|DISABLE constraint,]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800"/>
              <a:t>	[RENAME TO novo nome];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C9756D72-B165-42F2-824A-B856299E3F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ALTER TABLE: Exemplos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xmlns="" id="{70A21F98-4ADE-4D13-8690-A1FA259C81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ALTER TABLE funcionario ADD cpf NUMBER;</a:t>
            </a:r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/>
              <a:t>ALTER TABLE funcionario MODIFY nome VARCHAR2(30);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6B19212A-EF5A-467C-BEEF-BB1B2CF447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INSERT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xmlns="" id="{57FA4852-98A0-4810-995F-8BB0ADD071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INSERT INTO &lt;tabela&gt; [(colunas)] VALUES (valores);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/>
              <a:t>Insert into funcionario (id_funcionario,nome,salario,id_departamento) values (1,’Pedro’,1200,2);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xmlns="" id="{5220C0B7-CE61-4C1D-9E4F-B660098BA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Linguagem SQL - SELECT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xmlns="" id="{6B09FADA-CE58-4A75-80EC-BE0C2DEECF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530725"/>
          </a:xfrm>
        </p:spPr>
        <p:txBody>
          <a:bodyPr/>
          <a:lstStyle/>
          <a:p>
            <a:pPr eaLnBrk="1" hangingPunct="1"/>
            <a:r>
              <a:rPr lang="pt-BR" altLang="pt-BR"/>
              <a:t>Estrutura Básica</a:t>
            </a:r>
          </a:p>
          <a:p>
            <a:pPr lvl="1" eaLnBrk="1" hangingPunct="1"/>
            <a:r>
              <a:rPr lang="pt-BR" altLang="pt-BR" sz="1800" b="1"/>
              <a:t>SELECT</a:t>
            </a:r>
            <a:r>
              <a:rPr lang="pt-BR" altLang="pt-BR" sz="1800"/>
              <a:t>: Utilizada para selecionar os atributos que serão apresentados no resultado</a:t>
            </a:r>
          </a:p>
          <a:p>
            <a:pPr lvl="1" eaLnBrk="1" hangingPunct="1"/>
            <a:r>
              <a:rPr lang="pt-BR" altLang="pt-BR" sz="1800" b="1"/>
              <a:t>FROM</a:t>
            </a:r>
            <a:r>
              <a:rPr lang="pt-BR" altLang="pt-BR" sz="1800"/>
              <a:t>: Tabelas (relações) que serão pesquisadas na consulta</a:t>
            </a:r>
          </a:p>
          <a:p>
            <a:pPr lvl="1" eaLnBrk="1" hangingPunct="1"/>
            <a:r>
              <a:rPr lang="pt-BR" altLang="pt-BR" sz="1800" b="1"/>
              <a:t>WHERE</a:t>
            </a:r>
            <a:r>
              <a:rPr lang="pt-BR" altLang="pt-BR" sz="1800"/>
              <a:t>: Predicado (condição) sobre os atributos das tabelas da cláusula FROM.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2200"/>
              <a:t>	</a:t>
            </a:r>
            <a:r>
              <a:rPr lang="pt-BR" altLang="pt-BR" sz="1700"/>
              <a:t>SELECT [ALL|DISTINCT] colunas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pt-BR" altLang="pt-BR" sz="1800"/>
              <a:t>FROM tabelas|visões|subconsultas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pt-BR" altLang="pt-BR" sz="1800"/>
              <a:t>[WHERE cláusula]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pt-BR" altLang="pt-BR" sz="1800"/>
              <a:t>[GROUP BY cláusula]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pt-BR" altLang="pt-BR" sz="1800"/>
              <a:t>[HAVING cláusula]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pt-BR" altLang="pt-BR" sz="1800"/>
              <a:t>[ORDER BY cláusula]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pt-BR" altLang="pt-BR" sz="1800"/>
              <a:t>[FOR UPDATE cláusula [NOWAIT]</a:t>
            </a:r>
          </a:p>
          <a:p>
            <a:pPr lvl="4" eaLnBrk="1" hangingPunct="1"/>
            <a:endParaRPr lang="pt-BR" altLang="pt-BR" sz="1800"/>
          </a:p>
          <a:p>
            <a:pPr eaLnBrk="1" hangingPunct="1"/>
            <a:endParaRPr lang="pt-BR" altLang="pt-BR"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xmlns="" id="{0BF4B3FF-6B5C-47F6-8A15-D15B886833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Linguagem SQL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xmlns="" id="{8896BCF0-552B-4AFD-80A2-996FB1C8CF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pt-BR"/>
              <a:t>Cláusula SELECT: utilizada para selecionar os atributos que serão apresentados no resultado.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pt-BR" sz="2200"/>
              <a:t>SQL&gt; select id_funcionario,nome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pt-BR" sz="2200"/>
              <a:t>  2  from funcionario;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pt-BR" sz="2200"/>
              <a:t>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pt-BR" sz="2200"/>
              <a:t>     ID_FUNCIONARIO NOME                                                            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pt-BR" sz="2200"/>
              <a:t>	-------------------------- ----------                                                        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pt-BR" sz="2200"/>
              <a:t>      7369 			SMITH                                                             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pt-BR" sz="2200"/>
              <a:t>      7788 			SCOTT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pt-BR" sz="2200"/>
          </a:p>
          <a:p>
            <a:pPr lvl="1" eaLnBrk="1" hangingPunct="1"/>
            <a:endParaRPr lang="pt-BR" altLang="pt-BR" sz="3100"/>
          </a:p>
          <a:p>
            <a:pPr lvl="1" eaLnBrk="1" hangingPunct="1"/>
            <a:endParaRPr lang="pt-BR" altLang="pt-BR" sz="3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xmlns="" id="{5021D191-7402-4A6B-88B0-017A142512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Views do Dicionário de Dados do Oracle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xmlns="" id="{BE85D1E7-B611-4F54-99F4-F65692114D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Select table_name from user_tables;</a:t>
            </a:r>
          </a:p>
          <a:p>
            <a:pPr eaLnBrk="1" hangingPunct="1"/>
            <a:r>
              <a:rPr lang="pt-BR" altLang="pt-BR"/>
              <a:t>Select index_name from user_indexes;</a:t>
            </a:r>
          </a:p>
          <a:p>
            <a:pPr eaLnBrk="1" hangingPunct="1"/>
            <a:r>
              <a:rPr lang="pt-BR" altLang="pt-BR"/>
              <a:t>Select constraint_name from user_constraints;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A9E505A0-18F2-448B-AF76-B08B6E142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Restrições de Integridade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xmlns="" id="{7FE8081C-65CF-4E85-934C-767459D8B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Podem ser definidas no momento da criação da tabela ou depois:</a:t>
            </a:r>
          </a:p>
          <a:p>
            <a:pPr lvl="1" eaLnBrk="1" hangingPunct="1"/>
            <a:r>
              <a:rPr lang="pt-BR" altLang="pt-BR"/>
              <a:t>NOT NULL: a coluna não pode ser nula</a:t>
            </a:r>
          </a:p>
          <a:p>
            <a:pPr lvl="1" eaLnBrk="1" hangingPunct="1"/>
            <a:r>
              <a:rPr lang="pt-BR" altLang="pt-BR"/>
              <a:t>UNIQUE: a coluna deve ter valores únicos </a:t>
            </a:r>
          </a:p>
          <a:p>
            <a:pPr lvl="1" eaLnBrk="1" hangingPunct="1"/>
            <a:r>
              <a:rPr lang="pt-BR" altLang="pt-BR"/>
              <a:t>CHECK: condição para valores da coluna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04FADC26-6B48-4DA7-8B44-80CB5F85C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Linguagem SQL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CE42BF1C-C4BB-4B2F-B8B0-C7CF5A3205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000"/>
              <a:t>SQL (Structured Query Language): Pode ser dividida em 5 conjuntos:</a:t>
            </a:r>
          </a:p>
          <a:p>
            <a:pPr lvl="1" eaLnBrk="1" hangingPunct="1"/>
            <a:r>
              <a:rPr lang="pt-BR" altLang="pt-BR"/>
              <a:t>Recuperação de dados: comando Select</a:t>
            </a:r>
          </a:p>
          <a:p>
            <a:pPr lvl="1" eaLnBrk="1" hangingPunct="1"/>
            <a:r>
              <a:rPr lang="pt-BR" altLang="pt-BR"/>
              <a:t>Linguagem de manipulação de dados: (DML – Data Manipulation Language): comandos para inserções (Insert), atualizações (Update) e exclusões (Delete).</a:t>
            </a:r>
          </a:p>
          <a:p>
            <a:pPr lvl="1" eaLnBrk="1" hangingPunct="1"/>
            <a:r>
              <a:rPr lang="pt-BR" altLang="pt-BR"/>
              <a:t>Linguagem de definição de dados: (DDL – Data Definition Language): comandos para criação e manutenção dos objetos do banco de dados, Create, Alter, Drop, Rename, Truncate</a:t>
            </a:r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xmlns="" id="{8E18BD50-841E-492B-B03C-ABB783AA81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Restrições de Integridade: Exemplos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xmlns="" id="{F0E3D0A7-B5C7-4852-9CCC-8724DB78EC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16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/>
              <a:t>Create table funcionario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/>
              <a:t>(id_funcionario NUMBER,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/>
              <a:t> nome_funcionario VARCHAR2(20) constraint nn_nome not null,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/>
              <a:t> salario NUMBER,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/>
              <a:t> id_departamento  NUMBER,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/>
              <a:t> id_cargo NUMBER,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/>
              <a:t> cpf char(11),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/>
              <a:t> dependente char(1),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/>
              <a:t> constraint pk_funcionario PRIMARY KEY(id_funcionario),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/>
              <a:t> constraint u_cpf unique(cpf),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/>
              <a:t> constraint ck_dependente CHECK (dependente IN ('S','N')));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pt-BR" sz="18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800"/>
              <a:t>ALTER TABLE funcionario ADD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800"/>
              <a:t>CONSTRAINT ck_salario CHECK (salario IS NOT NULL);</a:t>
            </a:r>
            <a:endParaRPr lang="pt-BR" altLang="pt-BR" sz="1800"/>
          </a:p>
          <a:p>
            <a:pPr lvl="1" eaLnBrk="1" hangingPunct="1">
              <a:lnSpc>
                <a:spcPct val="80000"/>
              </a:lnSpc>
            </a:pPr>
            <a:endParaRPr lang="pt-BR" altLang="pt-BR" sz="18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xmlns="" id="{60817A04-3E10-4AF0-BD71-D6DC707DF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Restrições de Integridade: Exemplos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xmlns="" id="{D850A4B1-E68E-4E60-8AA8-C75D10E416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557338"/>
            <a:ext cx="8270875" cy="47910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000"/>
              <a:t>CONSTRAINT nome_da_restrição FOREIGN KEY (colunas) REFERENCES tabela_pai [ON DELETE CASCADE];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800"/>
              <a:t>ALTER TABLE funcionario add constraint FK_funcionario foreign key (id_departamento) references departamento ON DELETE CASCADE;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xmlns="" id="{69524B63-C025-45D2-858B-D17977771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Restrições de Integridade: Exemplos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xmlns="" id="{BC8F4950-44B6-4C9B-9A16-E1EA873563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270875" cy="47910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500"/>
              <a:t>Create table funcionario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500"/>
              <a:t>(id_funcionario NUMBER,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500"/>
              <a:t> nome_funcionario VARCHAR2(20) constraint nn_nome not null,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500"/>
              <a:t> salario NUMBER,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500"/>
              <a:t> id_departamento  NUMBER,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500"/>
              <a:t> id_cargo NUMBER,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500"/>
              <a:t> cpf char(11),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500"/>
              <a:t> dependente char(1));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sz="15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500"/>
              <a:t>alter table funcionario add(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500"/>
              <a:t> constraint pk_funcionario PRIMARY KEY(id_funcionario),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500"/>
              <a:t> constraint u_cpf unique(cpf),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500"/>
              <a:t> constraint ck_dependente CHECK (dependente IN ('S','N')));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xmlns="" id="{7580BE96-CE36-48D2-AF40-363CFDBB7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Restrições de Integridade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xmlns="" id="{453DF99B-86F5-4EF4-B89A-6D4CAEDDD6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1800"/>
              <a:t>ALTER TABLE nome_da_tabela DROP CONSTRAINT nome_da_restrição;</a:t>
            </a:r>
          </a:p>
          <a:p>
            <a:pPr eaLnBrk="1" hangingPunct="1"/>
            <a:r>
              <a:rPr lang="pt-BR" altLang="pt-BR" sz="1800"/>
              <a:t>ALTER TABLE nome_da_tabela DISABLE CONSTRAINT nome_da_restrição;</a:t>
            </a:r>
          </a:p>
          <a:p>
            <a:pPr eaLnBrk="1" hangingPunct="1"/>
            <a:r>
              <a:rPr lang="pt-BR" altLang="pt-BR" sz="1800"/>
              <a:t>ALTER TABLE nome_da_tabela ENABLE CONSTRAINT nome_da_restrição;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/>
              <a:t>Ex: alter table funcioanrio disable constraint ck_dependente;</a:t>
            </a:r>
          </a:p>
          <a:p>
            <a:pPr eaLnBrk="1" hangingPunct="1"/>
            <a:endParaRPr lang="pt-BR" altLang="pt-BR"/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xmlns="" id="{6E88E04C-9C36-4A6E-875E-156505C35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DROP TABLE CASCADE CONSTRAINTS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xmlns="" id="{B3E71207-9B87-458E-9853-3C55B8BD42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DROP TABLE &lt;nome_da_tabela&gt; [CASCADE CONSTRAINTS]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/>
              <a:t>  </a:t>
            </a:r>
            <a:r>
              <a:rPr lang="pt-BR" altLang="pt-BR" sz="1400"/>
              <a:t>Column  table_name Format A20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400"/>
              <a:t>   Column  constraint_name Format A20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400"/>
              <a:t>   Column  r_constraint_name Format A20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400"/>
              <a:t>   Column  constraint_type Format A20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sz="1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400"/>
              <a:t>   select table_name, constraint_name, r_constraint_name,constraint_type as references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400"/>
              <a:t>   from user_constraints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400"/>
              <a:t>   where table_name not like ‘BIN$%’;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sz="1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/>
              <a:t>DROP TABLE departamento CASCADE CONSTRAINTS;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xmlns="" id="{7FB684D5-F34D-4E9A-9087-F2C8B3266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Sequence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xmlns="" id="{8099694E-0F78-4B64-9B5D-1602E0D683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000"/>
              <a:t>Uma sequence é um objeto do banco de dados que fornece valores sequenciais: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/>
              <a:t>	CREATE SEQUENCE nome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/>
              <a:t>	[START WITH valor]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/>
              <a:t>    [INCREMENT BY valor]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/>
              <a:t>	[MAXVALUE valor]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/>
              <a:t>	[MINVALUE valor]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/>
              <a:t>	[CYCLYE|NOCYCLE]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/>
              <a:t>    [CACHE valor| NOCACHE]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/>
              <a:t>	[ORDER|NOORDER];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2000"/>
          </a:p>
          <a:p>
            <a:pPr eaLnBrk="1" hangingPunct="1">
              <a:lnSpc>
                <a:spcPct val="80000"/>
              </a:lnSpc>
            </a:pPr>
            <a:r>
              <a:rPr lang="pt-BR" altLang="pt-BR" sz="2000"/>
              <a:t>DROP SEQUENCE nome_da_sequence;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xmlns="" id="{3C08E384-80D2-4896-B34E-5C46658923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77837"/>
          </a:xfrm>
        </p:spPr>
        <p:txBody>
          <a:bodyPr/>
          <a:lstStyle/>
          <a:p>
            <a:pPr eaLnBrk="1" hangingPunct="1"/>
            <a:r>
              <a:rPr lang="pt-BR" altLang="pt-BR"/>
              <a:t>Sequence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xmlns="" id="{3C2A334D-1567-4F7F-850B-FE53A1D9A3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70875" cy="4791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pt-BR" sz="1800"/>
              <a:t>Exemplo: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800"/>
              <a:t>	CREATE SEQUENCE s_funcionario;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800"/>
              <a:t>	insert into funcionarios (id_funcionario, …) values (s_funcionario.nextval, ….);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80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800"/>
              <a:t>CREATE SEQUENCE s_departamento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800"/>
              <a:t> 	start with 10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800"/>
              <a:t> 	increment by 5;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pt-BR" sz="1800"/>
          </a:p>
          <a:p>
            <a:pPr eaLnBrk="1" hangingPunct="1">
              <a:lnSpc>
                <a:spcPct val="90000"/>
              </a:lnSpc>
            </a:pPr>
            <a:r>
              <a:rPr lang="en-US" altLang="pt-BR" sz="1800"/>
              <a:t>Para buscar o próximo valor: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800"/>
              <a:t>	Select s_funcionario.nextval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800"/>
              <a:t>	From dual;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pt-BR" sz="1800"/>
          </a:p>
          <a:p>
            <a:pPr eaLnBrk="1" hangingPunct="1">
              <a:lnSpc>
                <a:spcPct val="90000"/>
              </a:lnSpc>
            </a:pPr>
            <a:r>
              <a:rPr lang="en-US" altLang="pt-BR" sz="1800"/>
              <a:t>Para buscar o valor atual: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800"/>
              <a:t>	Select s_funcionario.currval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800"/>
              <a:t>	From dual;</a:t>
            </a:r>
            <a:endParaRPr lang="pt-BR" altLang="pt-BR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xmlns="" id="{EB33018F-A1BB-4047-9C3C-669102A077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INSERT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xmlns="" id="{4D5FDBC3-B38F-4574-9DA6-5058C61E17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INSERT INTO &lt;tabela&gt; [(colunas)] VALUES (valores);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/>
              <a:t>Insert into funcionario (id_funcionario,nome,salario,id_departamento) values (s_funcionario.nextval,’Pedro’,1200,2);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xmlns="" id="{2F24EBAA-6674-40F9-886A-29B9624134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Linguagem SQL - SELECT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xmlns="" id="{F21E6391-2C6B-4697-8354-55E8D2EDF8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530725"/>
          </a:xfrm>
        </p:spPr>
        <p:txBody>
          <a:bodyPr/>
          <a:lstStyle/>
          <a:p>
            <a:pPr eaLnBrk="1" hangingPunct="1"/>
            <a:r>
              <a:rPr lang="pt-BR" altLang="pt-BR"/>
              <a:t>Estrutura Básica</a:t>
            </a:r>
          </a:p>
          <a:p>
            <a:pPr lvl="1" eaLnBrk="1" hangingPunct="1"/>
            <a:r>
              <a:rPr lang="pt-BR" altLang="pt-BR" sz="1800" b="1"/>
              <a:t>SELECT</a:t>
            </a:r>
            <a:r>
              <a:rPr lang="pt-BR" altLang="pt-BR" sz="1800"/>
              <a:t>: Utilizada para selecionar os atributos que serão apresentados no resultado</a:t>
            </a:r>
          </a:p>
          <a:p>
            <a:pPr lvl="1" eaLnBrk="1" hangingPunct="1"/>
            <a:r>
              <a:rPr lang="pt-BR" altLang="pt-BR" sz="1800" b="1"/>
              <a:t>FROM</a:t>
            </a:r>
            <a:r>
              <a:rPr lang="pt-BR" altLang="pt-BR" sz="1800"/>
              <a:t>: Tabelas (relações) que serão pesquisadas na consulta</a:t>
            </a:r>
          </a:p>
          <a:p>
            <a:pPr lvl="1" eaLnBrk="1" hangingPunct="1"/>
            <a:r>
              <a:rPr lang="pt-BR" altLang="pt-BR" sz="1800" b="1"/>
              <a:t>WHERE</a:t>
            </a:r>
            <a:r>
              <a:rPr lang="pt-BR" altLang="pt-BR" sz="1800"/>
              <a:t>: Predicado (condição) sobre os atributos das tabelas da cláusula FROM.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2200"/>
              <a:t>	</a:t>
            </a:r>
            <a:r>
              <a:rPr lang="pt-BR" altLang="pt-BR" sz="1700"/>
              <a:t>SELECT [ALL|DISTINCT] colunas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pt-BR" altLang="pt-BR" sz="1800"/>
              <a:t>FROM tabelas|visões|subconsultas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pt-BR" altLang="pt-BR" sz="1800"/>
              <a:t>[WHERE cláusula]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pt-BR" altLang="pt-BR" sz="1800"/>
              <a:t>[GROUP BY cláusula]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pt-BR" altLang="pt-BR" sz="1800"/>
              <a:t>[HAVING cláusula]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pt-BR" altLang="pt-BR" sz="1800"/>
              <a:t>[ORDER BY cláusula]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pt-BR" altLang="pt-BR" sz="1800"/>
              <a:t>[FOR UPDATE cláusula [NOWAIT]</a:t>
            </a:r>
          </a:p>
          <a:p>
            <a:pPr lvl="4" eaLnBrk="1" hangingPunct="1"/>
            <a:endParaRPr lang="pt-BR" altLang="pt-BR" sz="1800"/>
          </a:p>
          <a:p>
            <a:pPr eaLnBrk="1" hangingPunct="1"/>
            <a:endParaRPr lang="pt-BR" altLang="pt-BR" sz="17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xmlns="" id="{B6845F8F-7C1C-4597-AAA3-0E49888D1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Linguagem SQL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xmlns="" id="{15AF4AA6-E7EF-4EFB-9D1C-187C065789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pt-BR" sz="2000"/>
              <a:t>Cláusula SELECT</a:t>
            </a:r>
          </a:p>
          <a:p>
            <a:pPr lvl="1" eaLnBrk="1" hangingPunct="1"/>
            <a:r>
              <a:rPr lang="en-US" altLang="pt-BR" sz="2000"/>
              <a:t>*: mostra todas as colunas da tabela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pt-BR"/>
              <a:t>Ex:  Apresentar todos os campos da tabela funcionário para os funcionários do departamento 1;</a:t>
            </a:r>
          </a:p>
          <a:p>
            <a:pPr lvl="2" eaLnBrk="1" hangingPunct="1"/>
            <a:endParaRPr lang="en-US" altLang="pt-BR" sz="200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pt-BR" sz="2000"/>
              <a:t>Select *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pt-BR" sz="2000"/>
              <a:t>From funcionario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pt-BR" sz="2000"/>
              <a:t>Where id_departamento =1;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pt-BR"/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FB7A0F27-61D5-4E59-9250-4E5F7829C7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Linguagem SQL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15D61F85-13F4-4B74-A909-5E18C4EF5B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000"/>
              <a:t>SQL (continuação):</a:t>
            </a:r>
          </a:p>
          <a:p>
            <a:pPr lvl="1" eaLnBrk="1" hangingPunct="1"/>
            <a:r>
              <a:rPr lang="pt-BR" altLang="pt-BR"/>
              <a:t>Linguagem para controle de transações: Commit, Rollback e Savepoint.</a:t>
            </a:r>
          </a:p>
          <a:p>
            <a:pPr lvl="1" eaLnBrk="1" hangingPunct="1"/>
            <a:r>
              <a:rPr lang="pt-BR" altLang="pt-BR"/>
              <a:t>Linguagem para controle de acesso a dados: Grant e Revoke.</a:t>
            </a:r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xmlns="" id="{974B1FE3-ADCB-4690-A897-E7E59240A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Linguagem SQL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xmlns="" id="{C540CC9E-3D6B-4E70-AAB0-0666DE8D2D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pt-BR" sz="2000"/>
              <a:t>Cláusula SELECT</a:t>
            </a:r>
          </a:p>
          <a:p>
            <a:pPr lvl="1" eaLnBrk="1" hangingPunct="1"/>
            <a:r>
              <a:rPr lang="en-US" altLang="pt-BR" sz="2000"/>
              <a:t>Alias: altera o nome da coluna no resultado da consulta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pt-BR"/>
              <a:t>Ex:  Apresentar o nome, salario atual e o salário com um aumento de 10% 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pt-BR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pt-BR"/>
              <a:t>Select nome,salario salario_atual,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pt-BR"/>
              <a:t>           salario*1.1 “salario-com-aumento”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pt-BR"/>
              <a:t>From funcionario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pt-B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xmlns="" id="{6DDF4F29-2383-400A-913D-1687707E3E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Linguagem SQL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xmlns="" id="{EE087291-BC91-4441-A03B-18236552BC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Criando uma tabela a partir de uma consulta: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/>
              <a:t>Create table funcionario_2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/>
              <a:t>as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/>
              <a:t>Select id_funcionario,nome,salario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/>
              <a:t>From funcionario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/>
              <a:t>Where id_departamento=2;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xmlns="" id="{7E61C528-D3F2-4A44-B0AE-48530A951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Linguagem SQL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xmlns="" id="{F6DC44AF-476A-47DC-9956-BBCA36F9CA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pt-BR" sz="2000"/>
              <a:t>Cláusula SELECT</a:t>
            </a:r>
          </a:p>
          <a:p>
            <a:pPr lvl="1" eaLnBrk="1" hangingPunct="1"/>
            <a:r>
              <a:rPr lang="en-US" altLang="pt-BR" sz="2000"/>
              <a:t>|| - concatenação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pt-BR"/>
              <a:t>Ex: 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pt-BR"/>
              <a:t>select nome,’Departamento =‘ || id_departamento departamento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pt-BR"/>
              <a:t>From funcionario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pt-BR"/>
              <a:t>Where id_departamento is not null;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pt-B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xmlns="" id="{400B74BB-0152-486A-9FFB-725032DC0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Linguagem SQL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xmlns="" id="{B7753D4D-BA02-4B0B-9E31-84C9FDAD3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pt-BR" sz="2000"/>
              <a:t>Função NVL</a:t>
            </a:r>
          </a:p>
          <a:p>
            <a:pPr lvl="1" eaLnBrk="1" hangingPunct="1"/>
            <a:r>
              <a:rPr lang="en-US" altLang="pt-BR" sz="2000"/>
              <a:t>Converte um valor nulo em valor não nulo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pt-BR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pt-BR"/>
              <a:t>select nome,NVL(salario,0)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pt-BR"/>
              <a:t>From funcionario;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pt-B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xmlns="" id="{FF16D6C6-DDEC-4F5B-BBEA-52FB3DAD40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Linguagem SQL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xmlns="" id="{CC920406-6D37-4244-8F52-651DEC26E9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pt-BR" sz="2000"/>
              <a:t>Eliminação de linhas duplicadas</a:t>
            </a:r>
          </a:p>
          <a:p>
            <a:pPr lvl="1" eaLnBrk="1" hangingPunct="1"/>
            <a:r>
              <a:rPr lang="en-US" altLang="pt-BR" sz="2000"/>
              <a:t>Apresentar o id_departamento para os departamentos que tem funcionários;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pt-BR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pt-BR"/>
              <a:t>select distinct id_departamento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pt-BR"/>
              <a:t>From funcionario;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pt-B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xmlns="" id="{E65B74B2-C4B3-480A-BFA0-E3309B072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Linguagem SQL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xmlns="" id="{8F9A59EC-0AAB-4AF3-85DA-F440BAC770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pt-BR" sz="1800"/>
              <a:t>Ordenação, </a:t>
            </a:r>
            <a:r>
              <a:rPr lang="en-US" altLang="pt-BR" sz="1900"/>
              <a:t>Cláusula ORDER BY (ASC ou DESC)</a:t>
            </a:r>
            <a:endParaRPr lang="en-US" altLang="pt-BR" sz="1800"/>
          </a:p>
          <a:p>
            <a:pPr lvl="1" eaLnBrk="1" hangingPunct="1">
              <a:lnSpc>
                <a:spcPct val="90000"/>
              </a:lnSpc>
            </a:pPr>
            <a:r>
              <a:rPr lang="en-US" altLang="pt-BR" sz="2000"/>
              <a:t>Ordena o resultado de uma consulta baseado em uma ou mais colunas.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pt-BR" sz="2000"/>
              <a:t>Pode ser ascendente (ASC), descendente (DESC). Se não for especificado será ascendente.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pt-BR" sz="2000"/>
              <a:t>As colunas da cláusula order by não precisam aparecer obrigatoriamente no select.</a:t>
            </a:r>
          </a:p>
          <a:p>
            <a:pPr eaLnBrk="1" hangingPunct="1">
              <a:lnSpc>
                <a:spcPct val="90000"/>
              </a:lnSpc>
            </a:pPr>
            <a:endParaRPr lang="en-US" altLang="pt-BR" sz="180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2000"/>
              <a:t>Apresenta o nome salario em ordem descrescente, e o nome do funcionario em ordem cresente.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2000"/>
              <a:t>Select salario, nome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2000"/>
              <a:t>From funcionario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2000"/>
              <a:t>Order by salario desc, nome asc; 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pt-BR" sz="2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xmlns="" id="{6B6C1BF8-7EF7-4339-8130-9D3ADE45BF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Linguagem SQL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xmlns="" id="{BF080D54-D60F-4D55-8FF4-7313094148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pt-BR" sz="2000"/>
              <a:t>Cláusula WHERE: Especifica condições para as linhas que serão apresentadas no resultado.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pt-BR" sz="2000"/>
              <a:t>Operadores de comparação: =, &lt;,&gt;,&lt;=,&gt;=,&lt;&gt;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pt-BR" sz="2000"/>
              <a:t>Expressões de intervalo: between … AND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pt-BR" sz="2000"/>
              <a:t>Expressões sobre conjuntos: in, any, some, all, exists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pt-BR" sz="2000"/>
              <a:t>Conectores lógicos: and, or, not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pt-BR" sz="18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pt-BR" sz="2000"/>
          </a:p>
          <a:p>
            <a:pPr lvl="1" eaLnBrk="1" hangingPunct="1">
              <a:lnSpc>
                <a:spcPct val="90000"/>
              </a:lnSpc>
            </a:pPr>
            <a:endParaRPr lang="pt-BR" altLang="pt-BR" sz="2000"/>
          </a:p>
          <a:p>
            <a:pPr lvl="1" eaLnBrk="1" hangingPunct="1">
              <a:lnSpc>
                <a:spcPct val="90000"/>
              </a:lnSpc>
            </a:pPr>
            <a:endParaRPr lang="pt-BR" altLang="pt-BR"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xmlns="" id="{78FA37C9-4D0E-40B9-8786-90BB9F5568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Linguagem SQL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xmlns="" id="{2258F869-CE00-49FD-9F72-2F3A9A234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b="1"/>
              <a:t>Funções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pt-BR" sz="1600" b="1"/>
          </a:p>
          <a:p>
            <a:pPr eaLnBrk="1" hangingPunct="1">
              <a:lnSpc>
                <a:spcPct val="80000"/>
              </a:lnSpc>
            </a:pPr>
            <a:r>
              <a:rPr lang="en-US" altLang="pt-BR" sz="1200"/>
              <a:t>INSTR(str1,str2[,inicio][,ocorrência]): retorna a posição em que str2 aparece em str1.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200"/>
              <a:t>  select instr(‘Maria da Silva’,’i’)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200"/>
              <a:t>  from dual;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200"/>
              <a:t>  resposta: 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pt-BR" sz="12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200"/>
              <a:t>  select instr(‘Maria da Silva’,’i’,2,2)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200"/>
              <a:t>  from dual;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200"/>
              <a:t>  resposta: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pt-BR" sz="1200"/>
          </a:p>
          <a:p>
            <a:pPr eaLnBrk="1" hangingPunct="1">
              <a:lnSpc>
                <a:spcPct val="80000"/>
              </a:lnSpc>
            </a:pPr>
            <a:r>
              <a:rPr lang="en-US" altLang="pt-BR" sz="1200"/>
              <a:t>LENGTH(str): retorna o número de caracteres em str.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200"/>
              <a:t>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200"/>
              <a:t>  select length(‘Maria da Silva’)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200"/>
              <a:t>  from dual;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200"/>
              <a:t>  resposta: 14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pt-BR" sz="1200"/>
          </a:p>
          <a:p>
            <a:pPr eaLnBrk="1" hangingPunct="1">
              <a:lnSpc>
                <a:spcPct val="80000"/>
              </a:lnSpc>
            </a:pPr>
            <a:r>
              <a:rPr lang="en-US" altLang="pt-BR" sz="1200"/>
              <a:t>LOWER(str) e UPPER(str): converte str para minúscula e maiúscula respectivamente.</a:t>
            </a:r>
          </a:p>
          <a:p>
            <a:pPr eaLnBrk="1" hangingPunct="1">
              <a:lnSpc>
                <a:spcPct val="80000"/>
              </a:lnSpc>
            </a:pPr>
            <a:endParaRPr lang="en-US" altLang="pt-BR" sz="12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200"/>
              <a:t>  select upper(‘Maria da Silva’)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200"/>
              <a:t>  from dual;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pt-BR" sz="10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pt-BR" sz="1200"/>
          </a:p>
          <a:p>
            <a:pPr lvl="1" eaLnBrk="1" hangingPunct="1">
              <a:lnSpc>
                <a:spcPct val="80000"/>
              </a:lnSpc>
            </a:pPr>
            <a:endParaRPr lang="pt-BR" altLang="pt-BR" sz="1200"/>
          </a:p>
          <a:p>
            <a:pPr lvl="1" eaLnBrk="1" hangingPunct="1">
              <a:lnSpc>
                <a:spcPct val="80000"/>
              </a:lnSpc>
            </a:pPr>
            <a:endParaRPr lang="pt-BR" altLang="pt-BR" sz="1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xmlns="" id="{A7DF6D58-B6DD-4B68-A937-B20B2DD874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Linguagem SQL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xmlns="" id="{769B3E3C-F1BE-43E8-93DE-B60B7FDDF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2800" b="1"/>
              <a:t>Funções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pt-BR" sz="1800"/>
              <a:t>SUBSTR(str,inicio[,comprimento]): retorna um substring de str que começa na posição inicio;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800"/>
              <a:t>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800"/>
              <a:t>      select substr(‘Maria da Silva’,10)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800"/>
              <a:t>      from dual;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pt-BR" sz="1800"/>
          </a:p>
          <a:p>
            <a:pPr eaLnBrk="1" hangingPunct="1">
              <a:lnSpc>
                <a:spcPct val="80000"/>
              </a:lnSpc>
            </a:pPr>
            <a:r>
              <a:rPr lang="en-US" altLang="pt-BR" sz="1800"/>
              <a:t>RTRIM(str1,str2): retira str2 a direita de str1 se str2 não for especificado serão retirados os espaços em branco.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pt-BR" sz="18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800"/>
              <a:t>      select rtrim(‘Maria da Silva     ’)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800"/>
              <a:t>      from dual;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pt-BR" sz="18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800"/>
              <a:t>     select rtrim(‘Maria da Silva000’,’0’)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800"/>
              <a:t>     from dual;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pt-BR" sz="1800"/>
              <a:t>LTRIM: O mesmo que RTRIM só que a esquerda.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pt-BR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xmlns="" id="{8C00F6AC-3070-4E77-BC83-DE97CC8BE8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Linguagem SQL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xmlns="" id="{0AC093CD-5FAA-463D-83A0-2EFB3DE1A0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pt-BR"/>
              <a:t>Cláusula WHERE</a:t>
            </a:r>
          </a:p>
          <a:p>
            <a:pPr lvl="1" eaLnBrk="1" hangingPunct="1"/>
            <a:r>
              <a:rPr lang="en-US" altLang="pt-BR" sz="2000"/>
              <a:t>Exemplo: Apresentar o nome e o salário dos funcionarios do departamento 1 ou 2 e salário &gt; 1000.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pt-BR" sz="20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pt-BR" sz="2000"/>
              <a:t>select nome,salario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pt-BR" sz="2000"/>
              <a:t>from funcionario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pt-BR" sz="2000"/>
              <a:t>where id_departamento in (1,2) and salario &gt; 1000;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pt-BR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38B33FC1-8E53-40AF-AED7-5E0480328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SQL Plus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DB68409E-7308-4AD8-9616-91AFFA3F7B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 SQL Plus é a ferramenta da Oracle para execução de consultas SQL ad-hoc</a:t>
            </a:r>
          </a:p>
          <a:p>
            <a:pPr eaLnBrk="1" hangingPunct="1"/>
            <a:r>
              <a:rPr lang="pt-BR" altLang="pt-BR"/>
              <a:t>Possibilita a execução de comandos SQL e PL/SQL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xmlns="" id="{0F112E06-402A-4572-9122-7706AF1BF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Linguagem SQL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xmlns="" id="{848CA030-EEA1-4A19-A63C-1D876E65ED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pt-BR" sz="2000"/>
              <a:t>Cláusula WHERE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pt-BR" sz="2000"/>
              <a:t>Valores Nulo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pt-BR" sz="2000"/>
              <a:t>Ex: Apresentar o nome dos funcionarios que não estão vinculados a nenhum departamento.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pt-BR" altLang="pt-BR"/>
              <a:t>SQL&gt; select nome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pt-BR" altLang="pt-BR"/>
              <a:t>  2  from funcionario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pt-BR" altLang="pt-BR"/>
              <a:t>  3  where id_departamento is null;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pt-BR" altLang="pt-BR"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xmlns="" id="{5070BFC6-A27E-4BB7-A142-5DC9FDA0C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Linguagem SQL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xmlns="" id="{82BB8322-B176-45DB-AA60-B31AC38DB5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pt-BR" sz="2000"/>
              <a:t>Cláusula WHERE</a:t>
            </a:r>
            <a:endParaRPr lang="en-US" altLang="pt-BR" sz="2100"/>
          </a:p>
          <a:p>
            <a:pPr lvl="1" eaLnBrk="1" hangingPunct="1">
              <a:lnSpc>
                <a:spcPct val="90000"/>
              </a:lnSpc>
            </a:pPr>
            <a:r>
              <a:rPr lang="en-US" altLang="pt-BR" sz="2000"/>
              <a:t>Comparações com Like ou Not like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pt-BR" sz="2000"/>
              <a:t>%: representa qualquer seqüência de caracteres.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pt-BR" sz="2000"/>
              <a:t>_: representa um único caracter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pt-BR" sz="2000"/>
              <a:t>Ex: Apresentar o nome dos Funcionário que começam por M.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pt-BR" sz="200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pt-BR" sz="2000"/>
              <a:t> select nome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pt-BR" sz="2000"/>
              <a:t> from funcionario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pt-BR" sz="2000"/>
              <a:t> where nome like ‘M%';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xmlns="" id="{E9A9CA43-F201-4D1E-9CA7-28C099B4CF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UPDATE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xmlns="" id="{421DCE7B-77C2-4648-B120-0EE49E77C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UPDATE tabela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/>
              <a:t>	SET coluna1=valor[,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/>
              <a:t> 	 	   coluna 2=valor,...]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/>
              <a:t>	[WHERE condição];</a:t>
            </a:r>
          </a:p>
          <a:p>
            <a:pPr eaLnBrk="1" hangingPunct="1"/>
            <a:endParaRPr lang="pt-BR" altLang="pt-BR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/>
              <a:t>update funcionario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/>
              <a:t>set salario = salario*1.1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/>
              <a:t>where id_departamento= 1;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xmlns="" id="{6416FAE2-587E-4045-BD97-94BBA61AF9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DELETE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xmlns="" id="{DA3DDEEC-08B0-4DCB-9F87-1C6C1086E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DELETE FROM tabela[,tabelas]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/>
              <a:t>	[WHERE condição];</a:t>
            </a:r>
          </a:p>
          <a:p>
            <a:pPr eaLnBrk="1" hangingPunct="1"/>
            <a:endParaRPr lang="pt-BR" altLang="pt-BR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/>
              <a:t>delete from funcionario where id_funcionario=3;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xmlns="" id="{1E9A5EA9-62AD-4643-B86C-6AE6B283D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Linguagem SQL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xmlns="" id="{4D5AD812-9CB7-4139-82FF-2FB7D187BC8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96975"/>
            <a:ext cx="7848600" cy="29527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pt-BR" sz="2000" dirty="0"/>
              <a:t>Inner Join, join</a:t>
            </a:r>
          </a:p>
          <a:p>
            <a:pPr eaLnBrk="1" hangingPunct="1">
              <a:lnSpc>
                <a:spcPct val="80000"/>
              </a:lnSpc>
            </a:pPr>
            <a:endParaRPr lang="pt-BR" altLang="pt-BR" sz="14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200" dirty="0" err="1"/>
              <a:t>Ex</a:t>
            </a:r>
            <a:r>
              <a:rPr lang="pt-BR" altLang="pt-BR" sz="1200" dirty="0"/>
              <a:t>: Apresentar o nome dos funcionários e o seu respectivo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200" dirty="0"/>
              <a:t> departamento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200" dirty="0"/>
              <a:t>(apenas para aqueles funcionários que estão alocados em um dos departamentos da empresa).</a:t>
            </a:r>
            <a:endParaRPr lang="en-US" altLang="pt-BR" sz="19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pt-BR" sz="18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200" dirty="0"/>
              <a:t>select </a:t>
            </a:r>
            <a:r>
              <a:rPr lang="en-US" altLang="pt-BR" sz="1200" dirty="0" err="1"/>
              <a:t>funcionario.nome,departamento.nome</a:t>
            </a:r>
            <a:endParaRPr lang="en-US" altLang="pt-BR" sz="12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200" dirty="0"/>
              <a:t>from </a:t>
            </a:r>
            <a:r>
              <a:rPr lang="en-US" altLang="pt-BR" sz="1200" dirty="0" err="1"/>
              <a:t>funcionario</a:t>
            </a:r>
            <a:r>
              <a:rPr lang="en-US" altLang="pt-BR" sz="1200" dirty="0"/>
              <a:t> inner join </a:t>
            </a:r>
            <a:r>
              <a:rPr lang="en-US" altLang="pt-BR" sz="1200" dirty="0" err="1"/>
              <a:t>departamento</a:t>
            </a:r>
            <a:endParaRPr lang="en-US" altLang="pt-BR" sz="12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200" dirty="0"/>
              <a:t>on </a:t>
            </a:r>
            <a:r>
              <a:rPr lang="en-US" altLang="pt-BR" sz="1200" dirty="0" err="1"/>
              <a:t>funcionario.id_departamento</a:t>
            </a:r>
            <a:r>
              <a:rPr lang="en-US" altLang="pt-BR" sz="1200" dirty="0"/>
              <a:t>=</a:t>
            </a:r>
            <a:r>
              <a:rPr lang="en-US" altLang="pt-BR" sz="1200" dirty="0" err="1"/>
              <a:t>departamento.id_departamento</a:t>
            </a:r>
            <a:r>
              <a:rPr lang="en-US" altLang="pt-BR" sz="1200" dirty="0"/>
              <a:t>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pt-BR" sz="12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200" dirty="0"/>
              <a:t>select </a:t>
            </a:r>
            <a:r>
              <a:rPr lang="en-US" altLang="pt-BR" sz="1200" dirty="0" err="1"/>
              <a:t>f.nome,d.nome</a:t>
            </a:r>
            <a:endParaRPr lang="en-US" altLang="pt-BR" sz="12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200" dirty="0"/>
              <a:t>from </a:t>
            </a:r>
            <a:r>
              <a:rPr lang="en-US" altLang="pt-BR" sz="1200" dirty="0" err="1"/>
              <a:t>funcionario</a:t>
            </a:r>
            <a:r>
              <a:rPr lang="en-US" altLang="pt-BR" sz="1200" dirty="0"/>
              <a:t> f inner join </a:t>
            </a:r>
            <a:r>
              <a:rPr lang="en-US" altLang="pt-BR" sz="1200" dirty="0" err="1"/>
              <a:t>departamento</a:t>
            </a:r>
            <a:r>
              <a:rPr lang="en-US" altLang="pt-BR" sz="1200" dirty="0"/>
              <a:t> d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200" dirty="0"/>
              <a:t>on </a:t>
            </a:r>
            <a:r>
              <a:rPr lang="en-US" altLang="pt-BR" sz="1200" dirty="0" err="1"/>
              <a:t>f.id_departamento</a:t>
            </a:r>
            <a:r>
              <a:rPr lang="en-US" altLang="pt-BR" sz="1200" dirty="0"/>
              <a:t>=</a:t>
            </a:r>
            <a:r>
              <a:rPr lang="en-US" altLang="pt-BR" sz="1200" dirty="0" err="1"/>
              <a:t>d.id_departamento</a:t>
            </a:r>
            <a:r>
              <a:rPr lang="en-US" altLang="pt-BR" sz="1200" dirty="0"/>
              <a:t>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pt-BR" sz="12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pt-BR" sz="12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200" dirty="0" err="1"/>
              <a:t>Notação</a:t>
            </a:r>
            <a:r>
              <a:rPr lang="en-US" altLang="pt-BR" sz="1200" dirty="0"/>
              <a:t> </a:t>
            </a:r>
            <a:r>
              <a:rPr lang="en-US" altLang="pt-BR" sz="1200" dirty="0" err="1"/>
              <a:t>mais</a:t>
            </a:r>
            <a:r>
              <a:rPr lang="en-US" altLang="pt-BR" sz="1200" dirty="0"/>
              <a:t> </a:t>
            </a:r>
            <a:r>
              <a:rPr lang="en-US" altLang="pt-BR" sz="1200" dirty="0" err="1"/>
              <a:t>antiga</a:t>
            </a:r>
            <a:r>
              <a:rPr lang="en-US" altLang="pt-BR" sz="1200" dirty="0"/>
              <a:t>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pt-BR" sz="1200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pt-BR" sz="1200" dirty="0"/>
              <a:t>select </a:t>
            </a:r>
            <a:r>
              <a:rPr lang="en-US" altLang="pt-BR" sz="1200" dirty="0" err="1"/>
              <a:t>funcionario.nome,dpartamento.nome</a:t>
            </a:r>
            <a:endParaRPr lang="en-US" altLang="pt-BR" sz="1200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pt-BR" sz="1200" dirty="0"/>
              <a:t>from </a:t>
            </a:r>
            <a:r>
              <a:rPr lang="en-US" altLang="pt-BR" sz="1200" dirty="0" err="1"/>
              <a:t>funcionario</a:t>
            </a:r>
            <a:r>
              <a:rPr lang="en-US" altLang="pt-BR" sz="1200" dirty="0"/>
              <a:t> f, </a:t>
            </a:r>
            <a:r>
              <a:rPr lang="en-US" altLang="pt-BR" sz="1200" dirty="0" err="1"/>
              <a:t>epartamento</a:t>
            </a:r>
            <a:r>
              <a:rPr lang="en-US" altLang="pt-BR" sz="1200" dirty="0"/>
              <a:t> d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pt-BR" sz="1200" dirty="0"/>
              <a:t>on </a:t>
            </a:r>
            <a:r>
              <a:rPr lang="en-US" altLang="pt-BR" sz="1200" dirty="0" err="1"/>
              <a:t>funcionario.id_departamento</a:t>
            </a:r>
            <a:r>
              <a:rPr lang="en-US" altLang="pt-BR" sz="1200" dirty="0"/>
              <a:t>=</a:t>
            </a:r>
            <a:r>
              <a:rPr lang="en-US" altLang="pt-BR" sz="1200" dirty="0" err="1"/>
              <a:t>departamento.id_departamento</a:t>
            </a:r>
            <a:r>
              <a:rPr lang="en-US" altLang="pt-BR" sz="1200" dirty="0"/>
              <a:t>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pt-BR" sz="18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pt-BR" sz="19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900" dirty="0"/>
              <a:t>	</a:t>
            </a:r>
          </a:p>
        </p:txBody>
      </p:sp>
      <p:graphicFrame>
        <p:nvGraphicFramePr>
          <p:cNvPr id="321540" name="Group 4">
            <a:extLst>
              <a:ext uri="{FF2B5EF4-FFF2-40B4-BE49-F238E27FC236}">
                <a16:creationId xmlns:a16="http://schemas.microsoft.com/office/drawing/2014/main" xmlns="" id="{C99DD380-8AF9-4719-BD69-F13F7A3C04C7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5076825" y="765175"/>
          <a:ext cx="3873500" cy="1089026"/>
        </p:xfrm>
        <a:graphic>
          <a:graphicData uri="http://schemas.openxmlformats.org/drawingml/2006/table">
            <a:tbl>
              <a:tblPr/>
              <a:tblGrid>
                <a:gridCol w="1136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7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id_funcionario</a:t>
                      </a: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nome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salario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id_departamento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Ana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3000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Pedro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6000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Maria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5000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21730" name="Group 194">
            <a:extLst>
              <a:ext uri="{FF2B5EF4-FFF2-40B4-BE49-F238E27FC236}">
                <a16:creationId xmlns:a16="http://schemas.microsoft.com/office/drawing/2014/main" xmlns="" id="{129CD825-2831-4E18-ABBF-E27A56C8FCFF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6804025" y="2349500"/>
          <a:ext cx="2000250" cy="806450"/>
        </p:xfrm>
        <a:graphic>
          <a:graphicData uri="http://schemas.openxmlformats.org/drawingml/2006/table">
            <a:tbl>
              <a:tblPr/>
              <a:tblGrid>
                <a:gridCol w="12811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Id_departamento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nome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6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Rh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Vendas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21729" name="Group 193">
            <a:extLst>
              <a:ext uri="{FF2B5EF4-FFF2-40B4-BE49-F238E27FC236}">
                <a16:creationId xmlns:a16="http://schemas.microsoft.com/office/drawing/2014/main" xmlns="" id="{48418D22-8B62-49C4-B4F9-84E48B4D8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352491"/>
              </p:ext>
            </p:extLst>
          </p:nvPr>
        </p:nvGraphicFramePr>
        <p:xfrm>
          <a:off x="7013575" y="4683408"/>
          <a:ext cx="1512887" cy="1035049"/>
        </p:xfrm>
        <a:graphic>
          <a:graphicData uri="http://schemas.openxmlformats.org/drawingml/2006/table">
            <a:tbl>
              <a:tblPr/>
              <a:tblGrid>
                <a:gridCol w="7165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86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nome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83" marR="91483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nome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83" marR="91483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Ana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83" marR="91483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Rh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83" marR="91483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92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Pedro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83" marR="91483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Rh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83" marR="91483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Maria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83" marR="91483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Vendas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83" marR="91483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4270" name="CaixaDeTexto 1">
            <a:extLst>
              <a:ext uri="{FF2B5EF4-FFF2-40B4-BE49-F238E27FC236}">
                <a16:creationId xmlns:a16="http://schemas.microsoft.com/office/drawing/2014/main" xmlns="" id="{ADDCD355-A9E0-4489-80FA-D16A318F9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7844" y="4210775"/>
            <a:ext cx="20056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400" dirty="0"/>
              <a:t>Resultado da consulta: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xmlns="" id="{65B3AA73-71ED-43F1-8CBA-AF1FA3646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703263"/>
          </a:xfrm>
        </p:spPr>
        <p:txBody>
          <a:bodyPr/>
          <a:lstStyle/>
          <a:p>
            <a:pPr eaLnBrk="1" hangingPunct="1"/>
            <a:r>
              <a:rPr lang="pt-BR" altLang="pt-BR"/>
              <a:t>Linguagem SQL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xmlns="" id="{E5E93985-598A-446F-A618-C679EC3738C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96975"/>
            <a:ext cx="3959225" cy="24479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pt-BR" sz="1800" dirty="0" err="1"/>
              <a:t>Utilizando</a:t>
            </a:r>
            <a:r>
              <a:rPr lang="en-US" altLang="pt-BR" sz="1800" dirty="0"/>
              <a:t> </a:t>
            </a:r>
            <a:r>
              <a:rPr lang="en-US" altLang="pt-BR" sz="1800" dirty="0" err="1"/>
              <a:t>mais</a:t>
            </a:r>
            <a:r>
              <a:rPr lang="en-US" altLang="pt-BR" sz="1800" dirty="0"/>
              <a:t> de </a:t>
            </a:r>
            <a:r>
              <a:rPr lang="en-US" altLang="pt-BR" sz="1800" dirty="0" err="1"/>
              <a:t>uma</a:t>
            </a:r>
            <a:r>
              <a:rPr lang="en-US" altLang="pt-BR" sz="1800" dirty="0"/>
              <a:t> </a:t>
            </a:r>
            <a:r>
              <a:rPr lang="en-US" altLang="pt-BR" sz="1800" dirty="0" err="1"/>
              <a:t>tabela</a:t>
            </a:r>
            <a:endParaRPr lang="en-US" altLang="pt-BR" sz="18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400" dirty="0" err="1"/>
              <a:t>Produto</a:t>
            </a:r>
            <a:r>
              <a:rPr lang="en-US" altLang="pt-BR" sz="1400" dirty="0"/>
              <a:t> </a:t>
            </a:r>
            <a:r>
              <a:rPr lang="en-US" altLang="pt-BR" sz="1400" dirty="0" err="1"/>
              <a:t>Cartesiano</a:t>
            </a:r>
            <a:endParaRPr lang="en-US" altLang="pt-BR" sz="14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pt-BR" sz="14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dirty="0"/>
              <a:t>select *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dirty="0"/>
              <a:t>from </a:t>
            </a:r>
            <a:r>
              <a:rPr lang="en-US" altLang="pt-BR" sz="1600" dirty="0" err="1"/>
              <a:t>funcionario</a:t>
            </a:r>
            <a:r>
              <a:rPr lang="en-US" altLang="pt-BR" sz="1600" dirty="0"/>
              <a:t>  cross join           </a:t>
            </a:r>
            <a:r>
              <a:rPr lang="en-US" altLang="pt-BR" sz="1600" dirty="0" err="1"/>
              <a:t>departamento</a:t>
            </a:r>
            <a:r>
              <a:rPr lang="en-US" altLang="pt-BR" sz="1600" dirty="0"/>
              <a:t> 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pt-BR" sz="16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pt-BR" sz="1600" dirty="0"/>
              <a:t>select *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pt-BR" sz="1600" dirty="0"/>
              <a:t>from </a:t>
            </a:r>
            <a:r>
              <a:rPr lang="en-US" altLang="pt-BR" sz="1600" dirty="0" err="1"/>
              <a:t>funcionario</a:t>
            </a:r>
            <a:r>
              <a:rPr lang="en-US" altLang="pt-BR" sz="1600" dirty="0"/>
              <a:t>, </a:t>
            </a:r>
            <a:r>
              <a:rPr lang="en-US" altLang="pt-BR" sz="1600" dirty="0" err="1"/>
              <a:t>departamento</a:t>
            </a:r>
            <a:r>
              <a:rPr lang="en-US" altLang="pt-BR" sz="1600" dirty="0"/>
              <a:t> 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pt-BR" sz="16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pt-BR" sz="16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800" dirty="0"/>
              <a:t>	</a:t>
            </a:r>
          </a:p>
        </p:txBody>
      </p:sp>
      <p:graphicFrame>
        <p:nvGraphicFramePr>
          <p:cNvPr id="317611" name="Group 171">
            <a:extLst>
              <a:ext uri="{FF2B5EF4-FFF2-40B4-BE49-F238E27FC236}">
                <a16:creationId xmlns:a16="http://schemas.microsoft.com/office/drawing/2014/main" xmlns="" id="{06CF8081-3C4E-4D3A-A2EA-4A2E74C5B143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4659313" y="1196975"/>
          <a:ext cx="3873500" cy="1089026"/>
        </p:xfrm>
        <a:graphic>
          <a:graphicData uri="http://schemas.openxmlformats.org/drawingml/2006/table">
            <a:tbl>
              <a:tblPr/>
              <a:tblGrid>
                <a:gridCol w="1136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73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id_funcionario</a:t>
                      </a: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nome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salario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id_departamento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4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Ana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3000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44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Pedro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6000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57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Maria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5000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17896" name="Group 456">
            <a:extLst>
              <a:ext uri="{FF2B5EF4-FFF2-40B4-BE49-F238E27FC236}">
                <a16:creationId xmlns:a16="http://schemas.microsoft.com/office/drawing/2014/main" xmlns="" id="{3326E3C7-B792-409A-B626-BAA3E1C46BFC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4643438" y="2420938"/>
          <a:ext cx="2000250" cy="806450"/>
        </p:xfrm>
        <a:graphic>
          <a:graphicData uri="http://schemas.openxmlformats.org/drawingml/2006/table">
            <a:tbl>
              <a:tblPr/>
              <a:tblGrid>
                <a:gridCol w="12811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9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Id_departamento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nome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62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Rh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9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Vendas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17894" name="Group 454">
            <a:extLst>
              <a:ext uri="{FF2B5EF4-FFF2-40B4-BE49-F238E27FC236}">
                <a16:creationId xmlns:a16="http://schemas.microsoft.com/office/drawing/2014/main" xmlns="" id="{B20E8C7A-5479-47F2-8D16-314B8EF8110A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4076700"/>
          <a:ext cx="5903913" cy="1990728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27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62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61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7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id_funcionario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nome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salario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id_departamento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id_departamento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nome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Ana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3000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Rh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Ana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3000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Vendas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Pedro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6000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Rh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Pedro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6000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Vendas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Maria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5000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Rh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Maria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5000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Vendas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96359" name="Text Box 455">
            <a:extLst>
              <a:ext uri="{FF2B5EF4-FFF2-40B4-BE49-F238E27FC236}">
                <a16:creationId xmlns:a16="http://schemas.microsoft.com/office/drawing/2014/main" xmlns="" id="{6FB399B1-AB2D-4479-B76E-3E72DF299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6449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2*3 = 6 linhas no resultado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xmlns="" id="{BAA46C11-B36F-40E1-B729-6F9DF4AA8A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Linguagem SQL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xmlns="" id="{1BC91403-47E8-48F5-9949-1B143E0D7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pt-BR" sz="1900"/>
              <a:t>Funções de Grupo: sum, count, avg, min, max, stddev, variance.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pt-BR" sz="1900"/>
              <a:t>O count não conta valores nulos.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pt-BR" sz="1900"/>
              <a:t>Para as outras funções os cálculos são feitos ignorando os valores nulos.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pt-BR" sz="1900"/>
              <a:t>As funções de grupo atuam sobre um conjunto de linhas.</a:t>
            </a:r>
          </a:p>
          <a:p>
            <a:pPr eaLnBrk="1" hangingPunct="1">
              <a:lnSpc>
                <a:spcPct val="90000"/>
              </a:lnSpc>
            </a:pPr>
            <a:endParaRPr lang="en-US" altLang="pt-BR" sz="19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2000"/>
              <a:t>Ex: Apresentar a média de salários dos funcionários.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pt-BR" sz="18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pt-BR" sz="2000"/>
              <a:t>select avg(salario)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pt-BR" sz="2000"/>
              <a:t>from funcionario;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pt-BR" sz="1800"/>
              <a:t>    </a:t>
            </a:r>
            <a:endParaRPr lang="en-US" altLang="pt-BR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pt-BR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2000"/>
              <a:t>	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pt-BR" sz="2000"/>
          </a:p>
          <a:p>
            <a:pPr lvl="1" eaLnBrk="1" hangingPunct="1">
              <a:lnSpc>
                <a:spcPct val="90000"/>
              </a:lnSpc>
            </a:pPr>
            <a:endParaRPr lang="pt-BR" altLang="pt-BR" sz="2000"/>
          </a:p>
          <a:p>
            <a:pPr lvl="1" eaLnBrk="1" hangingPunct="1">
              <a:lnSpc>
                <a:spcPct val="90000"/>
              </a:lnSpc>
            </a:pPr>
            <a:endParaRPr lang="pt-BR" altLang="pt-BR" sz="2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xmlns="" id="{37BD0C01-1A48-4D91-9BFB-5F1A09D1C4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Linguagem SQL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xmlns="" id="{A2846306-AB8E-4774-B41D-41F7E6474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pt-BR" sz="1900"/>
              <a:t>Cláusula GROUP BY: Agrupa partes do resultado de uma consulta sobre as quais é possível utilizar uma função de agregação.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pt-BR" sz="20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2000"/>
              <a:t>Ex: Para cada departamento apresentar o código do departamento e a média de salários.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pt-BR" sz="20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pt-BR" sz="2000"/>
              <a:t>select id_departamento,avg(salario)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pt-BR" sz="2000"/>
              <a:t>from funcionario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pt-BR" sz="2000"/>
              <a:t>group by id_departamento;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pt-BR" sz="2000"/>
              <a:t>  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pt-BR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2000"/>
              <a:t>	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pt-BR" sz="2000"/>
          </a:p>
          <a:p>
            <a:pPr lvl="1" eaLnBrk="1" hangingPunct="1">
              <a:lnSpc>
                <a:spcPct val="90000"/>
              </a:lnSpc>
            </a:pPr>
            <a:endParaRPr lang="pt-BR" altLang="pt-BR" sz="2000"/>
          </a:p>
          <a:p>
            <a:pPr lvl="1" eaLnBrk="1" hangingPunct="1">
              <a:lnSpc>
                <a:spcPct val="90000"/>
              </a:lnSpc>
            </a:pPr>
            <a:endParaRPr lang="pt-BR" altLang="pt-BR" sz="2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xmlns="" id="{E6948268-6DEF-4B9B-A3F4-CA511ACF1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Linguagem SQL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xmlns="" id="{C4DD9D84-CAA8-4ACF-9953-6C47812320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pt-BR" sz="1900"/>
              <a:t>Cláusula HAVING:Especifica condições para formação de um grupo. Só existe associada a cláusula Group By. As condições só podem envolver os atributos da cláusula group by ou uma função de agregação.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pt-BR" sz="1900"/>
          </a:p>
          <a:p>
            <a:pPr lvl="1" eaLnBrk="1" hangingPunct="1">
              <a:lnSpc>
                <a:spcPct val="90000"/>
              </a:lnSpc>
            </a:pPr>
            <a:r>
              <a:rPr lang="en-US" altLang="pt-BR" sz="2000"/>
              <a:t>Ex: Apresentar o código departamento e a média de salários para os departamentos com mais de 4 funcionários.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pt-BR" sz="20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2000"/>
              <a:t>select id_departamento,avg(salario)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2000"/>
              <a:t> from funcionario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2000"/>
              <a:t> group by id_departamento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2000"/>
              <a:t> having count(*) &gt; 4;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pt-BR" sz="20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700"/>
              <a:t>    </a:t>
            </a:r>
            <a:endParaRPr lang="pt-BR" altLang="pt-BR" sz="1700"/>
          </a:p>
          <a:p>
            <a:pPr lvl="1" eaLnBrk="1" hangingPunct="1">
              <a:lnSpc>
                <a:spcPct val="90000"/>
              </a:lnSpc>
            </a:pPr>
            <a:endParaRPr lang="pt-BR" altLang="pt-BR" sz="17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xmlns="" id="{BC38A0BC-73B4-4623-9078-80307276E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Linguagem SQL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xmlns="" id="{038E2D79-F3AB-40B5-95EC-0EE9C4F86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pt-BR" dirty="0"/>
              <a:t>Left Join </a:t>
            </a:r>
            <a:r>
              <a:rPr lang="en-US" altLang="pt-BR" dirty="0" err="1"/>
              <a:t>ou</a:t>
            </a:r>
            <a:r>
              <a:rPr lang="en-US" altLang="pt-BR" dirty="0"/>
              <a:t> left outer join: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16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dirty="0" err="1"/>
              <a:t>Ex</a:t>
            </a:r>
            <a:r>
              <a:rPr lang="pt-BR" altLang="pt-BR" sz="1400" dirty="0"/>
              <a:t>: Para todos os funcionários apresentar o nome do funcionário e o nome do departamento. (mesmo os funcionários que não possuem departamento devem aparecer)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dirty="0" err="1"/>
              <a:t>select</a:t>
            </a:r>
            <a:r>
              <a:rPr lang="pt-BR" altLang="pt-BR" dirty="0"/>
              <a:t> </a:t>
            </a:r>
            <a:r>
              <a:rPr lang="pt-BR" altLang="pt-BR" dirty="0" err="1"/>
              <a:t>f.nome,d.nome</a:t>
            </a:r>
            <a:endParaRPr lang="pt-BR" altLang="pt-BR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dirty="0" err="1"/>
              <a:t>from</a:t>
            </a:r>
            <a:r>
              <a:rPr lang="pt-BR" altLang="pt-BR" dirty="0"/>
              <a:t> </a:t>
            </a:r>
            <a:r>
              <a:rPr lang="pt-BR" altLang="pt-BR" dirty="0" err="1"/>
              <a:t>funcionario</a:t>
            </a:r>
            <a:r>
              <a:rPr lang="pt-BR" altLang="pt-BR" dirty="0"/>
              <a:t> f </a:t>
            </a:r>
            <a:r>
              <a:rPr lang="pt-BR" altLang="pt-BR" dirty="0" err="1"/>
              <a:t>left</a:t>
            </a:r>
            <a:r>
              <a:rPr lang="pt-BR" altLang="pt-BR" dirty="0"/>
              <a:t> </a:t>
            </a:r>
            <a:r>
              <a:rPr lang="pt-BR" altLang="pt-BR" dirty="0" err="1"/>
              <a:t>outer</a:t>
            </a:r>
            <a:r>
              <a:rPr lang="pt-BR" altLang="pt-BR" dirty="0"/>
              <a:t> </a:t>
            </a:r>
            <a:r>
              <a:rPr lang="pt-BR" altLang="pt-BR" dirty="0" err="1"/>
              <a:t>join</a:t>
            </a:r>
            <a:r>
              <a:rPr lang="pt-BR" altLang="pt-BR" dirty="0"/>
              <a:t> departamento d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dirty="0" err="1"/>
              <a:t>on</a:t>
            </a:r>
            <a:r>
              <a:rPr lang="pt-BR" altLang="pt-BR" dirty="0"/>
              <a:t> </a:t>
            </a:r>
            <a:r>
              <a:rPr lang="pt-BR" altLang="pt-BR" dirty="0" err="1"/>
              <a:t>f.id_departamento</a:t>
            </a:r>
            <a:r>
              <a:rPr lang="pt-BR" altLang="pt-BR" dirty="0"/>
              <a:t> = </a:t>
            </a:r>
            <a:r>
              <a:rPr lang="pt-BR" altLang="pt-BR" dirty="0" err="1"/>
              <a:t>d.id_departamento</a:t>
            </a:r>
            <a:r>
              <a:rPr lang="pt-BR" altLang="pt-BR" dirty="0" smtClean="0"/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dirty="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200" dirty="0" smtClean="0"/>
              <a:t>Notação mais antiga aceita no Oracle:</a:t>
            </a:r>
            <a:endParaRPr lang="pt-BR" altLang="pt-BR" sz="12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pt-BR" altLang="pt-BR" sz="1200" dirty="0" err="1"/>
              <a:t>select</a:t>
            </a:r>
            <a:r>
              <a:rPr lang="pt-BR" altLang="pt-BR" sz="1200" dirty="0"/>
              <a:t> </a:t>
            </a:r>
            <a:r>
              <a:rPr lang="pt-BR" altLang="pt-BR" sz="1200" dirty="0" err="1"/>
              <a:t>f.nome,d.nome</a:t>
            </a:r>
            <a:endParaRPr lang="pt-BR" altLang="pt-BR" sz="12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pt-BR" altLang="pt-BR" sz="1200" dirty="0" err="1"/>
              <a:t>from</a:t>
            </a:r>
            <a:r>
              <a:rPr lang="pt-BR" altLang="pt-BR" sz="1200" dirty="0"/>
              <a:t> </a:t>
            </a:r>
            <a:r>
              <a:rPr lang="pt-BR" altLang="pt-BR" sz="1200" dirty="0" err="1"/>
              <a:t>funcionario</a:t>
            </a:r>
            <a:r>
              <a:rPr lang="pt-BR" altLang="pt-BR" sz="1200" dirty="0"/>
              <a:t> </a:t>
            </a:r>
            <a:r>
              <a:rPr lang="pt-BR" altLang="pt-BR" sz="1200" dirty="0" smtClean="0"/>
              <a:t>f, departamento </a:t>
            </a:r>
            <a:r>
              <a:rPr lang="pt-BR" altLang="pt-BR" sz="1200" dirty="0"/>
              <a:t>d 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pt-BR" altLang="pt-BR" sz="1200" dirty="0" err="1" smtClean="0"/>
              <a:t>where</a:t>
            </a:r>
            <a:r>
              <a:rPr lang="pt-BR" altLang="pt-BR" sz="1200" dirty="0" smtClean="0"/>
              <a:t> </a:t>
            </a:r>
            <a:r>
              <a:rPr lang="pt-BR" altLang="pt-BR" sz="1200" dirty="0" err="1" smtClean="0"/>
              <a:t>f.id_departamento</a:t>
            </a:r>
            <a:r>
              <a:rPr lang="pt-BR" altLang="pt-BR" sz="1200" dirty="0" smtClean="0"/>
              <a:t> </a:t>
            </a:r>
            <a:r>
              <a:rPr lang="pt-BR" altLang="pt-BR" sz="1200" dirty="0"/>
              <a:t>= </a:t>
            </a:r>
            <a:r>
              <a:rPr lang="pt-BR" altLang="pt-BR" sz="1200" dirty="0" err="1" smtClean="0"/>
              <a:t>d.id_departamento</a:t>
            </a:r>
            <a:r>
              <a:rPr lang="pt-BR" altLang="pt-BR" sz="1200" dirty="0" smtClean="0"/>
              <a:t> (+);</a:t>
            </a:r>
            <a:endParaRPr lang="pt-BR" altLang="pt-BR" sz="12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dirty="0"/>
          </a:p>
          <a:p>
            <a:pPr lvl="1" eaLnBrk="1" hangingPunct="1">
              <a:lnSpc>
                <a:spcPct val="80000"/>
              </a:lnSpc>
            </a:pPr>
            <a:endParaRPr lang="pt-BR" altLang="pt-BR" dirty="0"/>
          </a:p>
        </p:txBody>
      </p:sp>
      <p:sp>
        <p:nvSpPr>
          <p:cNvPr id="104452" name="Oval 5">
            <a:extLst>
              <a:ext uri="{FF2B5EF4-FFF2-40B4-BE49-F238E27FC236}">
                <a16:creationId xmlns:a16="http://schemas.microsoft.com/office/drawing/2014/main" xmlns="" id="{B7449C71-98FA-4D8B-82E3-43A76A0C6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3573463"/>
            <a:ext cx="1368425" cy="1296987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400"/>
              <a:t>Tabela 1</a:t>
            </a:r>
          </a:p>
        </p:txBody>
      </p:sp>
      <p:sp>
        <p:nvSpPr>
          <p:cNvPr id="104453" name="Oval 4">
            <a:extLst>
              <a:ext uri="{FF2B5EF4-FFF2-40B4-BE49-F238E27FC236}">
                <a16:creationId xmlns:a16="http://schemas.microsoft.com/office/drawing/2014/main" xmlns="" id="{04C85EF5-2613-42D4-B595-C18790FF4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3573463"/>
            <a:ext cx="1368425" cy="129698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400"/>
              <a:t>Tabela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4A8555DB-E1CE-42EA-A23B-1BF2D7D1E8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Linguagem SQL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2274CA5F-EF87-44F9-89B3-EE4AD319E6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1700"/>
              <a:t>Comandos SQL:</a:t>
            </a:r>
          </a:p>
          <a:p>
            <a:pPr lvl="1" eaLnBrk="1" hangingPunct="1"/>
            <a:r>
              <a:rPr lang="pt-BR" altLang="pt-BR" sz="1800"/>
              <a:t>Podem ser escritos em maiúsculas ou minúsculas.</a:t>
            </a:r>
          </a:p>
          <a:p>
            <a:pPr lvl="1" eaLnBrk="1" hangingPunct="1"/>
            <a:r>
              <a:rPr lang="pt-BR" altLang="pt-BR" sz="1800"/>
              <a:t>Usualmente coloca-se cada cláusula em uma linha separada.</a:t>
            </a:r>
          </a:p>
          <a:p>
            <a:pPr lvl="1" eaLnBrk="1" hangingPunct="1"/>
            <a:r>
              <a:rPr lang="pt-BR" altLang="pt-BR" sz="1800"/>
              <a:t>Devem ser utilizados tabulações e espaços para melhorar a clareza.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sz="17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xmlns="" id="{A8E33A76-74F1-4BA9-BEE9-80DEB3BDB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Linguagem SQL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xmlns="" id="{D0EA6B93-E5FF-446D-BC60-810B985B65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675687" cy="15113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pt-BR" dirty="0"/>
              <a:t>Right Join </a:t>
            </a:r>
            <a:r>
              <a:rPr lang="en-US" altLang="pt-BR" dirty="0" err="1"/>
              <a:t>ou</a:t>
            </a:r>
            <a:r>
              <a:rPr lang="en-US" altLang="pt-BR" dirty="0"/>
              <a:t> right outer join: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16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dirty="0" err="1"/>
              <a:t>Ex</a:t>
            </a:r>
            <a:r>
              <a:rPr lang="pt-BR" altLang="pt-BR" sz="1400" dirty="0"/>
              <a:t>: Apresentar o nome dos </a:t>
            </a:r>
            <a:r>
              <a:rPr lang="pt-BR" altLang="pt-BR" sz="1400" dirty="0" err="1"/>
              <a:t>funcionarios</a:t>
            </a:r>
            <a:r>
              <a:rPr lang="pt-BR" altLang="pt-BR" sz="1400" dirty="0"/>
              <a:t> e o respectivo departamento. Não apresentar os dados dos funcionários que não possuem departamento, mas os departamentos que não tem funcionários devem aparecer no resultado.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dirty="0" err="1"/>
              <a:t>select</a:t>
            </a:r>
            <a:r>
              <a:rPr lang="pt-BR" altLang="pt-BR" dirty="0"/>
              <a:t> </a:t>
            </a:r>
            <a:r>
              <a:rPr lang="pt-BR" altLang="pt-BR" dirty="0" err="1"/>
              <a:t>f.nome,d.nome</a:t>
            </a:r>
            <a:endParaRPr lang="pt-BR" altLang="pt-BR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dirty="0" err="1"/>
              <a:t>from</a:t>
            </a:r>
            <a:r>
              <a:rPr lang="pt-BR" altLang="pt-BR" dirty="0"/>
              <a:t> </a:t>
            </a:r>
            <a:r>
              <a:rPr lang="pt-BR" altLang="pt-BR" dirty="0" err="1"/>
              <a:t>funcionario</a:t>
            </a:r>
            <a:r>
              <a:rPr lang="pt-BR" altLang="pt-BR" dirty="0"/>
              <a:t> f </a:t>
            </a:r>
            <a:r>
              <a:rPr lang="pt-BR" altLang="pt-BR" dirty="0" err="1"/>
              <a:t>right</a:t>
            </a:r>
            <a:r>
              <a:rPr lang="pt-BR" altLang="pt-BR" dirty="0"/>
              <a:t> </a:t>
            </a:r>
            <a:r>
              <a:rPr lang="pt-BR" altLang="pt-BR" dirty="0" err="1"/>
              <a:t>outer</a:t>
            </a:r>
            <a:r>
              <a:rPr lang="pt-BR" altLang="pt-BR" dirty="0"/>
              <a:t> </a:t>
            </a:r>
            <a:r>
              <a:rPr lang="pt-BR" altLang="pt-BR" dirty="0" err="1"/>
              <a:t>join</a:t>
            </a:r>
            <a:r>
              <a:rPr lang="pt-BR" altLang="pt-BR" dirty="0"/>
              <a:t> departamento d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dirty="0" err="1"/>
              <a:t>on</a:t>
            </a:r>
            <a:r>
              <a:rPr lang="pt-BR" altLang="pt-BR" dirty="0"/>
              <a:t> </a:t>
            </a:r>
            <a:r>
              <a:rPr lang="pt-BR" altLang="pt-BR" dirty="0" err="1"/>
              <a:t>f.id_departamento</a:t>
            </a:r>
            <a:r>
              <a:rPr lang="pt-BR" altLang="pt-BR" dirty="0"/>
              <a:t> = </a:t>
            </a:r>
            <a:r>
              <a:rPr lang="pt-BR" altLang="pt-BR" dirty="0" err="1"/>
              <a:t>d.id_departamento</a:t>
            </a:r>
            <a:r>
              <a:rPr lang="pt-BR" altLang="pt-BR" dirty="0"/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dirty="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pt-BR" altLang="pt-BR" sz="1400" dirty="0"/>
              <a:t>Notação mais antiga aceita no Oracle</a:t>
            </a:r>
            <a:r>
              <a:rPr lang="pt-BR" altLang="pt-BR" sz="1400" dirty="0" smtClean="0"/>
              <a:t>:</a:t>
            </a:r>
            <a:endParaRPr lang="pt-BR" altLang="pt-BR" sz="14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pt-BR" altLang="pt-BR" sz="1400" dirty="0" err="1"/>
              <a:t>select</a:t>
            </a:r>
            <a:r>
              <a:rPr lang="pt-BR" altLang="pt-BR" sz="1400" dirty="0"/>
              <a:t> </a:t>
            </a:r>
            <a:r>
              <a:rPr lang="pt-BR" altLang="pt-BR" sz="1400" dirty="0" err="1"/>
              <a:t>f.nome,d.nome</a:t>
            </a:r>
            <a:endParaRPr lang="pt-BR" altLang="pt-BR" sz="14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pt-BR" altLang="pt-BR" sz="1400" dirty="0" err="1"/>
              <a:t>from</a:t>
            </a:r>
            <a:r>
              <a:rPr lang="pt-BR" altLang="pt-BR" sz="1400" dirty="0"/>
              <a:t> </a:t>
            </a:r>
            <a:r>
              <a:rPr lang="pt-BR" altLang="pt-BR" sz="1400" dirty="0" err="1"/>
              <a:t>funcionario</a:t>
            </a:r>
            <a:r>
              <a:rPr lang="pt-BR" altLang="pt-BR" sz="1400" dirty="0"/>
              <a:t> f, departamento d 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pt-BR" altLang="pt-BR" sz="1400" dirty="0" err="1"/>
              <a:t>where</a:t>
            </a:r>
            <a:r>
              <a:rPr lang="pt-BR" altLang="pt-BR" sz="1400" dirty="0"/>
              <a:t> </a:t>
            </a:r>
            <a:r>
              <a:rPr lang="pt-BR" altLang="pt-BR" sz="1400" dirty="0" err="1" smtClean="0"/>
              <a:t>f.id_departamento</a:t>
            </a:r>
            <a:r>
              <a:rPr lang="pt-BR" altLang="pt-BR" sz="1400" dirty="0" smtClean="0"/>
              <a:t> (+) </a:t>
            </a:r>
            <a:r>
              <a:rPr lang="pt-BR" altLang="pt-BR" sz="1400" dirty="0"/>
              <a:t>= </a:t>
            </a:r>
            <a:r>
              <a:rPr lang="pt-BR" altLang="pt-BR" sz="1400" dirty="0" err="1" smtClean="0"/>
              <a:t>d.id_departamento</a:t>
            </a:r>
            <a:r>
              <a:rPr lang="pt-BR" altLang="pt-BR" sz="1400" dirty="0" smtClean="0"/>
              <a:t>;</a:t>
            </a:r>
            <a:endParaRPr lang="pt-BR" altLang="pt-BR" sz="1400" dirty="0"/>
          </a:p>
          <a:p>
            <a:pPr lvl="1" eaLnBrk="1" hangingPunct="1">
              <a:lnSpc>
                <a:spcPct val="80000"/>
              </a:lnSpc>
            </a:pPr>
            <a:endParaRPr lang="pt-BR" altLang="pt-BR" dirty="0"/>
          </a:p>
        </p:txBody>
      </p:sp>
      <p:sp>
        <p:nvSpPr>
          <p:cNvPr id="106500" name="Oval 4">
            <a:extLst>
              <a:ext uri="{FF2B5EF4-FFF2-40B4-BE49-F238E27FC236}">
                <a16:creationId xmlns:a16="http://schemas.microsoft.com/office/drawing/2014/main" xmlns="" id="{835F140B-64C5-4CCD-A975-B426B1F02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3644900"/>
            <a:ext cx="1368425" cy="1296988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400"/>
              <a:t>Tabela 2</a:t>
            </a:r>
          </a:p>
        </p:txBody>
      </p:sp>
      <p:sp>
        <p:nvSpPr>
          <p:cNvPr id="106501" name="Oval 5">
            <a:extLst>
              <a:ext uri="{FF2B5EF4-FFF2-40B4-BE49-F238E27FC236}">
                <a16:creationId xmlns:a16="http://schemas.microsoft.com/office/drawing/2014/main" xmlns="" id="{4226B360-9E59-4BCA-A4AD-42C0B5B46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3644900"/>
            <a:ext cx="1368425" cy="129698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400"/>
              <a:t>Tabela 1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2">
            <a:extLst>
              <a:ext uri="{FF2B5EF4-FFF2-40B4-BE49-F238E27FC236}">
                <a16:creationId xmlns:a16="http://schemas.microsoft.com/office/drawing/2014/main" xmlns="" id="{BC5E6BD1-4FD1-45F3-AECF-35FA46221C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Linguagem SQL</a:t>
            </a:r>
          </a:p>
        </p:txBody>
      </p:sp>
      <p:sp>
        <p:nvSpPr>
          <p:cNvPr id="1034" name="Rectangle 3">
            <a:extLst>
              <a:ext uri="{FF2B5EF4-FFF2-40B4-BE49-F238E27FC236}">
                <a16:creationId xmlns:a16="http://schemas.microsoft.com/office/drawing/2014/main" xmlns="" id="{E6A48F03-A70F-4E36-9E7D-542ACF85F55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96975"/>
            <a:ext cx="6119812" cy="4530725"/>
          </a:xfrm>
        </p:spPr>
        <p:txBody>
          <a:bodyPr/>
          <a:lstStyle/>
          <a:p>
            <a:pPr eaLnBrk="1" hangingPunct="1"/>
            <a:r>
              <a:rPr lang="en-US" altLang="pt-BR" sz="2000"/>
              <a:t>Full Join ou full outer join:</a:t>
            </a:r>
            <a:endParaRPr lang="pt-BR" altLang="pt-BR" sz="20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1200"/>
              <a:t>Ex: Apresentar o nome dos funcionários e o respectivo departamento. Apresentar os dados de todos os funcionários mesmo que não tenham correspondência de departamento e os dados de departamento mesmo que não tenham nenhum funcionário.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 sz="12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1800"/>
              <a:t>select f.nome,d.nome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1800"/>
              <a:t>from funcionario f full outer join departamento d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1800"/>
              <a:t>on f.id_departamento = d.id_departamento;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 sz="1800"/>
          </a:p>
          <a:p>
            <a:pPr lvl="1" eaLnBrk="1" hangingPunct="1"/>
            <a:endParaRPr lang="pt-BR" altLang="pt-BR" sz="18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 sz="2000"/>
          </a:p>
          <a:p>
            <a:pPr lvl="4" eaLnBrk="1" hangingPunct="1"/>
            <a:endParaRPr lang="pt-BR" altLang="pt-BR"/>
          </a:p>
        </p:txBody>
      </p:sp>
      <p:grpSp>
        <p:nvGrpSpPr>
          <p:cNvPr id="2" name="Diagram 8">
            <a:extLst>
              <a:ext uri="{FF2B5EF4-FFF2-40B4-BE49-F238E27FC236}">
                <a16:creationId xmlns:a16="http://schemas.microsoft.com/office/drawing/2014/main" xmlns="" id="{46F3D77C-D493-4E40-90AE-72DB5107E50C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2997200"/>
            <a:ext cx="2901950" cy="3024188"/>
            <a:chOff x="1247" y="2415"/>
            <a:chExt cx="1828" cy="1905"/>
          </a:xfrm>
        </p:grpSpPr>
        <p:sp>
          <p:nvSpPr>
            <p:cNvPr id="3" name="_s1028">
              <a:extLst>
                <a:ext uri="{FF2B5EF4-FFF2-40B4-BE49-F238E27FC236}">
                  <a16:creationId xmlns:a16="http://schemas.microsoft.com/office/drawing/2014/main" xmlns="" id="{B61E70E1-596D-4458-89AC-7653F61D795B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>
              <a:off x="2079" y="3025"/>
              <a:ext cx="686" cy="685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4699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" name="_s1029">
              <a:extLst>
                <a:ext uri="{FF2B5EF4-FFF2-40B4-BE49-F238E27FC236}">
                  <a16:creationId xmlns:a16="http://schemas.microsoft.com/office/drawing/2014/main" xmlns="" id="{405B831A-04E8-4F9E-8E78-3D9859FD4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" y="3282"/>
              <a:ext cx="18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_s1030">
              <a:extLst>
                <a:ext uri="{FF2B5EF4-FFF2-40B4-BE49-F238E27FC236}">
                  <a16:creationId xmlns:a16="http://schemas.microsoft.com/office/drawing/2014/main" xmlns="" id="{810FCD08-6E31-4303-93B2-73DEF1B8B6F2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>
              <a:off x="1556" y="3025"/>
              <a:ext cx="686" cy="685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4699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" name="_s1031">
              <a:extLst>
                <a:ext uri="{FF2B5EF4-FFF2-40B4-BE49-F238E27FC236}">
                  <a16:creationId xmlns:a16="http://schemas.microsoft.com/office/drawing/2014/main" xmlns="" id="{347D0AFC-B654-44D0-8794-FB7AA1569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282"/>
              <a:ext cx="18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Text Box 17">
              <a:extLst>
                <a:ext uri="{FF2B5EF4-FFF2-40B4-BE49-F238E27FC236}">
                  <a16:creationId xmlns:a16="http://schemas.microsoft.com/office/drawing/2014/main" xmlns="" id="{3DEF7020-A978-4FD4-9DD1-E758C73F5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3249"/>
              <a:ext cx="4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Tabela 2</a:t>
              </a:r>
            </a:p>
          </p:txBody>
        </p:sp>
      </p:grpSp>
      <p:sp>
        <p:nvSpPr>
          <p:cNvPr id="1035" name="Text Box 16">
            <a:extLst>
              <a:ext uri="{FF2B5EF4-FFF2-40B4-BE49-F238E27FC236}">
                <a16:creationId xmlns:a16="http://schemas.microsoft.com/office/drawing/2014/main" xmlns="" id="{58CF5FCA-E77A-4658-B2C6-D4CF8DAE2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4365625"/>
            <a:ext cx="774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200"/>
              <a:t>Tabela 1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xmlns="" id="{642DFC67-A9DC-43F9-BCEE-B86EDBD0C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Linguagem SQL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xmlns="" id="{90F98611-4F58-4180-8AAB-545E188FA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pt-BR"/>
              <a:t>Operadores Union, Union all, minus, intersect</a:t>
            </a:r>
            <a:endParaRPr lang="pt-BR" altLang="pt-BR"/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 sz="14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1400"/>
              <a:t>Ex: Apresentar o nome dos funcionários que também são alunos.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 sz="20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2000"/>
              <a:t>select nome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2000"/>
              <a:t>from funcionario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2000"/>
              <a:t>intersect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2000"/>
              <a:t>select nome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2000"/>
              <a:t>from aluno;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 sz="20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 sz="28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 sz="2800"/>
          </a:p>
          <a:p>
            <a:pPr lvl="1" eaLnBrk="1" hangingPunct="1"/>
            <a:endParaRPr lang="pt-BR" altLang="pt-BR" sz="2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xmlns="" id="{298B9605-A5E5-4CEA-A05F-335926F73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Linguagem SQL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xmlns="" id="{517172C0-2ECD-4E59-AA74-7477FC783D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pt-BR" sz="2000"/>
              <a:t>Subconsultas: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pt-BR" sz="1700"/>
              <a:t>EXISTS, NOT EXISTS; IN, NOT IN; Expressões sobre conjuntos: any, some, all; Operadores &gt;,&lt;, &lt;=,&gt;=,=, &lt;&gt;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pt-BR" sz="17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400"/>
              <a:t>Ex: Apresentar o nome dos funcionários do departamento RH.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/>
              <a:t>select f.nome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/>
              <a:t>from funcionario f inner join departamento d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/>
              <a:t>on f.id_departamento = d.id_departamento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/>
              <a:t>where d.nome=‘Rh’;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0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/>
              <a:t>select nome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/>
              <a:t>from funcionario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/>
              <a:t>where id_departamento = ( select id_departamento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/>
              <a:t>                                            from departamento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/>
              <a:t>                                            where nome=‘Rh’);</a:t>
            </a:r>
          </a:p>
          <a:p>
            <a:pPr lvl="1" eaLnBrk="1" hangingPunct="1">
              <a:lnSpc>
                <a:spcPct val="90000"/>
              </a:lnSpc>
            </a:pPr>
            <a:endParaRPr lang="pt-BR" altLang="pt-BR" sz="2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xmlns="" id="{ED064474-228C-457A-A378-29A27FD04C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Linguagem SQL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xmlns="" id="{2BF3F156-FEA9-400E-A45A-5D6684386DA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pt-BR"/>
              <a:t>Subconsultas: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1200"/>
              <a:t>select nome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1200"/>
              <a:t>from funcionario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1200"/>
              <a:t>where id_departamento = ( select id_departamento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1200"/>
              <a:t>                                            from departamento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1200"/>
              <a:t>                                            where nome=‘Rh’);</a:t>
            </a:r>
          </a:p>
          <a:p>
            <a:pPr lvl="1" eaLnBrk="1" hangingPunct="1"/>
            <a:endParaRPr lang="pt-BR" altLang="pt-BR" sz="1200"/>
          </a:p>
        </p:txBody>
      </p:sp>
      <p:graphicFrame>
        <p:nvGraphicFramePr>
          <p:cNvPr id="362500" name="Group 4">
            <a:extLst>
              <a:ext uri="{FF2B5EF4-FFF2-40B4-BE49-F238E27FC236}">
                <a16:creationId xmlns:a16="http://schemas.microsoft.com/office/drawing/2014/main" xmlns="" id="{0697E792-DA1C-4601-831E-97393E0555A0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4659313" y="1196975"/>
          <a:ext cx="3225800" cy="1223964"/>
        </p:xfrm>
        <a:graphic>
          <a:graphicData uri="http://schemas.openxmlformats.org/drawingml/2006/table">
            <a:tbl>
              <a:tblPr/>
              <a:tblGrid>
                <a:gridCol w="946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04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id_funcionario</a:t>
                      </a: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nome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salario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id_departamento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Ana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3000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Pedro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6000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Maria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5000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62544" name="Group 48">
            <a:extLst>
              <a:ext uri="{FF2B5EF4-FFF2-40B4-BE49-F238E27FC236}">
                <a16:creationId xmlns:a16="http://schemas.microsoft.com/office/drawing/2014/main" xmlns="" id="{AEF9955A-19AC-4E12-A626-A7737E008376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5651500" y="2565400"/>
          <a:ext cx="1568450" cy="777876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Id_departamento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nome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Rh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Vendas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3709" name="AutoShape 50">
            <a:extLst>
              <a:ext uri="{FF2B5EF4-FFF2-40B4-BE49-F238E27FC236}">
                <a16:creationId xmlns:a16="http://schemas.microsoft.com/office/drawing/2014/main" xmlns="" id="{40830D71-A181-4072-A782-AE0420E50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2781300"/>
            <a:ext cx="288925" cy="360363"/>
          </a:xfrm>
          <a:prstGeom prst="downArrow">
            <a:avLst>
              <a:gd name="adj1" fmla="val 50000"/>
              <a:gd name="adj2" fmla="val 3118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113710" name="Text Box 51">
            <a:extLst>
              <a:ext uri="{FF2B5EF4-FFF2-40B4-BE49-F238E27FC236}">
                <a16:creationId xmlns:a16="http://schemas.microsoft.com/office/drawing/2014/main" xmlns="" id="{8DDF38DE-5445-4FB9-B052-7F40F594A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141663"/>
            <a:ext cx="22875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200"/>
              <a:t>A subconsulta retorna o valor 1</a:t>
            </a:r>
          </a:p>
        </p:txBody>
      </p:sp>
      <p:sp>
        <p:nvSpPr>
          <p:cNvPr id="113711" name="Text Box 52">
            <a:extLst>
              <a:ext uri="{FF2B5EF4-FFF2-40B4-BE49-F238E27FC236}">
                <a16:creationId xmlns:a16="http://schemas.microsoft.com/office/drawing/2014/main" xmlns="" id="{F87E2C71-DD0D-439F-AF90-31E28829F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3544888"/>
            <a:ext cx="45640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Para cada linha da tabela funcionário verifica se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o id_departamento é igual a 1.</a:t>
            </a:r>
          </a:p>
        </p:txBody>
      </p:sp>
      <p:sp>
        <p:nvSpPr>
          <p:cNvPr id="113712" name="Text Box 53">
            <a:extLst>
              <a:ext uri="{FF2B5EF4-FFF2-40B4-BE49-F238E27FC236}">
                <a16:creationId xmlns:a16="http://schemas.microsoft.com/office/drawing/2014/main" xmlns="" id="{B27A6CED-F4C5-4FD9-8A25-D2EE0EFD5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365625"/>
            <a:ext cx="12255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Resposta: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   Ana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   Pedro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xmlns="" id="{D54739E9-647F-4C91-8077-BA44C31BB6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Linguagem SQL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xmlns="" id="{10892FE3-E614-4E25-87A8-FFB7C86365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pt-BR" sz="2000"/>
              <a:t>Subconsultas: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1400"/>
              <a:t>Ex: Apresentar o nome dos funcionários do departamento RH ou Vendas.</a:t>
            </a:r>
          </a:p>
          <a:p>
            <a:pPr lvl="1" eaLnBrk="1" hangingPunct="1">
              <a:lnSpc>
                <a:spcPct val="90000"/>
              </a:lnSpc>
            </a:pPr>
            <a:endParaRPr lang="pt-BR" altLang="pt-BR" sz="14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/>
              <a:t>select f.nome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/>
              <a:t>from funcionario f inner join departamento d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/>
              <a:t>on f.id_departamento = d.id_departamento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/>
              <a:t>where d.nome in (‘Rh’, ‘Vendas’);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0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/>
              <a:t>select nome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/>
              <a:t>from funcionario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/>
              <a:t>where id_departamento in ( select id_departamento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/>
              <a:t>                                            from departamento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/>
              <a:t>                                            where nome in (‘Vendas’,’Rh’));</a:t>
            </a:r>
          </a:p>
          <a:p>
            <a:pPr lvl="1" eaLnBrk="1" hangingPunct="1">
              <a:lnSpc>
                <a:spcPct val="90000"/>
              </a:lnSpc>
            </a:pPr>
            <a:endParaRPr lang="pt-BR" altLang="pt-BR" sz="2000"/>
          </a:p>
          <a:p>
            <a:pPr lvl="1" eaLnBrk="1" hangingPunct="1">
              <a:lnSpc>
                <a:spcPct val="90000"/>
              </a:lnSpc>
            </a:pPr>
            <a:r>
              <a:rPr lang="pt-BR" altLang="pt-BR" sz="1400"/>
              <a:t>Obs: se na segunda consulta colocar = e não in está errado pois a segunda consulta retorna mais de um valor.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xmlns="" id="{E52A0F9E-B160-4CB9-843D-149D930A44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Linguagem SQL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xmlns="" id="{25028810-A1E1-42EE-9B36-D8ED2B0B085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96975"/>
            <a:ext cx="467995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pt-BR" sz="1800"/>
              <a:t>Subconsultas: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200"/>
              <a:t>select nome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200"/>
              <a:t>from funcionario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200"/>
              <a:t>where id_departamento in ( select id_departamento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200"/>
              <a:t>                                            from departamento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200"/>
              <a:t>                                            where nome in (‘Vendas’,’Rh’));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200"/>
          </a:p>
        </p:txBody>
      </p:sp>
      <p:graphicFrame>
        <p:nvGraphicFramePr>
          <p:cNvPr id="366596" name="Group 4">
            <a:extLst>
              <a:ext uri="{FF2B5EF4-FFF2-40B4-BE49-F238E27FC236}">
                <a16:creationId xmlns:a16="http://schemas.microsoft.com/office/drawing/2014/main" xmlns="" id="{EA5320FA-3C49-4BC5-AC57-D4772352185B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5364163" y="1196975"/>
          <a:ext cx="3455987" cy="1152526"/>
        </p:xfrm>
        <a:graphic>
          <a:graphicData uri="http://schemas.openxmlformats.org/drawingml/2006/table">
            <a:tbl>
              <a:tblPr/>
              <a:tblGrid>
                <a:gridCol w="1014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id_funcionario</a:t>
                      </a: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nome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salario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id_departamento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Ana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3000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Pedro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6000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Maria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5000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66624" name="Group 32">
            <a:extLst>
              <a:ext uri="{FF2B5EF4-FFF2-40B4-BE49-F238E27FC236}">
                <a16:creationId xmlns:a16="http://schemas.microsoft.com/office/drawing/2014/main" xmlns="" id="{94AAB316-257C-49C4-A7B9-1B7FE97E5551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6516688" y="2492375"/>
          <a:ext cx="1655762" cy="792164"/>
        </p:xfrm>
        <a:graphic>
          <a:graphicData uri="http://schemas.openxmlformats.org/drawingml/2006/table">
            <a:tbl>
              <a:tblPr/>
              <a:tblGrid>
                <a:gridCol w="1060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Id_departamento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nome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0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Rh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Vendas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7805" name="AutoShape 47">
            <a:extLst>
              <a:ext uri="{FF2B5EF4-FFF2-40B4-BE49-F238E27FC236}">
                <a16:creationId xmlns:a16="http://schemas.microsoft.com/office/drawing/2014/main" xmlns="" id="{ABE99E1E-D44E-498C-A6ED-698026CD9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2565400"/>
            <a:ext cx="287338" cy="288925"/>
          </a:xfrm>
          <a:prstGeom prst="downArrow">
            <a:avLst>
              <a:gd name="adj1" fmla="val 50000"/>
              <a:gd name="adj2" fmla="val 2513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117806" name="Text Box 48">
            <a:extLst>
              <a:ext uri="{FF2B5EF4-FFF2-40B4-BE49-F238E27FC236}">
                <a16:creationId xmlns:a16="http://schemas.microsoft.com/office/drawing/2014/main" xmlns="" id="{AAE70CF7-B102-4A81-AA98-357F610AF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26368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117807" name="Text Box 49">
            <a:extLst>
              <a:ext uri="{FF2B5EF4-FFF2-40B4-BE49-F238E27FC236}">
                <a16:creationId xmlns:a16="http://schemas.microsoft.com/office/drawing/2014/main" xmlns="" id="{D02FF452-8ED7-48EC-A2F2-75CCB9A34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2947988"/>
            <a:ext cx="22177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A subconsulta retorna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os valor 1 e 2.</a:t>
            </a:r>
          </a:p>
        </p:txBody>
      </p:sp>
      <p:sp>
        <p:nvSpPr>
          <p:cNvPr id="117808" name="Text Box 50">
            <a:extLst>
              <a:ext uri="{FF2B5EF4-FFF2-40B4-BE49-F238E27FC236}">
                <a16:creationId xmlns:a16="http://schemas.microsoft.com/office/drawing/2014/main" xmlns="" id="{813936F8-698A-421A-A2EC-FDE803C99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597275"/>
            <a:ext cx="4506913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Para cada linha da tabela funcionário verifica 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o id_departamento é igual a 1 ou 2.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Resposta: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Ana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Pedro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Maria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xmlns="" id="{9BE16302-A9E8-43EB-9C77-00E9939E1F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Linguagem SQL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xmlns="" id="{3E7FF71D-41E9-44E4-815D-66C6FE90602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96975"/>
            <a:ext cx="489585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pt-BR" sz="1800"/>
              <a:t>Subconsultas: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pt-BR" sz="1500"/>
              <a:t>Apresentar o nome do(s) funcionário(s) que recebem o maior salário.</a:t>
            </a:r>
          </a:p>
          <a:p>
            <a:pPr lvl="1" eaLnBrk="1" hangingPunct="1">
              <a:lnSpc>
                <a:spcPct val="90000"/>
              </a:lnSpc>
            </a:pPr>
            <a:endParaRPr lang="en-US" altLang="pt-BR" sz="15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/>
              <a:t>select nome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/>
              <a:t>from funcionario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/>
              <a:t>where salario = ( select max(salario)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/>
              <a:t>                            from funcionario);</a:t>
            </a:r>
          </a:p>
          <a:p>
            <a:pPr lvl="1" eaLnBrk="1" hangingPunct="1">
              <a:lnSpc>
                <a:spcPct val="90000"/>
              </a:lnSpc>
            </a:pPr>
            <a:endParaRPr lang="pt-BR" altLang="pt-BR" sz="1600"/>
          </a:p>
        </p:txBody>
      </p:sp>
      <p:graphicFrame>
        <p:nvGraphicFramePr>
          <p:cNvPr id="335876" name="Group 4">
            <a:extLst>
              <a:ext uri="{FF2B5EF4-FFF2-40B4-BE49-F238E27FC236}">
                <a16:creationId xmlns:a16="http://schemas.microsoft.com/office/drawing/2014/main" xmlns="" id="{2F91345D-2357-4A8E-84B5-67002D72AD8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292725" y="1052513"/>
          <a:ext cx="3600450" cy="1223961"/>
        </p:xfrm>
        <a:graphic>
          <a:graphicData uri="http://schemas.openxmlformats.org/drawingml/2006/table">
            <a:tbl>
              <a:tblPr/>
              <a:tblGrid>
                <a:gridCol w="1057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88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22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id_funcionario</a:t>
                      </a: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nome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salario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id_departamento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3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Ana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3000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Pedro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6000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6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Maria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5000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19839" name="AutoShape 32">
            <a:extLst>
              <a:ext uri="{FF2B5EF4-FFF2-40B4-BE49-F238E27FC236}">
                <a16:creationId xmlns:a16="http://schemas.microsoft.com/office/drawing/2014/main" xmlns="" id="{E0911990-D2CD-4535-A9EF-251A2E756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500438"/>
            <a:ext cx="287338" cy="360362"/>
          </a:xfrm>
          <a:prstGeom prst="downArrow">
            <a:avLst>
              <a:gd name="adj1" fmla="val 50000"/>
              <a:gd name="adj2" fmla="val 3135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119840" name="Text Box 33">
            <a:extLst>
              <a:ext uri="{FF2B5EF4-FFF2-40B4-BE49-F238E27FC236}">
                <a16:creationId xmlns:a16="http://schemas.microsoft.com/office/drawing/2014/main" xmlns="" id="{1AEA292D-3444-4F24-A276-C6712D599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063" y="3905250"/>
            <a:ext cx="14144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Retorna 6000</a:t>
            </a:r>
          </a:p>
        </p:txBody>
      </p:sp>
      <p:sp>
        <p:nvSpPr>
          <p:cNvPr id="119841" name="Text Box 34">
            <a:extLst>
              <a:ext uri="{FF2B5EF4-FFF2-40B4-BE49-F238E27FC236}">
                <a16:creationId xmlns:a16="http://schemas.microsoft.com/office/drawing/2014/main" xmlns="" id="{D5BE7668-2617-4E53-929B-A5C10F816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337050"/>
            <a:ext cx="671988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Para cada linha da tabela funcionário verifica se o salário é igual a 6000.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Resposta: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 Pedro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xmlns="" id="{DC568DEB-D195-4CF6-8B20-C022575E87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Linguagem SQL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xmlns="" id="{6225FB3F-5488-43C9-B3A4-C4961DF40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pt-BR" sz="2000"/>
              <a:t>Subconsultas: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pt-BR" sz="1700"/>
              <a:t>Apresentar o nome do(s) funcionário(s), código de departamento e salário para os funcionários que recebem o maior salário no seu departamento. Ordenar por nome do funcionário.</a:t>
            </a:r>
          </a:p>
          <a:p>
            <a:pPr lvl="1" eaLnBrk="1" hangingPunct="1">
              <a:lnSpc>
                <a:spcPct val="90000"/>
              </a:lnSpc>
            </a:pPr>
            <a:endParaRPr lang="en-US" altLang="pt-BR" sz="17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/>
              <a:t>select nome,id_departamento, salario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/>
              <a:t>from funcionario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/>
              <a:t>where (id_departamento,salario)  in ( select id_departamento,max(salario)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/>
              <a:t>                            		       from funcionario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/>
              <a:t>                                                           group by id_departamento)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/>
              <a:t>Order by nome;</a:t>
            </a:r>
          </a:p>
          <a:p>
            <a:pPr lvl="1" eaLnBrk="1" hangingPunct="1">
              <a:lnSpc>
                <a:spcPct val="90000"/>
              </a:lnSpc>
            </a:pPr>
            <a:endParaRPr lang="pt-BR" altLang="pt-BR"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xmlns="" id="{A6AEA27C-B0C9-4BF2-BD51-731FF633F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Linguagem SQL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xmlns="" id="{A2B5EFEF-715A-4F65-B106-1D58CBFD816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96975"/>
            <a:ext cx="7056437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pt-BR" sz="1800"/>
              <a:t>Subconsultas: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400"/>
              <a:t>select nome,id_departamento, salario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400"/>
              <a:t>from funcionario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400"/>
              <a:t>where (id_departamento,salario)  in ( select id_departamento,max(salario)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400"/>
              <a:t>                            		           from funcionario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400"/>
              <a:t>                                                           group by id_departamento)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400"/>
              <a:t>Order by nome;</a:t>
            </a:r>
          </a:p>
          <a:p>
            <a:pPr lvl="1" eaLnBrk="1" hangingPunct="1">
              <a:lnSpc>
                <a:spcPct val="90000"/>
              </a:lnSpc>
            </a:pPr>
            <a:endParaRPr lang="pt-BR" altLang="pt-BR" sz="1400"/>
          </a:p>
        </p:txBody>
      </p:sp>
      <p:graphicFrame>
        <p:nvGraphicFramePr>
          <p:cNvPr id="371716" name="Group 4">
            <a:extLst>
              <a:ext uri="{FF2B5EF4-FFF2-40B4-BE49-F238E27FC236}">
                <a16:creationId xmlns:a16="http://schemas.microsoft.com/office/drawing/2014/main" xmlns="" id="{92B59444-9E96-42F4-92DF-43A3D698AA17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5508625" y="765175"/>
          <a:ext cx="3311525" cy="792163"/>
        </p:xfrm>
        <a:graphic>
          <a:graphicData uri="http://schemas.openxmlformats.org/drawingml/2006/table">
            <a:tbl>
              <a:tblPr/>
              <a:tblGrid>
                <a:gridCol w="971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id_funcionario</a:t>
                      </a: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nome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salario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id_departamento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6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Ana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3000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Pedro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6000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7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Maria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5000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71759" name="Group 47">
            <a:extLst>
              <a:ext uri="{FF2B5EF4-FFF2-40B4-BE49-F238E27FC236}">
                <a16:creationId xmlns:a16="http://schemas.microsoft.com/office/drawing/2014/main" xmlns="" id="{37DF8272-768E-4390-A6AD-12C89D57FDEA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7019925" y="1628775"/>
          <a:ext cx="1871663" cy="685800"/>
        </p:xfrm>
        <a:graphic>
          <a:graphicData uri="http://schemas.openxmlformats.org/drawingml/2006/table">
            <a:tbl>
              <a:tblPr/>
              <a:tblGrid>
                <a:gridCol w="11985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5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Id_departamento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nome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6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Rh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5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Vendas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3949" name="AutoShape 48">
            <a:extLst>
              <a:ext uri="{FF2B5EF4-FFF2-40B4-BE49-F238E27FC236}">
                <a16:creationId xmlns:a16="http://schemas.microsoft.com/office/drawing/2014/main" xmlns="" id="{E753011C-9A9C-4969-8F58-18C393790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2781300"/>
            <a:ext cx="358775" cy="360363"/>
          </a:xfrm>
          <a:prstGeom prst="downArrow">
            <a:avLst>
              <a:gd name="adj1" fmla="val 50000"/>
              <a:gd name="adj2" fmla="val 2511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123950" name="Text Box 49">
            <a:extLst>
              <a:ext uri="{FF2B5EF4-FFF2-40B4-BE49-F238E27FC236}">
                <a16:creationId xmlns:a16="http://schemas.microsoft.com/office/drawing/2014/main" xmlns="" id="{536002A6-3F33-4A22-B22E-A8D37F547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3141663"/>
            <a:ext cx="183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Retorna: 1 6000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              2 5000</a:t>
            </a:r>
          </a:p>
        </p:txBody>
      </p:sp>
      <p:sp>
        <p:nvSpPr>
          <p:cNvPr id="123951" name="Text Box 50">
            <a:extLst>
              <a:ext uri="{FF2B5EF4-FFF2-40B4-BE49-F238E27FC236}">
                <a16:creationId xmlns:a16="http://schemas.microsoft.com/office/drawing/2014/main" xmlns="" id="{996B44EC-007E-417A-A34C-972349DEC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121150"/>
            <a:ext cx="6315075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Para cada linha da tabela funcionário verifica se o id_departamento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e o salário são iguais a 1 6000 ou 2 5000.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Resposta: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  Pedro  1  6000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  Maria    2  5000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7DBC8D2C-416A-48B4-B819-F600EB0C5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SQL Plus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28B4C06C-8158-40D4-9D54-C733FE5907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Para finalizar um comando digite ponto e vírgula (;) ou / em uma linha em branco.</a:t>
            </a:r>
          </a:p>
          <a:p>
            <a:pPr eaLnBrk="1" hangingPunct="1"/>
            <a:r>
              <a:rPr lang="pt-BR" altLang="pt-BR"/>
              <a:t>Todo comando SQL executado é armazenado em um buffer, para reexecutar o último comando utilize uma barra (/) no prompt.</a:t>
            </a:r>
          </a:p>
          <a:p>
            <a:pPr eaLnBrk="1" hangingPunct="1"/>
            <a:r>
              <a:rPr lang="pt-BR" altLang="pt-BR"/>
              <a:t>Não importa se os comandos são escritos em maiúsculas ou minúsculas.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xmlns="" id="{4EAFC2A3-635B-4500-9424-7B370F5E0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Linguagem SQL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xmlns="" id="{AD394C30-8CBE-48C9-97D9-D9E9552C6C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pt-BR" sz="2000"/>
              <a:t>Subconsultas: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pt-BR" sz="1700"/>
              <a:t>Apresentar o nome dos funcionários que tem salário maior que todos os funcionários do departamento de Vendas.</a:t>
            </a:r>
          </a:p>
          <a:p>
            <a:pPr lvl="1" eaLnBrk="1" hangingPunct="1">
              <a:lnSpc>
                <a:spcPct val="90000"/>
              </a:lnSpc>
            </a:pPr>
            <a:endParaRPr lang="en-US" altLang="pt-BR" sz="17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/>
              <a:t>select nome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/>
              <a:t>from funcionario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/>
              <a:t>where salario &gt; all ( select f.salario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/>
              <a:t>                                from funcionario f, departamento d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/>
              <a:t>                                where f.id_departamento = d.id_departamento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/>
              <a:t>                            	and d.nome=‘Vendas’);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000"/>
          </a:p>
          <a:p>
            <a:pPr lvl="1" eaLnBrk="1" hangingPunct="1">
              <a:lnSpc>
                <a:spcPct val="90000"/>
              </a:lnSpc>
            </a:pPr>
            <a:endParaRPr lang="pt-BR" altLang="pt-BR" sz="1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xmlns="" id="{5C981C55-3BC3-4F16-A0C8-798E3E681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Linguagem SQL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xmlns="" id="{8A8C1DBE-958B-4969-956E-8129AC738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07375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pt-BR" sz="2000"/>
              <a:t>Subconsultas: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pt-BR" sz="1700"/>
              <a:t>Exists: Se a sub-consulta retornar alguma linha, então o exists retorna verdadeiro senão retorna falso.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pt-BR" sz="1700"/>
          </a:p>
          <a:p>
            <a:pPr lvl="1" eaLnBrk="1" hangingPunct="1">
              <a:lnSpc>
                <a:spcPct val="90000"/>
              </a:lnSpc>
            </a:pPr>
            <a:r>
              <a:rPr lang="en-US" altLang="pt-BR" sz="1700"/>
              <a:t>Ex:Retorna o nome dos funcionários do departamento de Vendas.</a:t>
            </a:r>
          </a:p>
          <a:p>
            <a:pPr lvl="1" eaLnBrk="1" hangingPunct="1">
              <a:lnSpc>
                <a:spcPct val="90000"/>
              </a:lnSpc>
            </a:pPr>
            <a:endParaRPr lang="en-US" altLang="pt-BR" sz="17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/>
              <a:t>select nome, id_departamento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/>
              <a:t>from funcionario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/>
              <a:t>where exists (select null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/>
              <a:t>                     from departamento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/>
              <a:t>                     where funcionario.id_departamento = departamento.id_departamento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/>
              <a:t>                     and nome = ‘Vendas’);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6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400"/>
          </a:p>
          <a:p>
            <a:pPr lvl="1" eaLnBrk="1" hangingPunct="1">
              <a:lnSpc>
                <a:spcPct val="90000"/>
              </a:lnSpc>
            </a:pPr>
            <a:endParaRPr lang="pt-BR" altLang="pt-BR" sz="2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xmlns="" id="{EAE80463-58D8-45B7-9F0B-1F81EE3111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Linguagem SQL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xmlns="" id="{CE6F73A6-729E-48D2-AD16-94A0AED08C1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96975"/>
            <a:ext cx="7991475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pt-BR" sz="1800"/>
              <a:t>Subconsultas:</a:t>
            </a:r>
            <a:endParaRPr lang="en-US" altLang="pt-BR" sz="15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400"/>
              <a:t>select nome, id_departamento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400"/>
              <a:t>from funcionario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400"/>
              <a:t>where exists (select null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400"/>
              <a:t>                     from departamento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400"/>
              <a:t>                     where funcionario.id_departamento = departamento.id_departamento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400"/>
              <a:t>                     and nome = ‘Vendas’);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4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200"/>
          </a:p>
          <a:p>
            <a:pPr lvl="1" eaLnBrk="1" hangingPunct="1">
              <a:lnSpc>
                <a:spcPct val="90000"/>
              </a:lnSpc>
            </a:pPr>
            <a:endParaRPr lang="pt-BR" altLang="pt-BR" sz="1800"/>
          </a:p>
        </p:txBody>
      </p:sp>
      <p:graphicFrame>
        <p:nvGraphicFramePr>
          <p:cNvPr id="376836" name="Group 4">
            <a:extLst>
              <a:ext uri="{FF2B5EF4-FFF2-40B4-BE49-F238E27FC236}">
                <a16:creationId xmlns:a16="http://schemas.microsoft.com/office/drawing/2014/main" xmlns="" id="{788D7C07-C3DE-45B4-9950-085577FE683F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5651500" y="692150"/>
          <a:ext cx="3024188" cy="792163"/>
        </p:xfrm>
        <a:graphic>
          <a:graphicData uri="http://schemas.openxmlformats.org/drawingml/2006/table">
            <a:tbl>
              <a:tblPr/>
              <a:tblGrid>
                <a:gridCol w="8874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id_funcionario</a:t>
                      </a: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nome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salario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id_departamento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6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Ana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3000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Pedro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6000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7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Maria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5000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76864" name="Group 32">
            <a:extLst>
              <a:ext uri="{FF2B5EF4-FFF2-40B4-BE49-F238E27FC236}">
                <a16:creationId xmlns:a16="http://schemas.microsoft.com/office/drawing/2014/main" xmlns="" id="{6F04E5BF-0D5E-4738-A871-955BC9C1067A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6877050" y="1557338"/>
          <a:ext cx="1800225" cy="720726"/>
        </p:xfrm>
        <a:graphic>
          <a:graphicData uri="http://schemas.openxmlformats.org/drawingml/2006/table">
            <a:tbl>
              <a:tblPr/>
              <a:tblGrid>
                <a:gridCol w="11541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Id_departamento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nome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Rh</a:t>
                      </a:r>
                      <a:endParaRPr kumimoji="0" lang="pt-BR" alt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Vendas</a:t>
                      </a:r>
                      <a:endParaRPr kumimoji="0" lang="pt-BR" alt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30093" name="Text Box 47">
            <a:extLst>
              <a:ext uri="{FF2B5EF4-FFF2-40B4-BE49-F238E27FC236}">
                <a16:creationId xmlns:a16="http://schemas.microsoft.com/office/drawing/2014/main" xmlns="" id="{E1D062A2-B13F-428E-BC68-1CB9C9FE6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524250"/>
            <a:ext cx="7345362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Para a primeira linha da tabela funcionario onde o id_departamento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é igual a 1, verificar se existe alguma linha que retorna da subconsulta onde o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id_departamento na tabela departamento é igual a 1 e o nome do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Departamento é Vendas? Sim, a linha da consulta externa vai para o resultado.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Não, a linha da consulta externa não vai para o resultado.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xmlns="" id="{083E8FF5-0F90-483E-8236-B44E4174F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Linguagem SQL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xmlns="" id="{F6FA8781-80D7-42F3-8179-531FAE524D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675687" cy="4530725"/>
          </a:xfrm>
        </p:spPr>
        <p:txBody>
          <a:bodyPr/>
          <a:lstStyle/>
          <a:p>
            <a:pPr eaLnBrk="1" hangingPunct="1"/>
            <a:r>
              <a:rPr lang="en-US" altLang="pt-BR" sz="3600"/>
              <a:t>Subconsultas:</a:t>
            </a:r>
          </a:p>
          <a:p>
            <a:pPr lvl="1" eaLnBrk="1" hangingPunct="1"/>
            <a:r>
              <a:rPr lang="en-US" altLang="pt-BR" sz="1400"/>
              <a:t>Ex:Retorna o nome dos funcionários que não possuem departamento.</a:t>
            </a:r>
          </a:p>
          <a:p>
            <a:pPr lvl="1" eaLnBrk="1" hangingPunct="1"/>
            <a:endParaRPr lang="en-US" altLang="pt-BR" sz="14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1600"/>
              <a:t>select nome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1600"/>
              <a:t>from funcionario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1600"/>
              <a:t>where not exists (select null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1600"/>
              <a:t>                            from departamento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1600"/>
              <a:t>                            where funcionario.id_departamento = departamento.id_departamento);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 sz="16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 sz="1800"/>
          </a:p>
          <a:p>
            <a:pPr lvl="1" eaLnBrk="1" hangingPunct="1"/>
            <a:endParaRPr lang="pt-BR" altLang="pt-BR" sz="36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xmlns="" id="{2600B9A5-D7B6-4B16-B112-5F7302F629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Textos e Datas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xmlns="" id="{1E69016A-5D6D-4F39-AAD9-8DC34DF843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Textos e Datas devem ser colocados entre aspas simples;</a:t>
            </a:r>
          </a:p>
          <a:p>
            <a:pPr eaLnBrk="1" hangingPunct="1"/>
            <a:r>
              <a:rPr lang="pt-BR" altLang="pt-BR"/>
              <a:t>A comparação de textos diferencia maiúsculas e minúsculas;</a:t>
            </a:r>
          </a:p>
          <a:p>
            <a:pPr eaLnBrk="1" hangingPunct="1"/>
            <a:r>
              <a:rPr lang="pt-BR" altLang="pt-BR"/>
              <a:t>As datas possuem diferentes formatos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xmlns="" id="{9DF599F9-F8B1-4395-B023-D9A8293CB6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Operações com data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xmlns="" id="{73775770-363C-4D1A-98A5-190106A753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Data+número: soma o número de dias a data e retorna uma data;</a:t>
            </a:r>
          </a:p>
          <a:p>
            <a:pPr eaLnBrk="1" hangingPunct="1"/>
            <a:r>
              <a:rPr lang="pt-BR" altLang="pt-BR"/>
              <a:t>Data –número: diminui o número de dias da data e retorna uma data;</a:t>
            </a:r>
          </a:p>
          <a:p>
            <a:pPr eaLnBrk="1" hangingPunct="1"/>
            <a:r>
              <a:rPr lang="pt-BR" altLang="pt-BR"/>
              <a:t>Data – data: retorna o número de dias</a:t>
            </a:r>
          </a:p>
          <a:p>
            <a:pPr eaLnBrk="1" hangingPunct="1"/>
            <a:r>
              <a:rPr lang="pt-BR" altLang="pt-BR"/>
              <a:t>Data + número/24: data com um número de horas a mais.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/>
              <a:t>Select sysdate + 2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/>
              <a:t>From dual;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xmlns="" id="{D8B5DEC6-2003-40EF-8D17-ED475E3DF8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Funções de data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xmlns="" id="{915D15B1-19A2-42D3-9A1F-80B216EC8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/>
              <a:t>Sysdate: retorna a data e a hora atual (a data e a hora é obtida do servidor do banco de dados).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add)_months(data,meses): adiciona o número de meses a data esppecificada.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Trunc(data): retorna a data com o tempo indicando zero horas.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Formatos de data: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/>
              <a:t>	YYYY: ano; YEAR: ano por extenso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/>
              <a:t>    MM: mês; MON: nome do mês com 3 caracteres; Month: mês por extenso;.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/>
              <a:t>    dd:dia, DAY: dia por extenso; DY: nome do dia, abreviado com 3 caracteres.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xmlns="" id="{72C5B091-3263-4F73-BEC2-FFDEF38AC7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Operações com data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xmlns="" id="{6DB5C667-0E9E-4E0B-B4B6-7A5AB4304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pt-BR" altLang="pt-BR" sz="2000"/>
              <a:t>Hh24: hora do dia no intervalo de 1 a 23. mi:minuto; ss:segundo.</a:t>
            </a:r>
          </a:p>
          <a:p>
            <a:pPr marL="457200" indent="-457200" eaLnBrk="1" hangingPunct="1"/>
            <a:r>
              <a:rPr lang="pt-BR" altLang="pt-BR" sz="2000"/>
              <a:t>To_char: converte um número ou data em caracter no formato especificado.</a:t>
            </a:r>
          </a:p>
          <a:p>
            <a:pPr marL="801688" lvl="1" indent="-457200" eaLnBrk="1" hangingPunct="1">
              <a:buFont typeface="Wingdings" panose="05000000000000000000" pitchFamily="2" charset="2"/>
              <a:buNone/>
            </a:pPr>
            <a:r>
              <a:rPr lang="pt-BR" altLang="pt-BR" sz="2000"/>
              <a:t>Select to_char(sysdate, ‘dd/mm/yyyy hh24:mi’)</a:t>
            </a:r>
          </a:p>
          <a:p>
            <a:pPr marL="801688" lvl="1" indent="-457200" eaLnBrk="1" hangingPunct="1">
              <a:buFont typeface="Wingdings" panose="05000000000000000000" pitchFamily="2" charset="2"/>
              <a:buNone/>
            </a:pPr>
            <a:r>
              <a:rPr lang="pt-BR" altLang="pt-BR" sz="2000"/>
              <a:t>From dual;</a:t>
            </a:r>
          </a:p>
          <a:p>
            <a:pPr marL="801688" lvl="1" indent="-457200" eaLnBrk="1" hangingPunct="1">
              <a:buFont typeface="Wingdings" panose="05000000000000000000" pitchFamily="2" charset="2"/>
              <a:buNone/>
            </a:pPr>
            <a:r>
              <a:rPr lang="pt-BR" altLang="pt-BR" sz="2000"/>
              <a:t>To_date: converte uma cadeia de caracteres para data.</a:t>
            </a:r>
          </a:p>
          <a:p>
            <a:pPr marL="801688" lvl="1" indent="-457200" eaLnBrk="1" hangingPunct="1">
              <a:buFont typeface="Wingdings" panose="05000000000000000000" pitchFamily="2" charset="2"/>
              <a:buNone/>
            </a:pPr>
            <a:endParaRPr lang="pt-BR" altLang="pt-BR" sz="2000"/>
          </a:p>
          <a:p>
            <a:pPr marL="801688" lvl="1" indent="-457200" eaLnBrk="1" hangingPunct="1">
              <a:buFont typeface="Wingdings" panose="05000000000000000000" pitchFamily="2" charset="2"/>
              <a:buNone/>
            </a:pPr>
            <a:r>
              <a:rPr lang="pt-BR" altLang="pt-BR" sz="2000"/>
              <a:t>Select id_funcionrio</a:t>
            </a:r>
          </a:p>
          <a:p>
            <a:pPr marL="801688" lvl="1" indent="-457200" eaLnBrk="1" hangingPunct="1">
              <a:buFont typeface="Wingdings" panose="05000000000000000000" pitchFamily="2" charset="2"/>
              <a:buNone/>
            </a:pPr>
            <a:r>
              <a:rPr lang="pt-BR" altLang="pt-BR" sz="2000"/>
              <a:t>From funcionario</a:t>
            </a:r>
          </a:p>
          <a:p>
            <a:pPr marL="801688" lvl="1" indent="-457200" eaLnBrk="1" hangingPunct="1">
              <a:buFont typeface="Wingdings" panose="05000000000000000000" pitchFamily="2" charset="2"/>
              <a:buNone/>
            </a:pPr>
            <a:r>
              <a:rPr lang="pt-BR" altLang="pt-BR" sz="2000"/>
              <a:t>Where data_nascimento=to_date(’12/07/1978’,‘dd/mm/yyyy’);</a:t>
            </a:r>
          </a:p>
          <a:p>
            <a:pPr marL="801688" lvl="1" indent="-457200" eaLnBrk="1" hangingPunct="1">
              <a:buFont typeface="Wingdings" panose="05000000000000000000" pitchFamily="2" charset="2"/>
              <a:buNone/>
            </a:pPr>
            <a:endParaRPr lang="pt-BR" altLang="pt-BR" sz="2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xmlns="" id="{1D283351-BE3B-4036-B80D-14840BD3C1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Data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xmlns="" id="{5FF0F7F3-0E48-480E-8DA7-B49EA73E46B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765175"/>
            <a:ext cx="6551612" cy="453072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800"/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/>
              <a:t>Ex:Selecionar o nome dos cliente com data_admissao igual a 01/03/2010.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800"/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800"/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/>
              <a:t>Select nome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/>
              <a:t>From cliente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/>
              <a:t>Where data_admissao &gt;= ’01/03/2010’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/>
              <a:t>And data_admissao &lt; ’02/03/2010’;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800"/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/>
              <a:t>Ou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/>
              <a:t>Select nome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/>
              <a:t>From cliente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/>
              <a:t>Where trunc(data_admissao) = ’01/03/2010’;</a:t>
            </a:r>
          </a:p>
          <a:p>
            <a:pPr marL="801688" lvl="1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800"/>
          </a:p>
        </p:txBody>
      </p:sp>
      <p:graphicFrame>
        <p:nvGraphicFramePr>
          <p:cNvPr id="433203" name="Group 51">
            <a:extLst>
              <a:ext uri="{FF2B5EF4-FFF2-40B4-BE49-F238E27FC236}">
                <a16:creationId xmlns:a16="http://schemas.microsoft.com/office/drawing/2014/main" xmlns="" id="{7516B1AB-4424-4087-95ED-92A9FB76F03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716463" y="1557338"/>
          <a:ext cx="4176712" cy="1227137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256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id_funcionario    </a:t>
                      </a:r>
                      <a:endParaRPr kumimoji="0" lang="pt-BR" alt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nome</a:t>
                      </a:r>
                      <a:endParaRPr kumimoji="0" lang="pt-BR" alt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Data_admissao</a:t>
                      </a:r>
                      <a:endParaRPr kumimoji="0" lang="pt-BR" alt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pt-BR" alt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Ana</a:t>
                      </a:r>
                      <a:endParaRPr kumimoji="0" lang="pt-BR" alt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01/03/2010 15:00</a:t>
                      </a:r>
                      <a:endParaRPr kumimoji="0" lang="pt-BR" alt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pt-BR" alt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Ricardo</a:t>
                      </a:r>
                      <a:endParaRPr kumimoji="0" lang="pt-BR" alt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25/03/2010 11:00</a:t>
                      </a:r>
                      <a:endParaRPr kumimoji="0" lang="pt-BR" alt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pt-BR" alt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Paulo</a:t>
                      </a:r>
                      <a:endParaRPr kumimoji="0" lang="pt-BR" alt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01/03/2012 10:00</a:t>
                      </a:r>
                      <a:endParaRPr kumimoji="0" lang="pt-BR" alt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18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99CA6079-FDE9-4B04-98F3-05C068F2C8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Funções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xmlns="" id="{713E8973-251A-412C-8B5E-2BFAAC6B6A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1600"/>
              <a:t>To_number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/>
              <a:t>SQL&gt; select to_number('123')+10 valor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/>
              <a:t>  2      from dual;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/>
              <a:t>     VALOR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/>
              <a:t>     ----------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/>
              <a:t>       133</a:t>
            </a:r>
            <a:endParaRPr lang="pt-BR" altLang="pt-BR" sz="1600"/>
          </a:p>
          <a:p>
            <a:pPr eaLnBrk="1" hangingPunct="1">
              <a:lnSpc>
                <a:spcPct val="80000"/>
              </a:lnSpc>
            </a:pPr>
            <a:r>
              <a:rPr lang="pt-BR" altLang="pt-BR" sz="1600"/>
              <a:t>Nvl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/>
              <a:t>SQL&gt; select nome_disciplina,nvl(carga_horaria,0) carga_horaria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/>
              <a:t>          from disciplinas;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/>
              <a:t>     </a:t>
            </a:r>
            <a:endParaRPr lang="pt-BR" altLang="pt-BR" sz="1600"/>
          </a:p>
          <a:p>
            <a:pPr eaLnBrk="1" hangingPunct="1">
              <a:lnSpc>
                <a:spcPct val="80000"/>
              </a:lnSpc>
            </a:pPr>
            <a:r>
              <a:rPr lang="pt-BR" altLang="pt-BR" sz="1600"/>
              <a:t>User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/>
              <a:t>Select user from dual;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1600"/>
          </a:p>
          <a:p>
            <a:pPr eaLnBrk="1" hangingPunct="1">
              <a:lnSpc>
                <a:spcPct val="80000"/>
              </a:lnSpc>
            </a:pPr>
            <a:r>
              <a:rPr lang="pt-BR" altLang="pt-BR" sz="1600"/>
              <a:t>Sysdate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/>
              <a:t>Select sysdate from dual;</a:t>
            </a:r>
          </a:p>
          <a:p>
            <a:pPr eaLnBrk="1" hangingPunct="1">
              <a:lnSpc>
                <a:spcPct val="80000"/>
              </a:lnSpc>
            </a:pPr>
            <a:endParaRPr lang="pt-BR" altLang="pt-BR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76BCB6A2-D52A-4DFC-80D0-A32BA6F2D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Tipos de Dados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36CFE91F-AB41-484E-8391-BFB896A832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CHAR(tamanho): seqüência de caracteres de tamanho fixo;</a:t>
            </a:r>
          </a:p>
          <a:p>
            <a:pPr eaLnBrk="1" hangingPunct="1"/>
            <a:r>
              <a:rPr lang="pt-BR" altLang="pt-BR"/>
              <a:t>VARCHAR2(tamanho): seqüência de caracteres de tamanho variável.</a:t>
            </a:r>
          </a:p>
          <a:p>
            <a:pPr eaLnBrk="1" hangingPunct="1"/>
            <a:r>
              <a:rPr lang="pt-BR" altLang="pt-BR"/>
              <a:t>NUMBER(total, decimais), integer,int,numeric, float,small int</a:t>
            </a:r>
          </a:p>
          <a:p>
            <a:pPr eaLnBrk="1" hangingPunct="1"/>
            <a:r>
              <a:rPr lang="pt-BR" altLang="pt-BR"/>
              <a:t>DATE</a:t>
            </a:r>
          </a:p>
          <a:p>
            <a:pPr eaLnBrk="1" hangingPunct="1"/>
            <a:r>
              <a:rPr lang="pt-BR" altLang="pt-BR"/>
              <a:t>BLOB (armazena dados não estruturados como imagem e som)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xmlns="" id="{3FA411EF-EC33-445A-A6E8-D18B0BD01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Funções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xmlns="" id="{016E9904-8D9B-4B84-AE34-F04D64B4B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530725"/>
          </a:xfrm>
        </p:spPr>
        <p:txBody>
          <a:bodyPr/>
          <a:lstStyle/>
          <a:p>
            <a:pPr eaLnBrk="1" hangingPunct="1"/>
            <a:r>
              <a:rPr lang="pt-BR" altLang="pt-BR" sz="1700"/>
              <a:t>Decode(expr, expr1,result1,expr2,result2...,padrão): Compara expr com expr1, se for igual retorna result1, senão compara expr com expr2 e se for igual retorna result2 e assim por diante se nenhuma comparação for verdadeira retorna padrão.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2200"/>
              <a:t>SELECT nome_funcionario, decode(formacao,’G’,’Graduação’,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2200"/>
              <a:t>			’E’,’Especialização’,’M’,’Mestrado’,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2200"/>
              <a:t>			’D’,’Doutorado’,’Desconhecida’) “Formação”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2200"/>
              <a:t>FROM funcionarios;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sz="19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xmlns="" id="{FB8744E2-4FE9-47D0-A9C6-F65914A0E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Funções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xmlns="" id="{AF2AE936-358A-40ED-BDDD-42369A1D0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530725"/>
          </a:xfrm>
        </p:spPr>
        <p:txBody>
          <a:bodyPr/>
          <a:lstStyle/>
          <a:p>
            <a:pPr>
              <a:defRPr/>
            </a:pPr>
            <a:r>
              <a:rPr lang="pt-BR" sz="1800" dirty="0"/>
              <a:t>CASE</a:t>
            </a:r>
          </a:p>
          <a:p>
            <a:pPr>
              <a:defRPr/>
            </a:pPr>
            <a:endParaRPr lang="pt-BR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800" dirty="0" err="1"/>
              <a:t>select</a:t>
            </a:r>
            <a:r>
              <a:rPr lang="pt-BR" sz="1800" dirty="0"/>
              <a:t> </a:t>
            </a:r>
            <a:r>
              <a:rPr lang="pt-BR" sz="1800" dirty="0" err="1"/>
              <a:t>id_departamento</a:t>
            </a:r>
            <a:r>
              <a:rPr lang="pt-BR" sz="1800" dirty="0"/>
              <a:t>,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800" dirty="0"/>
              <a:t>sum(case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/>
              <a:t>when </a:t>
            </a:r>
            <a:r>
              <a:rPr lang="en-US" sz="1800" dirty="0" err="1"/>
              <a:t>id_departamento</a:t>
            </a:r>
            <a:r>
              <a:rPr lang="en-US" sz="1800" dirty="0"/>
              <a:t> = 1 then </a:t>
            </a:r>
            <a:r>
              <a:rPr lang="en-US" sz="1800" dirty="0" err="1"/>
              <a:t>salario</a:t>
            </a:r>
            <a:r>
              <a:rPr lang="en-US" sz="1800" dirty="0"/>
              <a:t>*1.1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/>
              <a:t>when </a:t>
            </a:r>
            <a:r>
              <a:rPr lang="en-US" sz="1800" dirty="0" err="1"/>
              <a:t>id_departamento</a:t>
            </a:r>
            <a:r>
              <a:rPr lang="en-US" sz="1800" dirty="0"/>
              <a:t> = 2 then </a:t>
            </a:r>
            <a:r>
              <a:rPr lang="en-US" sz="1800" dirty="0" err="1"/>
              <a:t>salario</a:t>
            </a:r>
            <a:r>
              <a:rPr lang="en-US" sz="1800" dirty="0"/>
              <a:t>*1.2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800" dirty="0" err="1"/>
              <a:t>else</a:t>
            </a:r>
            <a:r>
              <a:rPr lang="pt-BR" sz="1800" dirty="0"/>
              <a:t> 0 </a:t>
            </a:r>
            <a:r>
              <a:rPr lang="pt-BR" sz="1800" dirty="0" err="1"/>
              <a:t>end</a:t>
            </a:r>
            <a:r>
              <a:rPr lang="pt-BR" sz="1800" dirty="0"/>
              <a:t>) total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800" dirty="0" err="1"/>
              <a:t>From</a:t>
            </a:r>
            <a:r>
              <a:rPr lang="pt-BR" sz="1800" dirty="0"/>
              <a:t> </a:t>
            </a:r>
            <a:r>
              <a:rPr lang="pt-BR" sz="1800" dirty="0" err="1"/>
              <a:t>funcionario</a:t>
            </a:r>
            <a:endParaRPr lang="pt-BR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800" dirty="0" err="1"/>
              <a:t>group</a:t>
            </a:r>
            <a:r>
              <a:rPr lang="pt-BR" sz="1800" dirty="0"/>
              <a:t> </a:t>
            </a:r>
            <a:r>
              <a:rPr lang="pt-BR" sz="1800" dirty="0" err="1"/>
              <a:t>by</a:t>
            </a:r>
            <a:r>
              <a:rPr lang="pt-BR" sz="1800" dirty="0"/>
              <a:t> </a:t>
            </a:r>
            <a:r>
              <a:rPr lang="pt-BR" sz="1800" dirty="0" err="1"/>
              <a:t>id_departamento</a:t>
            </a:r>
            <a:r>
              <a:rPr lang="pt-BR" sz="1800" dirty="0"/>
              <a:t>;</a:t>
            </a:r>
            <a:endParaRPr lang="pt-BR" altLang="pt-BR" sz="18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xmlns="" id="{CFCD7F3D-6056-4610-BDCD-40A644E9C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TRUNCATE TABLE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xmlns="" id="{35F54F3C-3391-4CC0-8996-15F05BC14E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Elimina os dados da tabela de forma rápida mas não possibilita o rollback;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/>
              <a:t>TRUNCATE TABLE &lt;nome_da_tabela&gt;;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/>
              <a:t>TRUNCATE TABLE emp;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D1D0D972-D48C-4F9F-923A-9F91F4E87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Comando DDL – Create Table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xmlns="" id="{399B05BE-BCD8-4ECB-90AA-A1B09BF9FB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CREATE TABLE</a:t>
            </a:r>
          </a:p>
          <a:p>
            <a:pPr eaLnBrk="1" hangingPunct="1"/>
            <a:endParaRPr lang="pt-BR" altLang="pt-BR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2600"/>
              <a:t>CREATE TABLE nome_da_tabela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2600"/>
              <a:t>(nome_da_coluna tipo [NULL|NOT NULL], restrições de integridade);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 sz="26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/>
              <a:t>CREATE TABLE Departamento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/>
              <a:t>    (id_departamento NUMBER(4) PRIMARY KEY,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/>
              <a:t>	  nome VARCHAR2(20);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9FF48583-3EC1-4F51-9D12-EB35C041A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DROP TABLE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1649BBD6-E95F-44D9-8BB4-732FD36DC6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DROP TABLE &lt;nome_da_tabela&gt; [CASCADE CONSTRAINTS]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alt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alt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2137</TotalTime>
  <Words>3552</Words>
  <Application>Microsoft Office PowerPoint</Application>
  <PresentationFormat>Apresentação na tela (4:3)</PresentationFormat>
  <Paragraphs>994</Paragraphs>
  <Slides>72</Slides>
  <Notes>72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72</vt:i4>
      </vt:variant>
    </vt:vector>
  </HeadingPairs>
  <TitlesOfParts>
    <vt:vector size="73" baseType="lpstr">
      <vt:lpstr>Borda</vt:lpstr>
      <vt:lpstr>SQL</vt:lpstr>
      <vt:lpstr>Linguagem SQL</vt:lpstr>
      <vt:lpstr>Linguagem SQL</vt:lpstr>
      <vt:lpstr>SQL Plus</vt:lpstr>
      <vt:lpstr>Linguagem SQL</vt:lpstr>
      <vt:lpstr>SQL Plus</vt:lpstr>
      <vt:lpstr>Tipos de Dados</vt:lpstr>
      <vt:lpstr>Comando DDL – Create Table</vt:lpstr>
      <vt:lpstr>DROP TABLE</vt:lpstr>
      <vt:lpstr>Comando DESCRIBE</vt:lpstr>
      <vt:lpstr>Tabela Dual</vt:lpstr>
      <vt:lpstr>Comandos Básicos</vt:lpstr>
      <vt:lpstr>Comando ALTER TABLE</vt:lpstr>
      <vt:lpstr>ALTER TABLE: Exemplos</vt:lpstr>
      <vt:lpstr>INSERT</vt:lpstr>
      <vt:lpstr>Linguagem SQL - SELECT</vt:lpstr>
      <vt:lpstr>Linguagem SQL</vt:lpstr>
      <vt:lpstr>Views do Dicionário de Dados do Oracle</vt:lpstr>
      <vt:lpstr>Restrições de Integridade</vt:lpstr>
      <vt:lpstr>Restrições de Integridade: Exemplos</vt:lpstr>
      <vt:lpstr>Restrições de Integridade: Exemplos</vt:lpstr>
      <vt:lpstr>Restrições de Integridade: Exemplos</vt:lpstr>
      <vt:lpstr>Restrições de Integridade</vt:lpstr>
      <vt:lpstr>DROP TABLE CASCADE CONSTRAINTS</vt:lpstr>
      <vt:lpstr>Sequence</vt:lpstr>
      <vt:lpstr>Sequence</vt:lpstr>
      <vt:lpstr>INSERT</vt:lpstr>
      <vt:lpstr>Linguagem SQL - SELECT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UPDATE</vt:lpstr>
      <vt:lpstr>DELETE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Textos e Datas</vt:lpstr>
      <vt:lpstr>Operações com data</vt:lpstr>
      <vt:lpstr>Funções de data</vt:lpstr>
      <vt:lpstr>Operações com data</vt:lpstr>
      <vt:lpstr>Data</vt:lpstr>
      <vt:lpstr>Funções</vt:lpstr>
      <vt:lpstr>Funções</vt:lpstr>
      <vt:lpstr>Funções</vt:lpstr>
      <vt:lpstr>TRUNCATE TABLE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II</dc:title>
  <dc:creator>Cesar</dc:creator>
  <cp:lastModifiedBy>TANISI PEREIRA DE CARVALHO</cp:lastModifiedBy>
  <cp:revision>169</cp:revision>
  <dcterms:created xsi:type="dcterms:W3CDTF">2004-07-31T02:21:58Z</dcterms:created>
  <dcterms:modified xsi:type="dcterms:W3CDTF">2020-03-02T21:39:48Z</dcterms:modified>
</cp:coreProperties>
</file>