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2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FB4502-1358-49A3-8A5B-760C46C8B8B5}">
          <p14:sldIdLst>
            <p14:sldId id="256"/>
            <p14:sldId id="263"/>
            <p14:sldId id="257"/>
            <p14:sldId id="264"/>
            <p14:sldId id="258"/>
            <p14:sldId id="262"/>
            <p14:sldId id="260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4DF020"/>
    <a:srgbClr val="72F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D2F8-CF7E-4E45-A156-4308C01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A390C-54A7-4ECC-B52F-D240819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7FB23-414E-4AD4-A4D5-B155CCE6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CB793-8B6C-4F40-8EAA-A75B6EC0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620F8-C17C-4CE2-9E1B-A211AB1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8A1F-0F39-4CA6-BA90-D5DCF33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E8A34-2F82-4BD3-80BD-F739EC3C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A483F-0E00-4562-B7E2-B3D7DAF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5C2E-13B8-4F63-8534-BA4871F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ACCDC-15A0-4FA8-9454-71AFA04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597CA-711E-49DF-B354-994BBE9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0F235C-6C2D-475B-A680-1DA1E20B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70E8C-EFE7-40FF-9AF3-D2CCE42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0CF1A-C69F-4834-8142-83E03295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EA601-E122-49FD-9D3C-3182054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4A76-7483-46D8-831B-C4FA42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9B3B-C7CC-47ED-9BF0-FC27EE7A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86497-7769-475C-8E36-C6DC4219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117B6-A85B-4C0D-851D-1F4EDD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0597-3D26-4D51-A2F1-1041281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DDD2-78FD-482F-875E-961210F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5FB7C-A612-442C-BCD5-B1B194A3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A12B1-944A-4AE5-B3DB-0CDD19C3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743CF-771E-4CBF-B238-D3362A8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E47A-BDD6-47D0-82D6-A0C5DCB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EC7D-FB6A-4D4A-961D-37BFE54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E38C5-5CA3-4248-A003-6C75A864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C9D07-D8D7-42CE-AF1C-9D5DAF50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91A5D-F5F5-4AAF-A60B-FECA026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F05B5-485A-49D0-B05A-5A10176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7C228-68C7-40D1-BCDF-DE435050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720-E5F9-4CF4-BBBF-429468AB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4A16B-9A40-49FB-B788-ED3A9CDD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6B3B2-5D38-4D5F-A6C4-B0B5CE7B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D9106-D3B3-4DE3-9D32-488BA40B9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9000F-9DA4-4DEE-90E0-3717D6F1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35261E-EC5D-439C-8B8B-CE2D045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2081C3-0C02-4240-B9A2-2B986DE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5495DA-ABF0-4484-B709-0E67A41A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2D38-81DD-41F4-A274-E0D5C05A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61892-54C0-4A02-8F15-A46DA98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56812-39DB-4C14-A672-B15E92C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C6503-AA41-4679-A2FC-DF2D50E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6C99FE-AF8E-4587-A831-A693D65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1D5D95-E728-45FD-90AE-09E2298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1AF7E-F8E4-4D49-B724-6FCDFD1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298-B4DA-4AFA-8A4E-24FDE51B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97246-E55C-431C-BEA6-60DF7431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6F8BD-A236-4C27-8772-3B5B7852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0F780-21BE-4924-AEED-D03D9145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C1CF8-79E0-4B4F-AEED-2844FF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4732E-79A4-42BE-A715-8C5762F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9C520-B4CB-4F96-A661-6D1A723F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6ACB5-0560-482A-B89D-3534B735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57A5-AB2A-4D20-99EE-FBF3F638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6635E-9FA5-436B-86FD-956743D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BBD0A-AAC0-450B-AE8F-0146FD48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8FC8C-6C56-4B5B-B7C0-98A6B5ED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F92497-1AFA-4E0A-B9BA-E5F4251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6829B-6DAD-4CDF-8A87-667664D6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AD7B6-1ABA-43C0-ACA7-E623F5D0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0219-8491-4A84-91A6-C47F15E52AC2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95E98-CB92-4845-916B-114A6409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28A0-F0AD-4471-B50F-FD019E26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5CE0-1D69-41A0-A371-CDBADD15EC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BCB5-5C38-49CD-8029-DF4656158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latin typeface="Segoe UI" panose="020B0502040204020203" pitchFamily="34" charset="0"/>
                <a:cs typeface="Segoe UI" panose="020B0502040204020203" pitchFamily="34" charset="0"/>
              </a:rPr>
              <a:t>CASE – FLUKE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D6A88-AB0F-42D5-A5EC-C0A5CB22B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Filipe Aguiar Rodrigues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4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27B4C-29CF-4B11-ADE2-5DC5EFB5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83DB0-D394-4FCC-99A2-35823795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vão embora ? Contexto</a:t>
            </a:r>
          </a:p>
          <a:p>
            <a:r>
              <a:rPr lang="pt-BR" dirty="0"/>
              <a:t>Cenário Atual de </a:t>
            </a:r>
            <a:r>
              <a:rPr lang="pt-BR" dirty="0" err="1"/>
              <a:t>Churn</a:t>
            </a:r>
            <a:r>
              <a:rPr lang="pt-BR" dirty="0"/>
              <a:t> da empresa; - Cálculo de </a:t>
            </a:r>
            <a:r>
              <a:rPr lang="pt-BR" dirty="0" err="1"/>
              <a:t>Churn</a:t>
            </a:r>
            <a:endParaRPr lang="pt-BR" dirty="0"/>
          </a:p>
          <a:p>
            <a:r>
              <a:rPr lang="pt-BR" dirty="0"/>
              <a:t>Hipóteses levantadas – Teste </a:t>
            </a:r>
          </a:p>
          <a:p>
            <a:r>
              <a:rPr lang="pt-BR" dirty="0"/>
              <a:t>Exploração do Perfil de Cancelamento;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Perfil e experiência da pessoa com o produto/serviço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comparar os grupos dos mais engajados com os que </a:t>
            </a:r>
            <a:r>
              <a:rPr lang="pt-BR" b="0" i="0" dirty="0" err="1">
                <a:effectLst/>
                <a:latin typeface="-apple-system"/>
              </a:rPr>
              <a:t>churnam</a:t>
            </a:r>
            <a:endParaRPr lang="pt-BR" b="0" i="0" dirty="0">
              <a:effectLst/>
              <a:latin typeface="-apple-system"/>
            </a:endParaRPr>
          </a:p>
          <a:p>
            <a:pPr lvl="1"/>
            <a:r>
              <a:rPr lang="pt-BR" b="0" i="0" dirty="0">
                <a:effectLst/>
                <a:latin typeface="-apple-system"/>
              </a:rPr>
              <a:t>qual alavanca faria mais sentido mexer para reter mais usuários</a:t>
            </a:r>
            <a:endParaRPr lang="pt-BR" dirty="0">
              <a:latin typeface="-apple-system"/>
            </a:endParaRPr>
          </a:p>
          <a:p>
            <a:pPr lvl="1"/>
            <a:endParaRPr lang="pt-BR" b="0" i="0" dirty="0">
              <a:effectLst/>
              <a:latin typeface="-apple-system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Pausar">
            <a:extLst>
              <a:ext uri="{FF2B5EF4-FFF2-40B4-BE49-F238E27FC236}">
                <a16:creationId xmlns:a16="http://schemas.microsoft.com/office/drawing/2014/main" id="{F99369FC-C367-4B73-B2AD-A1CB1BEC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731" y="3662788"/>
            <a:ext cx="707040" cy="707040"/>
          </a:xfr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8F9CA6C3-5FEA-4307-ABB9-F1B7ED21F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5897" y="4842612"/>
            <a:ext cx="1110648" cy="1110648"/>
          </a:xfrm>
          <a:prstGeom prst="rect">
            <a:avLst/>
          </a:prstGeom>
        </p:spPr>
      </p:pic>
      <p:pic>
        <p:nvPicPr>
          <p:cNvPr id="13" name="Gráfico 12" descr="Usuário">
            <a:extLst>
              <a:ext uri="{FF2B5EF4-FFF2-40B4-BE49-F238E27FC236}">
                <a16:creationId xmlns:a16="http://schemas.microsoft.com/office/drawing/2014/main" id="{5C95D187-599F-4EFC-8641-25610BD1F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6266" y="4792766"/>
            <a:ext cx="1210340" cy="1210340"/>
          </a:xfrm>
          <a:prstGeom prst="rect">
            <a:avLst/>
          </a:prstGeom>
        </p:spPr>
      </p:pic>
      <p:pic>
        <p:nvPicPr>
          <p:cNvPr id="15" name="Gráfico 14" descr="Dinheiro">
            <a:extLst>
              <a:ext uri="{FF2B5EF4-FFF2-40B4-BE49-F238E27FC236}">
                <a16:creationId xmlns:a16="http://schemas.microsoft.com/office/drawing/2014/main" id="{51099EFE-2460-46C7-A02C-81EFA2EAA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662" y="2288219"/>
            <a:ext cx="1173520" cy="117352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412E6C5-DAA3-453D-96F0-FCA8D5D3368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566606" y="5397936"/>
            <a:ext cx="6129291" cy="0"/>
          </a:xfrm>
          <a:prstGeom prst="straightConnector1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77F5359-FEED-43F6-8BDA-541A6734B706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4358354" y="2619390"/>
            <a:ext cx="776458" cy="3570295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191F684-D5B9-4DCC-ABA4-A32A02C56C33}"/>
              </a:ext>
            </a:extLst>
          </p:cNvPr>
          <p:cNvCxnSpPr>
            <a:cxnSpLocks/>
            <a:stCxn id="13" idx="3"/>
            <a:endCxn id="13" idx="3"/>
          </p:cNvCxnSpPr>
          <p:nvPr/>
        </p:nvCxnSpPr>
        <p:spPr>
          <a:xfrm>
            <a:off x="3566606" y="53979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EEA6855-BD63-41C7-A891-207D74E3FBA6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752156" y="3084260"/>
            <a:ext cx="1917787" cy="1499226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16817C2-6E76-48E3-BD83-148E9071D4DE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5634182" y="2874979"/>
            <a:ext cx="1251069" cy="787809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54A3C2C-F5D2-47AD-B42C-E1D8B94B8DD2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7238771" y="4016308"/>
            <a:ext cx="3012450" cy="826304"/>
          </a:xfrm>
          <a:prstGeom prst="bentConnector2">
            <a:avLst/>
          </a:prstGeom>
          <a:ln w="28575">
            <a:solidFill>
              <a:srgbClr val="4DF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6A70EE-5069-4A95-9125-ABCFB74D4AB0}"/>
              </a:ext>
            </a:extLst>
          </p:cNvPr>
          <p:cNvSpPr txBox="1"/>
          <p:nvPr/>
        </p:nvSpPr>
        <p:spPr>
          <a:xfrm>
            <a:off x="4896222" y="5596888"/>
            <a:ext cx="3724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pede ativamente o cancelamento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CD2307-2558-4822-96EB-837D8A0AD71D}"/>
              </a:ext>
            </a:extLst>
          </p:cNvPr>
          <p:cNvSpPr txBox="1"/>
          <p:nvPr/>
        </p:nvSpPr>
        <p:spPr>
          <a:xfrm>
            <a:off x="3566606" y="4691209"/>
            <a:ext cx="245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pessoa ativa pausa a conta </a:t>
            </a:r>
          </a:p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 vontade própria</a:t>
            </a:r>
            <a:endParaRPr 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80A63-F09C-4058-9FAC-51F82C7E7ADD}"/>
              </a:ext>
            </a:extLst>
          </p:cNvPr>
          <p:cNvSpPr txBox="1"/>
          <p:nvPr/>
        </p:nvSpPr>
        <p:spPr>
          <a:xfrm>
            <a:off x="3113474" y="2058612"/>
            <a:ext cx="193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não realiza pagamento de renovação</a:t>
            </a:r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89A05C53-4955-4BA2-8478-D6634CD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nossos clientes vão embora ?</a:t>
            </a:r>
          </a:p>
        </p:txBody>
      </p:sp>
    </p:spTree>
    <p:extLst>
      <p:ext uri="{BB962C8B-B14F-4D97-AF65-F5344CB8AC3E}">
        <p14:creationId xmlns:p14="http://schemas.microsoft.com/office/powerpoint/2010/main" val="8911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7A00-C69B-4E51-80DA-4C3AA486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Cálculo de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0A6C2-A3EA-4448-8E48-92AAC7DB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5" y="3883165"/>
            <a:ext cx="4418576" cy="2126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B864D-2514-4969-BE2D-BF5C653D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46552" y="1027935"/>
            <a:ext cx="2502749" cy="51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7BA6-A829-46D9-9091-3924CDD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apresentadas na última reunião: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DB91A-6F8A-48F0-ACFC-72718D2A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6" y="1690688"/>
            <a:ext cx="8361218" cy="45421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"Provavelmente essas pessoas que param de usar 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como linha principal“</a:t>
            </a:r>
          </a:p>
          <a:p>
            <a:pPr marL="0" indent="0" algn="l">
              <a:buNone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deixem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mais de usar a 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  <p:pic>
        <p:nvPicPr>
          <p:cNvPr id="5" name="Graphic 4" descr="Open quotation mark">
            <a:extLst>
              <a:ext uri="{FF2B5EF4-FFF2-40B4-BE49-F238E27FC236}">
                <a16:creationId xmlns:a16="http://schemas.microsoft.com/office/drawing/2014/main" id="{8E3E7EC0-34EA-47E4-AAB9-4C5AE2B7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166" y="1792288"/>
            <a:ext cx="914400" cy="914400"/>
          </a:xfrm>
          <a:prstGeom prst="rect">
            <a:avLst/>
          </a:prstGeom>
        </p:spPr>
      </p:pic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9BDA2276-A622-48A5-BD76-CC1E48965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7344" y="5261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CAFC7CD-4F3D-4AA3-884F-6AB578B4C2E3}"/>
              </a:ext>
            </a:extLst>
          </p:cNvPr>
          <p:cNvSpPr txBox="1"/>
          <p:nvPr/>
        </p:nvSpPr>
        <p:spPr>
          <a:xfrm>
            <a:off x="8569719" y="10641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Vale </a:t>
            </a:r>
            <a:r>
              <a:rPr lang="pt-BR" dirty="0" err="1">
                <a:solidFill>
                  <a:srgbClr val="FF0000"/>
                </a:solidFill>
              </a:rPr>
              <a:t>Boxplot</a:t>
            </a:r>
            <a:r>
              <a:rPr lang="pt-BR" dirty="0">
                <a:solidFill>
                  <a:srgbClr val="FF0000"/>
                </a:solidFill>
              </a:rPr>
              <a:t> para mostrar percentil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5C39CD-5A32-4FDE-83E5-D930D57F1B6B}"/>
              </a:ext>
            </a:extLst>
          </p:cNvPr>
          <p:cNvSpPr txBox="1"/>
          <p:nvPr/>
        </p:nvSpPr>
        <p:spPr>
          <a:xfrm>
            <a:off x="7171209" y="-24102"/>
            <a:ext cx="5334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sentido 20,62 % estão no primeiro mês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70% dos que cancelaram tinham menos de 4 meses </a:t>
            </a:r>
          </a:p>
          <a:p>
            <a:r>
              <a:rPr lang="pt-BR" dirty="0">
                <a:solidFill>
                  <a:srgbClr val="FF0000"/>
                </a:solidFill>
              </a:rPr>
              <a:t>de uso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D7B62E4-D44C-4913-B33E-1D12E5C8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e contratam só pra ver o que é, sem entender o produto ou se faz sentido“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687B04-3FF2-46F4-904A-065A6059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8915"/>
            <a:ext cx="10550115" cy="379804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839D187-A377-4911-90E7-9FCB71ABFF4D}"/>
              </a:ext>
            </a:extLst>
          </p:cNvPr>
          <p:cNvSpPr txBox="1"/>
          <p:nvPr/>
        </p:nvSpPr>
        <p:spPr>
          <a:xfrm>
            <a:off x="9510887" y="1690688"/>
            <a:ext cx="2178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meses de duração 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1 Mês de Duração 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54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65445-08C9-4B47-B702-D208D3B9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07" y="3546764"/>
            <a:ext cx="6842617" cy="1985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u="sng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/>
              <a:t>Quase 80 % dos clientes </a:t>
            </a:r>
            <a:r>
              <a:rPr lang="pt-BR" sz="2000" dirty="0"/>
              <a:t>que cancelaram não usavam </a:t>
            </a:r>
            <a:r>
              <a:rPr lang="pt-BR" sz="2000" dirty="0" err="1"/>
              <a:t>Fluke</a:t>
            </a:r>
            <a:r>
              <a:rPr lang="pt-BR" sz="2000" dirty="0"/>
              <a:t> como </a:t>
            </a:r>
            <a:r>
              <a:rPr lang="pt-BR" sz="2000" b="1" dirty="0"/>
              <a:t>linha principal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7BC0E8-5ACB-4A2F-B3C1-32AFC84EDF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 Provavelmente essas pessoas que param de usar 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não usam o número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como linha principal“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B37A9-C910-4911-8095-BE2177A177EB}"/>
              </a:ext>
            </a:extLst>
          </p:cNvPr>
          <p:cNvSpPr/>
          <p:nvPr/>
        </p:nvSpPr>
        <p:spPr>
          <a:xfrm>
            <a:off x="1253215" y="26234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“ Através do “</a:t>
            </a:r>
            <a:r>
              <a:rPr lang="pt-BR" i="1" dirty="0" err="1"/>
              <a:t>end</a:t>
            </a:r>
            <a:r>
              <a:rPr lang="pt-BR" i="1" dirty="0"/>
              <a:t> </a:t>
            </a:r>
            <a:r>
              <a:rPr lang="pt-BR" i="1" dirty="0" err="1"/>
              <a:t>portability</a:t>
            </a:r>
            <a:r>
              <a:rPr lang="pt-BR" i="1" dirty="0"/>
              <a:t> date” presume-se que foi transferido o número principal para </a:t>
            </a:r>
            <a:r>
              <a:rPr lang="pt-BR" i="1" dirty="0" err="1"/>
              <a:t>Fluke</a:t>
            </a:r>
            <a:r>
              <a:rPr lang="pt-BR" i="1" dirty="0"/>
              <a:t>, caso não fosse não teria problema em adquirir um número diferente 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2BCBF-9441-483D-9DD8-000B321F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15" y="1919483"/>
            <a:ext cx="4458272" cy="45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2904F2-87D2-46F2-AEC3-CDC48E25D9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deixem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mais de usar 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do que em outro"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80E27-5CC1-4E13-BBD6-B39892DC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26" y="2520915"/>
            <a:ext cx="7048299" cy="3556312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1B063B1-244F-4F45-8135-82751974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08" y="2520915"/>
            <a:ext cx="4116965" cy="2262909"/>
          </a:xfrm>
        </p:spPr>
        <p:txBody>
          <a:bodyPr>
            <a:normAutofit/>
          </a:bodyPr>
          <a:lstStyle/>
          <a:p>
            <a:endParaRPr lang="pt-BR" sz="2000" u="sng" dirty="0"/>
          </a:p>
          <a:p>
            <a:r>
              <a:rPr lang="pt-BR" sz="2000" dirty="0"/>
              <a:t>GO apresenta </a:t>
            </a:r>
            <a:r>
              <a:rPr lang="pt-BR" sz="2000" dirty="0" err="1"/>
              <a:t>Churn</a:t>
            </a:r>
            <a:r>
              <a:rPr lang="pt-BR" sz="2000" dirty="0"/>
              <a:t> atual mais alto seguido por SP e DF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391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80EAA1-E6F5-44A7-B090-5A6DD87181AA}"/>
              </a:ext>
            </a:extLst>
          </p:cNvPr>
          <p:cNvSpPr txBox="1"/>
          <p:nvPr/>
        </p:nvSpPr>
        <p:spPr>
          <a:xfrm>
            <a:off x="6533957" y="38643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17,0%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EFBDB0-198B-4571-BDD9-B92FA43B1D60}"/>
              </a:ext>
            </a:extLst>
          </p:cNvPr>
          <p:cNvSpPr txBox="1"/>
          <p:nvPr/>
        </p:nvSpPr>
        <p:spPr>
          <a:xfrm>
            <a:off x="7919353" y="4152248"/>
            <a:ext cx="6312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37,7%</a:t>
            </a:r>
            <a:r>
              <a:rPr lang="pt-BR" dirty="0"/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82F9E3-BDFF-44AE-B893-D7A62CDA874A}"/>
              </a:ext>
            </a:extLst>
          </p:cNvPr>
          <p:cNvSpPr txBox="1"/>
          <p:nvPr/>
        </p:nvSpPr>
        <p:spPr>
          <a:xfrm>
            <a:off x="9384412" y="4178432"/>
            <a:ext cx="711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15,5%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9A619DD-944B-40D5-9B57-958B9EE6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Comparar perfil ativo x </a:t>
            </a:r>
            <a:r>
              <a:rPr lang="pt-BR" dirty="0" err="1"/>
              <a:t>Churn</a:t>
            </a:r>
            <a:endParaRPr lang="pt-BR" dirty="0"/>
          </a:p>
          <a:p>
            <a:r>
              <a:rPr lang="pt-BR" dirty="0"/>
              <a:t>Quem não compra nada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2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372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Segoe UI</vt:lpstr>
      <vt:lpstr>Tema do Office</vt:lpstr>
      <vt:lpstr>CASE – FLUKE</vt:lpstr>
      <vt:lpstr>AGENDA</vt:lpstr>
      <vt:lpstr>Como nossos clientes vão embora ?</vt:lpstr>
      <vt:lpstr>Cálculo de Churn</vt:lpstr>
      <vt:lpstr>Hipóteses apresentadas na última reunião:</vt:lpstr>
      <vt:lpstr>"Hoje ainda temos muitas pessoas que escutam falar da fluke e contratam só pra ver o que é, sem entender o produto ou se faz sentido“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o perfil dos clientes da Fluke que param de usar a Fluke?</dc:title>
  <dc:creator>Filipe Aguiar R</dc:creator>
  <cp:lastModifiedBy>Aguiar Rodrigues Filipe</cp:lastModifiedBy>
  <cp:revision>23</cp:revision>
  <dcterms:created xsi:type="dcterms:W3CDTF">2021-03-14T20:16:26Z</dcterms:created>
  <dcterms:modified xsi:type="dcterms:W3CDTF">2021-03-16T19:06:43Z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filipe.aguiar.rodrigues@scania.com</vt:lpwstr>
  </property>
  <property fmtid="{D5CDD505-2E9C-101B-9397-08002B2CF9AE}" pid="5" name="MSIP_Label_a7f2ec83-e677-438d-afb7-4c7c0dbc872b_SetDate">
    <vt:lpwstr>2021-03-16T19:06:43.2124387Z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