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2" r:id="rId6"/>
    <p:sldId id="260" r:id="rId7"/>
    <p:sldId id="261" r:id="rId8"/>
    <p:sldId id="267" r:id="rId9"/>
    <p:sldId id="266" r:id="rId10"/>
    <p:sldId id="268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84FB4502-1358-49A3-8A5B-760C46C8B8B5}">
          <p14:sldIdLst>
            <p14:sldId id="256"/>
            <p14:sldId id="263"/>
            <p14:sldId id="257"/>
            <p14:sldId id="258"/>
            <p14:sldId id="262"/>
            <p14:sldId id="260"/>
            <p14:sldId id="261"/>
            <p14:sldId id="267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F34F"/>
    <a:srgbClr val="4DF02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AD2F8-CF7E-4E45-A156-4308C015C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3A390C-54A7-4ECC-B52F-D240819B4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17FB23-414E-4AD4-A4D5-B155CCE6C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5CB793-8B6C-4F40-8EAA-A75B6EC0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B620F8-C17C-4CE2-9E1B-A211AB12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35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18A1F-0F39-4CA6-BA90-D5DCF33A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E6E8A34-2F82-4BD3-80BD-F739EC3CB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6A483F-0E00-4562-B7E2-B3D7DAFF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BA5C2E-13B8-4F63-8534-BA4871F7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9ACCDC-15A0-4FA8-9454-71AFA040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26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5597CA-711E-49DF-B354-994BBE9B1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0F235C-6C2D-475B-A680-1DA1E20BF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870E8C-EFE7-40FF-9AF3-D2CCE421D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A0CF1A-C69F-4834-8142-83E03295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8EA601-E122-49FD-9D3C-3182054B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67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A4A76-7483-46D8-831B-C4FA42F0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5B9B3B-C7CC-47ED-9BF0-FC27EE7A7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A86497-7769-475C-8E36-C6DC4219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3117B6-A85B-4C0D-851D-1F4EDDC9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B80597-3D26-4D51-A2F1-10412818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81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1DDD2-78FD-482F-875E-961210F10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25FB7C-A612-442C-BCD5-B1B194A3A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8A12B1-944A-4AE5-B3DB-0CDD19C3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7743CF-771E-4CBF-B238-D3362A86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CDE47A-BDD6-47D0-82D6-A0C5DCBC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11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DEC7D-FB6A-4D4A-961D-37BFE547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0E38C5-5CA3-4248-A003-6C75A864D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8C9D07-D8D7-42CE-AF1C-9D5DAF50E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391A5D-F5F5-4AAF-A60B-FECA0260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5F05B5-485A-49D0-B05A-5A101762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C7C228-68C7-40D1-BCDF-DE435050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35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64720-E5F9-4CF4-BBBF-429468AB5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54A16B-9A40-49FB-B788-ED3A9CDD8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C6B3B2-5D38-4D5F-A6C4-B0B5CE7B9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C5D9106-D3B3-4DE3-9D32-488BA40B9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E29000F-9DA4-4DEE-90E0-3717D6F18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F35261E-EC5D-439C-8B8B-CE2D045D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2081C3-0C02-4240-B9A2-2B986DE1F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45495DA-ABF0-4484-B709-0E67A41AB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09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22D38-81DD-41F4-A274-E0D5C05A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461892-54C0-4A02-8F15-A46DA981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4F56812-39DB-4C14-A672-B15E92C6D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B9C6503-AA41-4679-A2FC-DF2D50E3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49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C6C99FE-AF8E-4587-A831-A693D653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11D5D95-E728-45FD-90AE-09E22988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B1AF7E-F8E4-4D49-B724-6FCDFD1F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28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9F298-B4DA-4AFA-8A4E-24FDE51B2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697246-E55C-431C-BEA6-60DF74316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D6F8BD-A236-4C27-8772-3B5B78528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00F780-21BE-4924-AEED-D03D9145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0C1CF8-79E0-4B4F-AEED-2844FF26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C4732E-79A4-42BE-A715-8C5762FF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54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9C520-B4CB-4F96-A661-6D1A723F8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086ACB5-0560-482A-B89D-3534B7353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8457A5-AB2A-4D20-99EE-FBF3F638A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56635E-9FA5-436B-86FD-956743DF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0BBD0A-AAC0-450B-AE8F-0146FD48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58FC8C-6C56-4B5B-B7C0-98A6B5ED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45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8F92497-1AFA-4E0A-B9BA-E5F42510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A6829B-6DAD-4CDF-8A87-667664D68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9AD7B6-1ABA-43C0-ACA7-E623F5D0F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70219-8491-4A84-91A6-C47F15E52AC2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595E98-CB92-4845-916B-114A6409C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8828A0-F0AD-4471-B50F-FD019E262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F5CE0-1D69-41A0-A371-CDBADD15E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8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50BCB5-5C38-49CD-8029-DF4656158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2248" y="1481328"/>
            <a:ext cx="2926080" cy="2468880"/>
          </a:xfrm>
        </p:spPr>
        <p:txBody>
          <a:bodyPr>
            <a:normAutofit/>
          </a:bodyPr>
          <a:lstStyle/>
          <a:p>
            <a:pPr algn="l"/>
            <a:r>
              <a:rPr lang="pt-B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CASE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5D6A88-AB0F-42D5-A5EC-C0A5CB22B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2248" y="4078224"/>
            <a:ext cx="2926080" cy="1307592"/>
          </a:xfrm>
        </p:spPr>
        <p:txBody>
          <a:bodyPr>
            <a:normAutofit/>
          </a:bodyPr>
          <a:lstStyle/>
          <a:p>
            <a:pPr algn="l"/>
            <a:r>
              <a:rPr lang="pt-BR" sz="2000"/>
              <a:t>Filipe Aguiar Rodrigues</a:t>
            </a:r>
          </a:p>
          <a:p>
            <a:pPr algn="l"/>
            <a:endParaRPr lang="pt-BR" sz="2000"/>
          </a:p>
        </p:txBody>
      </p:sp>
      <p:sp>
        <p:nvSpPr>
          <p:cNvPr id="62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16BBC-653C-4AC4-87AF-F1A17A3654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599"/>
          <a:stretch/>
        </p:blipFill>
        <p:spPr>
          <a:xfrm>
            <a:off x="4973362" y="656986"/>
            <a:ext cx="3672503" cy="2528036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10411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8EA26B-2F6C-4685-A104-E27CA6DAB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27" y="3103562"/>
            <a:ext cx="4116965" cy="2262909"/>
          </a:xfrm>
        </p:spPr>
        <p:txBody>
          <a:bodyPr>
            <a:normAutofit/>
          </a:bodyPr>
          <a:lstStyle/>
          <a:p>
            <a:r>
              <a:rPr lang="pt-BR" sz="2000" u="sng" dirty="0"/>
              <a:t>Maior </a:t>
            </a:r>
            <a:r>
              <a:rPr lang="pt-BR" sz="2000" u="sng" dirty="0" err="1"/>
              <a:t>churn</a:t>
            </a:r>
            <a:r>
              <a:rPr lang="pt-BR" sz="2000" u="sng" dirty="0"/>
              <a:t> vem de pessoas que possuem pacote customizado;</a:t>
            </a:r>
          </a:p>
          <a:p>
            <a:endParaRPr lang="pt-BR" sz="2000" u="sng" dirty="0"/>
          </a:p>
          <a:p>
            <a:r>
              <a:rPr lang="pt-BR" sz="2000" u="sng" dirty="0"/>
              <a:t>Maior retenção acontece em Pacote Pronto de 10 gigas</a:t>
            </a:r>
            <a:endParaRPr lang="pt-BR" sz="2000" dirty="0"/>
          </a:p>
          <a:p>
            <a:endParaRPr lang="pt-BR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200855-46B7-4A23-8781-88F7C8D49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318" y="475359"/>
            <a:ext cx="7630590" cy="63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1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27B4C-29CF-4B11-ADE2-5DC5EFB5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883DB0-D394-4FCC-99A2-35823795E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vão embora ? Contexto</a:t>
            </a:r>
          </a:p>
          <a:p>
            <a:r>
              <a:rPr lang="pt-BR" dirty="0"/>
              <a:t>Cenário Atual de </a:t>
            </a:r>
            <a:r>
              <a:rPr lang="pt-BR" dirty="0" err="1"/>
              <a:t>Churn</a:t>
            </a:r>
            <a:r>
              <a:rPr lang="pt-BR" dirty="0"/>
              <a:t> da empresa; - Cálculo de </a:t>
            </a:r>
            <a:r>
              <a:rPr lang="pt-BR" dirty="0" err="1"/>
              <a:t>Churn</a:t>
            </a:r>
            <a:endParaRPr lang="pt-BR" dirty="0"/>
          </a:p>
          <a:p>
            <a:r>
              <a:rPr lang="pt-BR" dirty="0"/>
              <a:t>Hipóteses levantadas – Teste </a:t>
            </a:r>
          </a:p>
          <a:p>
            <a:r>
              <a:rPr lang="pt-BR" dirty="0"/>
              <a:t>Exploração do Perfil de Cancelamento;</a:t>
            </a:r>
          </a:p>
          <a:p>
            <a:pPr lvl="1"/>
            <a:r>
              <a:rPr lang="pt-BR" b="0" i="0" dirty="0">
                <a:effectLst/>
                <a:latin typeface="-apple-system"/>
              </a:rPr>
              <a:t>Perfil e experiência da pessoa com o produto/serviço</a:t>
            </a:r>
          </a:p>
          <a:p>
            <a:pPr lvl="1"/>
            <a:r>
              <a:rPr lang="pt-BR" b="0" i="0" dirty="0">
                <a:effectLst/>
                <a:latin typeface="-apple-system"/>
              </a:rPr>
              <a:t>comparar os grupos dos mais engajados com os que </a:t>
            </a:r>
            <a:r>
              <a:rPr lang="pt-BR" b="0" i="0" dirty="0" err="1">
                <a:effectLst/>
                <a:latin typeface="-apple-system"/>
              </a:rPr>
              <a:t>churnam</a:t>
            </a:r>
            <a:endParaRPr lang="pt-BR" b="0" i="0" dirty="0">
              <a:effectLst/>
              <a:latin typeface="-apple-system"/>
            </a:endParaRPr>
          </a:p>
          <a:p>
            <a:pPr lvl="1"/>
            <a:r>
              <a:rPr lang="pt-BR" b="0" i="0" dirty="0">
                <a:effectLst/>
                <a:latin typeface="-apple-system"/>
              </a:rPr>
              <a:t>qual alavanca faria mais sentido mexer para reter mais usuários</a:t>
            </a:r>
            <a:endParaRPr lang="pt-BR" dirty="0">
              <a:latin typeface="-apple-system"/>
            </a:endParaRPr>
          </a:p>
          <a:p>
            <a:pPr lvl="1"/>
            <a:endParaRPr lang="pt-BR" b="0" i="0" dirty="0">
              <a:effectLst/>
              <a:latin typeface="-apple-system"/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126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ipse 23">
            <a:extLst>
              <a:ext uri="{FF2B5EF4-FFF2-40B4-BE49-F238E27FC236}">
                <a16:creationId xmlns:a16="http://schemas.microsoft.com/office/drawing/2014/main" id="{44631557-327D-421D-9243-EBAF441EBDB2}"/>
              </a:ext>
            </a:extLst>
          </p:cNvPr>
          <p:cNvSpPr/>
          <p:nvPr/>
        </p:nvSpPr>
        <p:spPr>
          <a:xfrm>
            <a:off x="7578463" y="2928854"/>
            <a:ext cx="1633491" cy="15824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178A54F-C434-40EB-BEFA-700BFC5869A4}"/>
              </a:ext>
            </a:extLst>
          </p:cNvPr>
          <p:cNvSpPr/>
          <p:nvPr/>
        </p:nvSpPr>
        <p:spPr>
          <a:xfrm>
            <a:off x="1117546" y="3720076"/>
            <a:ext cx="1633491" cy="15824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BB6021C5-B579-4476-969E-2CF4B1F9DB25}"/>
              </a:ext>
            </a:extLst>
          </p:cNvPr>
          <p:cNvSpPr/>
          <p:nvPr/>
        </p:nvSpPr>
        <p:spPr>
          <a:xfrm>
            <a:off x="5632774" y="1846554"/>
            <a:ext cx="1633491" cy="15824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B5982D4-3724-4667-BF78-62D00C6B800D}"/>
              </a:ext>
            </a:extLst>
          </p:cNvPr>
          <p:cNvSpPr/>
          <p:nvPr/>
        </p:nvSpPr>
        <p:spPr>
          <a:xfrm>
            <a:off x="1233996" y="1846555"/>
            <a:ext cx="1633491" cy="15824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Espaço Reservado para Conteúdo 8" descr="Pausar">
            <a:extLst>
              <a:ext uri="{FF2B5EF4-FFF2-40B4-BE49-F238E27FC236}">
                <a16:creationId xmlns:a16="http://schemas.microsoft.com/office/drawing/2014/main" id="{F99369FC-C367-4B73-B2AD-A1CB1BEC3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221814"/>
            <a:ext cx="707040" cy="707040"/>
          </a:xfrm>
        </p:spPr>
      </p:pic>
      <p:pic>
        <p:nvPicPr>
          <p:cNvPr id="11" name="Gráfico 10" descr="Fechar">
            <a:extLst>
              <a:ext uri="{FF2B5EF4-FFF2-40B4-BE49-F238E27FC236}">
                <a16:creationId xmlns:a16="http://schemas.microsoft.com/office/drawing/2014/main" id="{8F9CA6C3-5FEA-4307-ABB9-F1B7ED21FC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39884" y="3164752"/>
            <a:ext cx="1110648" cy="1110648"/>
          </a:xfrm>
          <a:prstGeom prst="rect">
            <a:avLst/>
          </a:prstGeom>
        </p:spPr>
      </p:pic>
      <p:pic>
        <p:nvPicPr>
          <p:cNvPr id="13" name="Gráfico 12" descr="Usuário">
            <a:extLst>
              <a:ext uri="{FF2B5EF4-FFF2-40B4-BE49-F238E27FC236}">
                <a16:creationId xmlns:a16="http://schemas.microsoft.com/office/drawing/2014/main" id="{5C95D187-599F-4EFC-8641-25610BD1FE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43312" y="3906128"/>
            <a:ext cx="1204579" cy="1210340"/>
          </a:xfrm>
          <a:prstGeom prst="rect">
            <a:avLst/>
          </a:prstGeom>
        </p:spPr>
      </p:pic>
      <p:pic>
        <p:nvPicPr>
          <p:cNvPr id="15" name="Gráfico 14" descr="Dinheiro">
            <a:extLst>
              <a:ext uri="{FF2B5EF4-FFF2-40B4-BE49-F238E27FC236}">
                <a16:creationId xmlns:a16="http://schemas.microsoft.com/office/drawing/2014/main" id="{51099EFE-2460-46C7-A02C-81EFA2EAA9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63981" y="1988575"/>
            <a:ext cx="1173520" cy="1173520"/>
          </a:xfrm>
          <a:prstGeom prst="rect">
            <a:avLst/>
          </a:prstGeom>
        </p:spPr>
      </p:pic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7191F684-D5B9-4DCC-ABA4-A32A02C56C33}"/>
              </a:ext>
            </a:extLst>
          </p:cNvPr>
          <p:cNvCxnSpPr>
            <a:cxnSpLocks/>
            <a:stCxn id="13" idx="3"/>
            <a:endCxn id="13" idx="3"/>
          </p:cNvCxnSpPr>
          <p:nvPr/>
        </p:nvCxnSpPr>
        <p:spPr>
          <a:xfrm>
            <a:off x="2547891" y="451129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096A70EE-5069-4A95-9125-ABCFB74D4AB0}"/>
              </a:ext>
            </a:extLst>
          </p:cNvPr>
          <p:cNvSpPr txBox="1"/>
          <p:nvPr/>
        </p:nvSpPr>
        <p:spPr>
          <a:xfrm>
            <a:off x="4896222" y="5596888"/>
            <a:ext cx="37245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solidFill>
                  <a:srgbClr val="222222"/>
                </a:solidFill>
                <a:latin typeface="Arial" panose="020B0604020202020204" pitchFamily="34" charset="0"/>
              </a:rPr>
              <a:t>A pessoa pede ativamente o cancelamento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0BCD2307-2558-4822-96EB-837D8A0AD71D}"/>
              </a:ext>
            </a:extLst>
          </p:cNvPr>
          <p:cNvSpPr txBox="1"/>
          <p:nvPr/>
        </p:nvSpPr>
        <p:spPr>
          <a:xfrm>
            <a:off x="3566606" y="4691209"/>
            <a:ext cx="24524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 pessoa ativa pausa a conta </a:t>
            </a:r>
          </a:p>
          <a:p>
            <a:pPr algn="ctr"/>
            <a:r>
              <a:rPr lang="pt-BR" sz="1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por vontade própria</a:t>
            </a:r>
            <a:endParaRPr lang="pt-BR" sz="1200" dirty="0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BB880A63-F09C-4058-9FAC-51F82C7E7ADD}"/>
              </a:ext>
            </a:extLst>
          </p:cNvPr>
          <p:cNvSpPr txBox="1"/>
          <p:nvPr/>
        </p:nvSpPr>
        <p:spPr>
          <a:xfrm>
            <a:off x="3113474" y="2058612"/>
            <a:ext cx="19394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solidFill>
                  <a:srgbClr val="222222"/>
                </a:solidFill>
                <a:latin typeface="Arial" panose="020B0604020202020204" pitchFamily="34" charset="0"/>
              </a:rPr>
              <a:t>A pessoa não realiza pagamento de renovação</a:t>
            </a:r>
          </a:p>
        </p:txBody>
      </p:sp>
      <p:sp>
        <p:nvSpPr>
          <p:cNvPr id="69" name="Título 1">
            <a:extLst>
              <a:ext uri="{FF2B5EF4-FFF2-40B4-BE49-F238E27FC236}">
                <a16:creationId xmlns:a16="http://schemas.microsoft.com/office/drawing/2014/main" id="{89A05C53-4955-4BA2-8478-D6634CD2C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Como nossos clientes vão embora ?</a:t>
            </a:r>
          </a:p>
        </p:txBody>
      </p:sp>
    </p:spTree>
    <p:extLst>
      <p:ext uri="{BB962C8B-B14F-4D97-AF65-F5344CB8AC3E}">
        <p14:creationId xmlns:p14="http://schemas.microsoft.com/office/powerpoint/2010/main" val="89111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97BA6-A829-46D9-9091-3924CDDC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Hipóteses apresentadas na última reunião: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1DB91A-6F8A-48F0-ACFC-72718D2A0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366" y="1690688"/>
            <a:ext cx="8361218" cy="4542125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endParaRPr lang="pt-BR" sz="2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pt-BR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pt-BR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pt-BR" sz="2000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Hoje ainda temos muitas pessoas que escutam falar da </a:t>
            </a:r>
            <a:r>
              <a:rPr lang="pt-BR" sz="2000" b="1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fluke</a:t>
            </a:r>
            <a:r>
              <a:rPr lang="pt-BR" sz="2000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 contratam só pra ver o que é, sem entender o produto ou se faz sentido“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000" b="1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2000" b="1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pt-BR" sz="2000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"Provavelmente essas pessoas que param de usar a </a:t>
            </a:r>
            <a:r>
              <a:rPr lang="pt-BR" sz="2000" b="1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Fluke</a:t>
            </a:r>
            <a:r>
              <a:rPr lang="pt-BR" sz="2000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não usam o número da </a:t>
            </a:r>
            <a:r>
              <a:rPr lang="pt-BR" sz="2000" b="1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Fluke</a:t>
            </a:r>
            <a:r>
              <a:rPr lang="pt-BR" sz="2000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como linha principal“</a:t>
            </a:r>
          </a:p>
          <a:p>
            <a:pPr marL="0" indent="0" algn="l">
              <a:buNone/>
            </a:pPr>
            <a:endParaRPr lang="pt-BR" sz="2000" b="1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2000" b="1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pt-BR" sz="2000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"Nossas campanhas de aquisição não tem grandes diferenças entre regiões, imagino que não tenha algum estado no qual as pessoas deixem </a:t>
            </a:r>
            <a:r>
              <a:rPr lang="pt-BR" sz="2000" b="1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deixem</a:t>
            </a:r>
            <a:r>
              <a:rPr lang="pt-BR" sz="2000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mais de usar a </a:t>
            </a:r>
            <a:r>
              <a:rPr lang="pt-BR" sz="2000" b="1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Fluke</a:t>
            </a:r>
            <a:r>
              <a:rPr lang="pt-BR" sz="2000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do que em outro"</a:t>
            </a:r>
          </a:p>
          <a:p>
            <a:endParaRPr lang="pt-BR" dirty="0"/>
          </a:p>
        </p:txBody>
      </p:sp>
      <p:pic>
        <p:nvPicPr>
          <p:cNvPr id="5" name="Graphic 4" descr="Open quotation mark">
            <a:extLst>
              <a:ext uri="{FF2B5EF4-FFF2-40B4-BE49-F238E27FC236}">
                <a16:creationId xmlns:a16="http://schemas.microsoft.com/office/drawing/2014/main" id="{8E3E7EC0-34EA-47E4-AAB9-4C5AE2B75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2166" y="1792288"/>
            <a:ext cx="914400" cy="914400"/>
          </a:xfrm>
          <a:prstGeom prst="rect">
            <a:avLst/>
          </a:prstGeom>
        </p:spPr>
      </p:pic>
      <p:pic>
        <p:nvPicPr>
          <p:cNvPr id="7" name="Graphic 6" descr="Closed quotation mark">
            <a:extLst>
              <a:ext uri="{FF2B5EF4-FFF2-40B4-BE49-F238E27FC236}">
                <a16:creationId xmlns:a16="http://schemas.microsoft.com/office/drawing/2014/main" id="{9BDA2276-A622-48A5-BD76-CC1E489652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7344" y="52615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6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1CAFC7CD-4F3D-4AA3-884F-6AB578B4C2E3}"/>
              </a:ext>
            </a:extLst>
          </p:cNvPr>
          <p:cNvSpPr txBox="1"/>
          <p:nvPr/>
        </p:nvSpPr>
        <p:spPr>
          <a:xfrm>
            <a:off x="7627610" y="350531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Vale </a:t>
            </a:r>
            <a:r>
              <a:rPr lang="pt-BR" dirty="0" err="1">
                <a:solidFill>
                  <a:srgbClr val="FF0000"/>
                </a:solidFill>
              </a:rPr>
              <a:t>Boxplot</a:t>
            </a:r>
            <a:r>
              <a:rPr lang="pt-BR" dirty="0">
                <a:solidFill>
                  <a:srgbClr val="FF0000"/>
                </a:solidFill>
              </a:rPr>
              <a:t> para mostrar percentil 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95C39CD-5A32-4FDE-83E5-D930D57F1B6B}"/>
              </a:ext>
            </a:extLst>
          </p:cNvPr>
          <p:cNvSpPr txBox="1"/>
          <p:nvPr/>
        </p:nvSpPr>
        <p:spPr>
          <a:xfrm>
            <a:off x="6282515" y="2778915"/>
            <a:ext cx="53344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Faz sentido 20,62 % estão no primeiro mês 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70% dos que cancelaram tinham menos de 4 meses </a:t>
            </a:r>
          </a:p>
          <a:p>
            <a:r>
              <a:rPr lang="pt-BR" dirty="0">
                <a:solidFill>
                  <a:srgbClr val="FF0000"/>
                </a:solidFill>
              </a:rPr>
              <a:t>de uso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D7B62E4-D44C-4913-B33E-1D12E5C8C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rgbClr val="222222"/>
                </a:solidFill>
                <a:latin typeface="Arial" panose="020B0604020202020204" pitchFamily="34" charset="0"/>
              </a:rPr>
              <a:t>"Hoje ainda temos muitas pessoas que escutam falar da </a:t>
            </a:r>
            <a:r>
              <a:rPr lang="pt-BR" sz="2400" b="1" dirty="0" err="1">
                <a:solidFill>
                  <a:srgbClr val="222222"/>
                </a:solidFill>
                <a:latin typeface="Arial" panose="020B0604020202020204" pitchFamily="34" charset="0"/>
              </a:rPr>
              <a:t>fluke</a:t>
            </a:r>
            <a:r>
              <a:rPr lang="pt-BR" sz="2400" b="1" dirty="0">
                <a:solidFill>
                  <a:srgbClr val="222222"/>
                </a:solidFill>
                <a:latin typeface="Arial" panose="020B0604020202020204" pitchFamily="34" charset="0"/>
              </a:rPr>
              <a:t> e contratam só pra ver o que é, sem entender o produto ou se faz sentido“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687B04-3FF2-46F4-904A-065A6059E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42" y="2778915"/>
            <a:ext cx="10550115" cy="379804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839D187-A377-4911-90E7-9FCB71ABFF4D}"/>
              </a:ext>
            </a:extLst>
          </p:cNvPr>
          <p:cNvSpPr txBox="1"/>
          <p:nvPr/>
        </p:nvSpPr>
        <p:spPr>
          <a:xfrm>
            <a:off x="9510887" y="1690688"/>
            <a:ext cx="21785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4 meses de duração !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1 Mês de Duração !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8547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665445-08C9-4B47-B702-D208D3B91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907" y="3546764"/>
            <a:ext cx="6842617" cy="1985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000" u="sng" dirty="0"/>
          </a:p>
          <a:p>
            <a:pPr marL="0" indent="0">
              <a:buNone/>
            </a:pPr>
            <a:endParaRPr lang="pt-BR" sz="2000" dirty="0"/>
          </a:p>
          <a:p>
            <a:r>
              <a:rPr lang="pt-BR" sz="2000" b="1" dirty="0"/>
              <a:t>Quase 80 % dos clientes </a:t>
            </a:r>
            <a:r>
              <a:rPr lang="pt-BR" sz="2000" dirty="0"/>
              <a:t>que cancelaram não usavam </a:t>
            </a:r>
            <a:r>
              <a:rPr lang="pt-BR" sz="2000" dirty="0" err="1"/>
              <a:t>Fluke</a:t>
            </a:r>
            <a:r>
              <a:rPr lang="pt-BR" sz="2000" dirty="0"/>
              <a:t> como </a:t>
            </a:r>
            <a:r>
              <a:rPr lang="pt-BR" sz="2000" b="1" dirty="0"/>
              <a:t>linha principal</a:t>
            </a:r>
            <a:r>
              <a:rPr lang="pt-BR" sz="2000" dirty="0"/>
              <a:t>;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F7BC0E8-5ACB-4A2F-B3C1-32AFC84EDF9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222222"/>
                </a:solidFill>
                <a:latin typeface="Arial" panose="020B0604020202020204" pitchFamily="34" charset="0"/>
              </a:rPr>
              <a:t>" Provavelmente essas pessoas que param de usar a </a:t>
            </a:r>
            <a:r>
              <a:rPr lang="pt-BR" sz="2400" b="1" dirty="0" err="1">
                <a:solidFill>
                  <a:srgbClr val="222222"/>
                </a:solidFill>
                <a:latin typeface="Arial" panose="020B0604020202020204" pitchFamily="34" charset="0"/>
              </a:rPr>
              <a:t>Fluke</a:t>
            </a:r>
            <a:r>
              <a:rPr lang="pt-BR" sz="2400" b="1" dirty="0">
                <a:solidFill>
                  <a:srgbClr val="222222"/>
                </a:solidFill>
                <a:latin typeface="Arial" panose="020B0604020202020204" pitchFamily="34" charset="0"/>
              </a:rPr>
              <a:t> não usam o número da </a:t>
            </a:r>
            <a:r>
              <a:rPr lang="pt-BR" sz="2400" b="1" dirty="0" err="1">
                <a:solidFill>
                  <a:srgbClr val="222222"/>
                </a:solidFill>
                <a:latin typeface="Arial" panose="020B0604020202020204" pitchFamily="34" charset="0"/>
              </a:rPr>
              <a:t>Fluke</a:t>
            </a:r>
            <a:r>
              <a:rPr lang="pt-BR" sz="2400" b="1" dirty="0">
                <a:solidFill>
                  <a:srgbClr val="222222"/>
                </a:solidFill>
                <a:latin typeface="Arial" panose="020B0604020202020204" pitchFamily="34" charset="0"/>
              </a:rPr>
              <a:t> como linha principal“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9B37A9-C910-4911-8095-BE2177A177EB}"/>
              </a:ext>
            </a:extLst>
          </p:cNvPr>
          <p:cNvSpPr/>
          <p:nvPr/>
        </p:nvSpPr>
        <p:spPr>
          <a:xfrm>
            <a:off x="1253215" y="262343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i="1" dirty="0"/>
              <a:t>“ Através do “</a:t>
            </a:r>
            <a:r>
              <a:rPr lang="pt-BR" i="1" dirty="0" err="1"/>
              <a:t>end</a:t>
            </a:r>
            <a:r>
              <a:rPr lang="pt-BR" i="1" dirty="0"/>
              <a:t> </a:t>
            </a:r>
            <a:r>
              <a:rPr lang="pt-BR" i="1" dirty="0" err="1"/>
              <a:t>portability</a:t>
            </a:r>
            <a:r>
              <a:rPr lang="pt-BR" i="1" dirty="0"/>
              <a:t> date” presume-se que foi transferido o número principal para </a:t>
            </a:r>
            <a:r>
              <a:rPr lang="pt-BR" i="1" dirty="0" err="1"/>
              <a:t>Fluke</a:t>
            </a:r>
            <a:r>
              <a:rPr lang="pt-BR" i="1" dirty="0"/>
              <a:t>, caso não fosse não teria problema em adquirir um número diferente “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D2BCBF-9441-483D-9DD8-000B321FB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215" y="1919483"/>
            <a:ext cx="4458272" cy="457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36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2904F2-87D2-46F2-AEC3-CDC48E25D9A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i="1" dirty="0">
                <a:solidFill>
                  <a:srgbClr val="222222"/>
                </a:solidFill>
                <a:latin typeface="Arial" panose="020B0604020202020204" pitchFamily="34" charset="0"/>
              </a:rPr>
              <a:t>"Nossas campanhas de aquisição não tem grandes diferenças entre regiões, imagino que não tenha algum estado no qual as pessoas deixem </a:t>
            </a:r>
            <a:r>
              <a:rPr lang="pt-BR" sz="2400" b="1" i="1" dirty="0" err="1">
                <a:solidFill>
                  <a:srgbClr val="222222"/>
                </a:solidFill>
                <a:latin typeface="Arial" panose="020B0604020202020204" pitchFamily="34" charset="0"/>
              </a:rPr>
              <a:t>deixem</a:t>
            </a:r>
            <a:r>
              <a:rPr lang="pt-BR" sz="2400" b="1" i="1" dirty="0">
                <a:solidFill>
                  <a:srgbClr val="222222"/>
                </a:solidFill>
                <a:latin typeface="Arial" panose="020B0604020202020204" pitchFamily="34" charset="0"/>
              </a:rPr>
              <a:t> mais de usar a </a:t>
            </a:r>
            <a:r>
              <a:rPr lang="pt-BR" sz="2400" b="1" i="1" dirty="0" err="1">
                <a:solidFill>
                  <a:srgbClr val="222222"/>
                </a:solidFill>
                <a:latin typeface="Arial" panose="020B0604020202020204" pitchFamily="34" charset="0"/>
              </a:rPr>
              <a:t>Fluke</a:t>
            </a:r>
            <a:r>
              <a:rPr lang="pt-BR" sz="2400" b="1" i="1" dirty="0">
                <a:solidFill>
                  <a:srgbClr val="222222"/>
                </a:solidFill>
                <a:latin typeface="Arial" panose="020B0604020202020204" pitchFamily="34" charset="0"/>
              </a:rPr>
              <a:t> do que em outro"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E1B063B1-244F-4F45-8135-82751974A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713" y="2727344"/>
            <a:ext cx="3148133" cy="2262909"/>
          </a:xfrm>
        </p:spPr>
        <p:txBody>
          <a:bodyPr>
            <a:normAutofit/>
          </a:bodyPr>
          <a:lstStyle/>
          <a:p>
            <a:endParaRPr lang="pt-BR" sz="2000" u="sng" dirty="0"/>
          </a:p>
          <a:p>
            <a:r>
              <a:rPr lang="pt-BR" sz="2000" dirty="0"/>
              <a:t>GO apresenta </a:t>
            </a:r>
            <a:r>
              <a:rPr lang="pt-BR" sz="2000" dirty="0" err="1"/>
              <a:t>Churn</a:t>
            </a:r>
            <a:r>
              <a:rPr lang="pt-BR" sz="2000" dirty="0"/>
              <a:t> atual mais alto seguido por SP e DF</a:t>
            </a:r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3FFDACF-D15F-4D87-89DB-89536521D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802" y="1849225"/>
            <a:ext cx="7592485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92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A3EB239-F926-4171-8382-D0445F15F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Clientes Ativos x Cancelaram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EFFBE8-358E-460D-A9AE-7161D3C0AD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14"/>
          <a:stretch/>
        </p:blipFill>
        <p:spPr>
          <a:xfrm>
            <a:off x="5004824" y="1612034"/>
            <a:ext cx="5397631" cy="5245966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6211D87-3DF2-4D8B-9017-7213E6CF9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27" y="3103562"/>
            <a:ext cx="4116965" cy="2262909"/>
          </a:xfrm>
        </p:spPr>
        <p:txBody>
          <a:bodyPr>
            <a:normAutofit/>
          </a:bodyPr>
          <a:lstStyle/>
          <a:p>
            <a:endParaRPr lang="pt-BR" sz="2000" u="sng" dirty="0"/>
          </a:p>
          <a:p>
            <a:r>
              <a:rPr lang="pt-BR" sz="2000" dirty="0"/>
              <a:t>Menor </a:t>
            </a:r>
            <a:r>
              <a:rPr lang="pt-BR" sz="2000" dirty="0" err="1"/>
              <a:t>Churn</a:t>
            </a:r>
            <a:r>
              <a:rPr lang="pt-BR" sz="2000" dirty="0"/>
              <a:t> entre mulheres;</a:t>
            </a:r>
          </a:p>
          <a:p>
            <a:endParaRPr lang="pt-BR" sz="2000" dirty="0"/>
          </a:p>
          <a:p>
            <a:r>
              <a:rPr lang="pt-BR" sz="2000" dirty="0"/>
              <a:t>Maior </a:t>
            </a:r>
            <a:r>
              <a:rPr lang="pt-BR" sz="2000" dirty="0" err="1"/>
              <a:t>Churn</a:t>
            </a:r>
            <a:r>
              <a:rPr lang="pt-BR" sz="2000" dirty="0"/>
              <a:t> “prefiro não dizer”</a:t>
            </a:r>
          </a:p>
          <a:p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9725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9A57A4-9D1E-4B4D-B0A1-5FF9F3722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518" y="623496"/>
            <a:ext cx="5591955" cy="5611008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8EA26B-2F6C-4685-A104-E27CA6DAB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27" y="3103562"/>
            <a:ext cx="4116965" cy="2262909"/>
          </a:xfrm>
        </p:spPr>
        <p:txBody>
          <a:bodyPr>
            <a:normAutofit/>
          </a:bodyPr>
          <a:lstStyle/>
          <a:p>
            <a:r>
              <a:rPr lang="pt-BR" sz="2000" u="sng" dirty="0"/>
              <a:t>Quem usa pacote renovado semanalmente costuma ter maior </a:t>
            </a:r>
            <a:r>
              <a:rPr lang="pt-BR" sz="2000" u="sng" dirty="0" err="1"/>
              <a:t>churn</a:t>
            </a:r>
            <a:r>
              <a:rPr lang="pt-BR" sz="2000" u="sng" dirty="0"/>
              <a:t>.</a:t>
            </a:r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40288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397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Rockwell</vt:lpstr>
      <vt:lpstr>Segoe UI</vt:lpstr>
      <vt:lpstr>Tema do Office</vt:lpstr>
      <vt:lpstr>CASE</vt:lpstr>
      <vt:lpstr>AGENDA</vt:lpstr>
      <vt:lpstr>Como nossos clientes vão embora ?</vt:lpstr>
      <vt:lpstr>Hipóteses apresentadas na última reunião:</vt:lpstr>
      <vt:lpstr>"Hoje ainda temos muitas pessoas que escutam falar da fluke e contratam só pra ver o que é, sem entender o produto ou se faz sentido“</vt:lpstr>
      <vt:lpstr>Apresentação do PowerPoint</vt:lpstr>
      <vt:lpstr>Apresentação do PowerPoint</vt:lpstr>
      <vt:lpstr>Clientes Ativos x Cancelaram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</dc:title>
  <dc:creator>Aguiar Rodrigues Filipe</dc:creator>
  <cp:lastModifiedBy>Filipe Aguiar R</cp:lastModifiedBy>
  <cp:revision>11</cp:revision>
  <dcterms:created xsi:type="dcterms:W3CDTF">2021-03-17T16:40:04Z</dcterms:created>
  <dcterms:modified xsi:type="dcterms:W3CDTF">2021-03-18T00:05:21Z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f2ec83-e677-438d-afb7-4c7c0dbc872b_Enabled">
    <vt:lpwstr>True</vt:lpwstr>
  </property>
  <property fmtid="{D5CDD505-2E9C-101B-9397-08002B2CF9AE}" pid="3" name="MSIP_Label_a7f2ec83-e677-438d-afb7-4c7c0dbc872b_SiteId">
    <vt:lpwstr>3bc062e4-ac9d-4c17-b4dd-3aad637ff1ac</vt:lpwstr>
  </property>
  <property fmtid="{D5CDD505-2E9C-101B-9397-08002B2CF9AE}" pid="4" name="MSIP_Label_a7f2ec83-e677-438d-afb7-4c7c0dbc872b_Owner">
    <vt:lpwstr>filipe.aguiar.rodrigues@scania.com</vt:lpwstr>
  </property>
  <property fmtid="{D5CDD505-2E9C-101B-9397-08002B2CF9AE}" pid="5" name="MSIP_Label_a7f2ec83-e677-438d-afb7-4c7c0dbc872b_SetDate">
    <vt:lpwstr>2021-03-17T16:41:23.2442201Z</vt:lpwstr>
  </property>
  <property fmtid="{D5CDD505-2E9C-101B-9397-08002B2CF9AE}" pid="6" name="MSIP_Label_a7f2ec83-e677-438d-afb7-4c7c0dbc872b_Name">
    <vt:lpwstr>Internal</vt:lpwstr>
  </property>
  <property fmtid="{D5CDD505-2E9C-101B-9397-08002B2CF9AE}" pid="7" name="MSIP_Label_a7f2ec83-e677-438d-afb7-4c7c0dbc872b_Application">
    <vt:lpwstr>Microsoft Azure Information Protection</vt:lpwstr>
  </property>
  <property fmtid="{D5CDD505-2E9C-101B-9397-08002B2CF9AE}" pid="8" name="MSIP_Label_a7f2ec83-e677-438d-afb7-4c7c0dbc872b_Extended_MSFT_Method">
    <vt:lpwstr>Automatic</vt:lpwstr>
  </property>
  <property fmtid="{D5CDD505-2E9C-101B-9397-08002B2CF9AE}" pid="9" name="Sensitivity">
    <vt:lpwstr>Internal</vt:lpwstr>
  </property>
</Properties>
</file>