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2" r:id="rId7"/>
    <p:sldId id="260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64"/>
            <p14:sldId id="258"/>
            <p14:sldId id="262"/>
            <p14:sldId id="260"/>
            <p14:sldId id="261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34F"/>
    <a:srgbClr val="4DF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latin typeface="Segoe UI" panose="020B0502040204020203" pitchFamily="34" charset="0"/>
                <a:cs typeface="Segoe UI" panose="020B0502040204020203" pitchFamily="34" charset="0"/>
              </a:rPr>
              <a:t>CASE – FLUKE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Filipe Aguiar Rodrigues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vão embora ? Contexto</a:t>
            </a:r>
          </a:p>
          <a:p>
            <a:r>
              <a:rPr lang="pt-BR" dirty="0"/>
              <a:t>Cenário Atual de </a:t>
            </a:r>
            <a:r>
              <a:rPr lang="pt-BR" dirty="0" err="1"/>
              <a:t>Churn</a:t>
            </a:r>
            <a:r>
              <a:rPr lang="pt-BR" dirty="0"/>
              <a:t> da empresa; - Cálculo de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Hipóteses levantadas – Teste </a:t>
            </a:r>
          </a:p>
          <a:p>
            <a:r>
              <a:rPr lang="pt-BR" dirty="0"/>
              <a:t>Exploração do Perfil de Cancelamento;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comparar os grupos dos mais engajados com os que </a:t>
            </a:r>
            <a:r>
              <a:rPr lang="pt-BR" b="0" i="0" dirty="0" err="1">
                <a:effectLst/>
                <a:latin typeface="-apple-system"/>
              </a:rPr>
              <a:t>churnam</a:t>
            </a:r>
            <a:endParaRPr lang="pt-BR" b="0" i="0" dirty="0">
              <a:effectLst/>
              <a:latin typeface="-apple-system"/>
            </a:endParaRPr>
          </a:p>
          <a:p>
            <a:pPr lvl="1"/>
            <a:r>
              <a:rPr lang="pt-BR" b="0" i="0" dirty="0">
                <a:effectLst/>
                <a:latin typeface="-apple-system"/>
              </a:rPr>
              <a:t>qual alavanca faria mais sentido mexer para reter mais usuários</a:t>
            </a:r>
            <a:endParaRPr lang="pt-BR" dirty="0">
              <a:latin typeface="-apple-system"/>
            </a:endParaRPr>
          </a:p>
          <a:p>
            <a:pPr lvl="1"/>
            <a:endParaRPr lang="pt-BR" b="0" i="0" dirty="0">
              <a:effectLst/>
              <a:latin typeface="-apple-system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731" y="3662788"/>
            <a:ext cx="707040" cy="70704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5897" y="4842612"/>
            <a:ext cx="1110648" cy="1110648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6266" y="4792766"/>
            <a:ext cx="1210340" cy="121034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662" y="2288219"/>
            <a:ext cx="1173520" cy="11735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412E6C5-DAA3-453D-96F0-FCA8D5D3368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566606" y="5397936"/>
            <a:ext cx="6129291" cy="0"/>
          </a:xfrm>
          <a:prstGeom prst="straightConnector1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77F5359-FEED-43F6-8BDA-541A6734B706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4358354" y="2619390"/>
            <a:ext cx="776458" cy="3570295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3566606" y="53979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EEA6855-BD63-41C7-A891-207D74E3FBA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752156" y="3084260"/>
            <a:ext cx="1917787" cy="1499226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16817C2-6E76-48E3-BD83-148E9071D4DE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5634182" y="2874979"/>
            <a:ext cx="1251069" cy="787809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54A3C2C-F5D2-47AD-B42C-E1D8B94B8DD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7238771" y="4016308"/>
            <a:ext cx="3012450" cy="826304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5596888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4691209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7A00-C69B-4E51-80DA-4C3AA48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Cálculo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0A6C2-A3EA-4448-8E48-92AAC7DB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5" y="3883165"/>
            <a:ext cx="4418576" cy="2126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B864D-2514-4969-BE2D-BF5C653D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46552" y="1027935"/>
            <a:ext cx="2502749" cy="51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apresentadas na última reunião: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6" y="1690688"/>
            <a:ext cx="8361218" cy="45421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marL="0" indent="0" algn="l">
              <a:buNone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5" name="Graphic 4" descr="Open quotation mark">
            <a:extLst>
              <a:ext uri="{FF2B5EF4-FFF2-40B4-BE49-F238E27FC236}">
                <a16:creationId xmlns:a16="http://schemas.microsoft.com/office/drawing/2014/main" id="{8E3E7EC0-34EA-47E4-AAB9-4C5AE2B7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166" y="1792288"/>
            <a:ext cx="914400" cy="914400"/>
          </a:xfrm>
          <a:prstGeom prst="rect">
            <a:avLst/>
          </a:prstGeom>
        </p:spPr>
      </p:pic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9BDA2276-A622-48A5-BD76-CC1E48965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7344" y="5261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CAFC7CD-4F3D-4AA3-884F-6AB578B4C2E3}"/>
              </a:ext>
            </a:extLst>
          </p:cNvPr>
          <p:cNvSpPr txBox="1"/>
          <p:nvPr/>
        </p:nvSpPr>
        <p:spPr>
          <a:xfrm>
            <a:off x="7627610" y="35053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Vale </a:t>
            </a:r>
            <a:r>
              <a:rPr lang="pt-BR" dirty="0" err="1">
                <a:solidFill>
                  <a:srgbClr val="FF0000"/>
                </a:solidFill>
              </a:rPr>
              <a:t>Boxplot</a:t>
            </a:r>
            <a:r>
              <a:rPr lang="pt-BR" dirty="0">
                <a:solidFill>
                  <a:srgbClr val="FF0000"/>
                </a:solidFill>
              </a:rPr>
              <a:t> para mostrar percentil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C39CD-5A32-4FDE-83E5-D930D57F1B6B}"/>
              </a:ext>
            </a:extLst>
          </p:cNvPr>
          <p:cNvSpPr txBox="1"/>
          <p:nvPr/>
        </p:nvSpPr>
        <p:spPr>
          <a:xfrm>
            <a:off x="6282515" y="2778915"/>
            <a:ext cx="5334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 20,62 % estão no primeiro mês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70% dos que cancelaram tinham menos de 4 meses </a:t>
            </a:r>
          </a:p>
          <a:p>
            <a:r>
              <a:rPr lang="pt-BR" dirty="0">
                <a:solidFill>
                  <a:srgbClr val="FF0000"/>
                </a:solidFill>
              </a:rPr>
              <a:t>de uso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7B62E4-D44C-4913-B33E-1D12E5C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e contratam só pra ver o que é, sem entender o produto ou se faz sentido“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87B04-3FF2-46F4-904A-065A6059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2" y="2778915"/>
            <a:ext cx="10550115" cy="37980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10887" y="1690688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07" y="3546764"/>
            <a:ext cx="6842617" cy="1985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u="sng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Quase 80 % dos clientes </a:t>
            </a:r>
            <a:r>
              <a:rPr lang="pt-BR" sz="2000" dirty="0"/>
              <a:t>que cancelaram não usavam </a:t>
            </a:r>
            <a:r>
              <a:rPr lang="pt-BR" sz="2000" dirty="0" err="1"/>
              <a:t>Fluke</a:t>
            </a:r>
            <a:r>
              <a:rPr lang="pt-BR" sz="2000" dirty="0"/>
              <a:t> como </a:t>
            </a:r>
            <a:r>
              <a:rPr lang="pt-BR" sz="2000" b="1" dirty="0"/>
              <a:t>linha principal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7BC0E8-5ACB-4A2F-B3C1-32AFC84EDF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 Provavelmente essas pessoas que param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não usam o número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como linha principal“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37A9-C910-4911-8095-BE2177A177EB}"/>
              </a:ext>
            </a:extLst>
          </p:cNvPr>
          <p:cNvSpPr/>
          <p:nvPr/>
        </p:nvSpPr>
        <p:spPr>
          <a:xfrm>
            <a:off x="1253215" y="2623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“ Através do “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i="1" dirty="0" err="1"/>
              <a:t>portability</a:t>
            </a:r>
            <a:r>
              <a:rPr lang="pt-BR" i="1" dirty="0"/>
              <a:t> date” presume-se que foi transferido o número principal para </a:t>
            </a:r>
            <a:r>
              <a:rPr lang="pt-BR" i="1" dirty="0" err="1"/>
              <a:t>Fluke</a:t>
            </a:r>
            <a:r>
              <a:rPr lang="pt-BR" i="1" dirty="0"/>
              <a:t>, caso não fosse não teria problema em adquirir um número diferente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2BCBF-9441-483D-9DD8-000B321F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15" y="1919483"/>
            <a:ext cx="4458272" cy="45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2904F2-87D2-46F2-AEC3-CDC48E25D9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deixem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mais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do que em outro"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0E27-5CC1-4E13-BBD6-B39892DC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26" y="2520915"/>
            <a:ext cx="7048299" cy="3556312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1B063B1-244F-4F45-8135-82751974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08" y="2520915"/>
            <a:ext cx="4116965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GO apresenta </a:t>
            </a:r>
            <a:r>
              <a:rPr lang="pt-BR" sz="2000" dirty="0" err="1"/>
              <a:t>Churn</a:t>
            </a:r>
            <a:r>
              <a:rPr lang="pt-BR" sz="2000" dirty="0"/>
              <a:t> atual mais alto seguido por SP e DF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A3EB239-F926-4171-8382-D0445F15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Clientes Ativos x Cancelaram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B06C45A-6879-475A-B83B-467E5A45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07" y="1586273"/>
            <a:ext cx="729716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0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361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Segoe UI</vt:lpstr>
      <vt:lpstr>Tema do Office</vt:lpstr>
      <vt:lpstr>CASE – FLUKE</vt:lpstr>
      <vt:lpstr>AGENDA</vt:lpstr>
      <vt:lpstr>Como nossos clientes vão embora ?</vt:lpstr>
      <vt:lpstr>Cálculo de Churn</vt:lpstr>
      <vt:lpstr>Hipóteses apresentadas na última reunião:</vt:lpstr>
      <vt:lpstr>"Hoje ainda temos muitas pessoas que escutam falar da fluke e contratam só pra ver o que é, sem entender o produto ou se faz sentido“</vt:lpstr>
      <vt:lpstr>Apresentação do PowerPoint</vt:lpstr>
      <vt:lpstr>Apresentação do PowerPoint</vt:lpstr>
      <vt:lpstr>Clientes Ativos x Cancelaram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o perfil dos clientes da Fluke que param de usar a Fluke?</dc:title>
  <dc:creator>Filipe Aguiar R</dc:creator>
  <cp:lastModifiedBy>Filipe Aguiar R</cp:lastModifiedBy>
  <cp:revision>26</cp:revision>
  <dcterms:created xsi:type="dcterms:W3CDTF">2021-03-14T20:16:26Z</dcterms:created>
  <dcterms:modified xsi:type="dcterms:W3CDTF">2021-03-17T00:50:32Z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filipe.aguiar.rodrigues@scania.com</vt:lpwstr>
  </property>
  <property fmtid="{D5CDD505-2E9C-101B-9397-08002B2CF9AE}" pid="5" name="MSIP_Label_a7f2ec83-e677-438d-afb7-4c7c0dbc872b_SetDate">
    <vt:lpwstr>2021-03-16T19:06:43.2124387Z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